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firstSlideNum="0" strictFirstAndLastChars="0" saveSubsetFonts="1">
  <p:sldMasterIdLst>
    <p:sldMasterId id="2147483648" r:id="rId6"/>
    <p:sldMasterId id="2147483659" r:id="rId7"/>
    <p:sldMasterId id="2147483667" r:id="rId8"/>
    <p:sldMasterId id="2147483677"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 id="346" r:id="rId101"/>
    <p:sldId id="347" r:id="rId102"/>
  </p:sldIdLst>
  <p:sldSz cy="5143500" cx="9144000"/>
  <p:notesSz cx="6858000" cy="9144000"/>
  <p:embeddedFontLst>
    <p:embeddedFont>
      <p:font typeface="Roboto"/>
      <p:regular r:id="rId103"/>
      <p:bold r:id="rId104"/>
      <p:italic r:id="rId105"/>
      <p:boldItalic r:id="rId106"/>
    </p:embeddedFont>
    <p:embeddedFont>
      <p:font typeface="Lato"/>
      <p:regular r:id="rId107"/>
      <p:bold r:id="rId108"/>
      <p:italic r:id="rId109"/>
      <p:boldItalic r:id="rId110"/>
    </p:embeddedFont>
    <p:embeddedFont>
      <p:font typeface="Lato Light"/>
      <p:regular r:id="rId111"/>
      <p:bold r:id="rId112"/>
      <p:italic r:id="rId113"/>
      <p:boldItalic r:id="rId114"/>
    </p:embeddedFont>
    <p:embeddedFont>
      <p:font typeface="Lato Black"/>
      <p:bold r:id="rId115"/>
      <p:boldItalic r:id="rId1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27">
          <p15:clr>
            <a:srgbClr val="A4A3A4"/>
          </p15:clr>
        </p15:guide>
        <p15:guide id="3" orient="horz" pos="254">
          <p15:clr>
            <a:srgbClr val="9AA0A6"/>
          </p15:clr>
        </p15:guide>
      </p15:sldGuideLst>
    </p:ext>
    <p:ext uri="GoogleSlidesCustomDataVersion2">
      <go:slidesCustomData xmlns:go="http://customooxmlschemas.google.com/" r:id="rId117" roundtripDataSignature="AMtx7mihihSu9mlSZpS9teix1Z0ndp1Jr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Rebecca Rode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7C9F8D9-7607-41D7-B37D-4314EFDA1293}">
  <a:tblStyle styleId="{67C9F8D9-7607-41D7-B37D-4314EFDA1293}"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C0DA0EE6-12EF-47EE-8141-8AAE1CA8EEC3}"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27"/>
        <p:guide pos="254"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07" Type="http://schemas.openxmlformats.org/officeDocument/2006/relationships/font" Target="fonts/Lato-regular.fntdata"/><Relationship Id="rId106" Type="http://schemas.openxmlformats.org/officeDocument/2006/relationships/font" Target="fonts/Roboto-boldItalic.fntdata"/><Relationship Id="rId105" Type="http://schemas.openxmlformats.org/officeDocument/2006/relationships/font" Target="fonts/Roboto-italic.fntdata"/><Relationship Id="rId104" Type="http://schemas.openxmlformats.org/officeDocument/2006/relationships/font" Target="fonts/Roboto-bold.fntdata"/><Relationship Id="rId109" Type="http://schemas.openxmlformats.org/officeDocument/2006/relationships/font" Target="fonts/Lato-italic.fntdata"/><Relationship Id="rId108" Type="http://schemas.openxmlformats.org/officeDocument/2006/relationships/font" Target="fonts/Lato-bold.fntdata"/><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103" Type="http://schemas.openxmlformats.org/officeDocument/2006/relationships/font" Target="fonts/Roboto-regular.fntdata"/><Relationship Id="rId102" Type="http://schemas.openxmlformats.org/officeDocument/2006/relationships/slide" Target="slides/slide92.xml"/><Relationship Id="rId101" Type="http://schemas.openxmlformats.org/officeDocument/2006/relationships/slide" Target="slides/slide91.xml"/><Relationship Id="rId100" Type="http://schemas.openxmlformats.org/officeDocument/2006/relationships/slide" Target="slides/slide90.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95" Type="http://schemas.openxmlformats.org/officeDocument/2006/relationships/slide" Target="slides/slide85.xml"/><Relationship Id="rId94" Type="http://schemas.openxmlformats.org/officeDocument/2006/relationships/slide" Target="slides/slide84.xml"/><Relationship Id="rId97" Type="http://schemas.openxmlformats.org/officeDocument/2006/relationships/slide" Target="slides/slide87.xml"/><Relationship Id="rId96" Type="http://schemas.openxmlformats.org/officeDocument/2006/relationships/slide" Target="slides/slide86.xml"/><Relationship Id="rId11" Type="http://schemas.openxmlformats.org/officeDocument/2006/relationships/slide" Target="slides/slide1.xml"/><Relationship Id="rId99" Type="http://schemas.openxmlformats.org/officeDocument/2006/relationships/slide" Target="slides/slide89.xml"/><Relationship Id="rId10" Type="http://schemas.openxmlformats.org/officeDocument/2006/relationships/notesMaster" Target="notesMasters/notesMaster1.xml"/><Relationship Id="rId98" Type="http://schemas.openxmlformats.org/officeDocument/2006/relationships/slide" Target="slides/slide88.xml"/><Relationship Id="rId13" Type="http://schemas.openxmlformats.org/officeDocument/2006/relationships/slide" Target="slides/slide3.xml"/><Relationship Id="rId12" Type="http://schemas.openxmlformats.org/officeDocument/2006/relationships/slide" Target="slides/slide2.xml"/><Relationship Id="rId91" Type="http://schemas.openxmlformats.org/officeDocument/2006/relationships/slide" Target="slides/slide81.xml"/><Relationship Id="rId90" Type="http://schemas.openxmlformats.org/officeDocument/2006/relationships/slide" Target="slides/slide80.xml"/><Relationship Id="rId93" Type="http://schemas.openxmlformats.org/officeDocument/2006/relationships/slide" Target="slides/slide83.xml"/><Relationship Id="rId92" Type="http://schemas.openxmlformats.org/officeDocument/2006/relationships/slide" Target="slides/slide82.xml"/><Relationship Id="rId117" Type="http://customschemas.google.com/relationships/presentationmetadata" Target="metadata"/><Relationship Id="rId116" Type="http://schemas.openxmlformats.org/officeDocument/2006/relationships/font" Target="fonts/LatoBlack-boldItalic.fntdata"/><Relationship Id="rId115" Type="http://schemas.openxmlformats.org/officeDocument/2006/relationships/font" Target="fonts/LatoBlack-bold.fntdata"/><Relationship Id="rId15" Type="http://schemas.openxmlformats.org/officeDocument/2006/relationships/slide" Target="slides/slide5.xml"/><Relationship Id="rId110" Type="http://schemas.openxmlformats.org/officeDocument/2006/relationships/font" Target="fonts/Lato-boldItalic.fntdata"/><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14" Type="http://schemas.openxmlformats.org/officeDocument/2006/relationships/font" Target="fonts/LatoLight-boldItalic.fntdata"/><Relationship Id="rId18" Type="http://schemas.openxmlformats.org/officeDocument/2006/relationships/slide" Target="slides/slide8.xml"/><Relationship Id="rId113" Type="http://schemas.openxmlformats.org/officeDocument/2006/relationships/font" Target="fonts/LatoLight-italic.fntdata"/><Relationship Id="rId112" Type="http://schemas.openxmlformats.org/officeDocument/2006/relationships/font" Target="fonts/LatoLight-bold.fntdata"/><Relationship Id="rId111" Type="http://schemas.openxmlformats.org/officeDocument/2006/relationships/font" Target="fonts/LatoLight-regular.fntdata"/><Relationship Id="rId84" Type="http://schemas.openxmlformats.org/officeDocument/2006/relationships/slide" Target="slides/slide74.xml"/><Relationship Id="rId83" Type="http://schemas.openxmlformats.org/officeDocument/2006/relationships/slide" Target="slides/slide73.xml"/><Relationship Id="rId86" Type="http://schemas.openxmlformats.org/officeDocument/2006/relationships/slide" Target="slides/slide76.xml"/><Relationship Id="rId85" Type="http://schemas.openxmlformats.org/officeDocument/2006/relationships/slide" Target="slides/slide75.xml"/><Relationship Id="rId88" Type="http://schemas.openxmlformats.org/officeDocument/2006/relationships/slide" Target="slides/slide78.xml"/><Relationship Id="rId87" Type="http://schemas.openxmlformats.org/officeDocument/2006/relationships/slide" Target="slides/slide77.xml"/><Relationship Id="rId89" Type="http://schemas.openxmlformats.org/officeDocument/2006/relationships/slide" Target="slides/slide79.xml"/><Relationship Id="rId80" Type="http://schemas.openxmlformats.org/officeDocument/2006/relationships/slide" Target="slides/slide70.xml"/><Relationship Id="rId82" Type="http://schemas.openxmlformats.org/officeDocument/2006/relationships/slide" Target="slides/slide72.xml"/><Relationship Id="rId81" Type="http://schemas.openxmlformats.org/officeDocument/2006/relationships/slide" Target="slides/slide71.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4.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slideMaster" Target="slideMasters/slideMaster3.xml"/><Relationship Id="rId73" Type="http://schemas.openxmlformats.org/officeDocument/2006/relationships/slide" Target="slides/slide63.xml"/><Relationship Id="rId72" Type="http://schemas.openxmlformats.org/officeDocument/2006/relationships/slide" Target="slides/slide62.xml"/><Relationship Id="rId75" Type="http://schemas.openxmlformats.org/officeDocument/2006/relationships/slide" Target="slides/slide65.xml"/><Relationship Id="rId74" Type="http://schemas.openxmlformats.org/officeDocument/2006/relationships/slide" Target="slides/slide64.xml"/><Relationship Id="rId77" Type="http://schemas.openxmlformats.org/officeDocument/2006/relationships/slide" Target="slides/slide67.xml"/><Relationship Id="rId76" Type="http://schemas.openxmlformats.org/officeDocument/2006/relationships/slide" Target="slides/slide66.xml"/><Relationship Id="rId79" Type="http://schemas.openxmlformats.org/officeDocument/2006/relationships/slide" Target="slides/slide69.xml"/><Relationship Id="rId78" Type="http://schemas.openxmlformats.org/officeDocument/2006/relationships/slide" Target="slides/slide68.xml"/><Relationship Id="rId71" Type="http://schemas.openxmlformats.org/officeDocument/2006/relationships/slide" Target="slides/slide61.xml"/><Relationship Id="rId70" Type="http://schemas.openxmlformats.org/officeDocument/2006/relationships/slide" Target="slides/slide60.xml"/><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slide" Target="slides/slide54.xml"/><Relationship Id="rId63" Type="http://schemas.openxmlformats.org/officeDocument/2006/relationships/slide" Target="slides/slide53.xml"/><Relationship Id="rId66" Type="http://schemas.openxmlformats.org/officeDocument/2006/relationships/slide" Target="slides/slide56.xml"/><Relationship Id="rId65" Type="http://schemas.openxmlformats.org/officeDocument/2006/relationships/slide" Target="slides/slide55.xml"/><Relationship Id="rId68" Type="http://schemas.openxmlformats.org/officeDocument/2006/relationships/slide" Target="slides/slide58.xml"/><Relationship Id="rId67" Type="http://schemas.openxmlformats.org/officeDocument/2006/relationships/slide" Target="slides/slide57.xml"/><Relationship Id="rId60" Type="http://schemas.openxmlformats.org/officeDocument/2006/relationships/slide" Target="slides/slide50.xml"/><Relationship Id="rId69" Type="http://schemas.openxmlformats.org/officeDocument/2006/relationships/slide" Target="slides/slide5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54" Type="http://schemas.openxmlformats.org/officeDocument/2006/relationships/slide" Target="slides/slide44.xml"/><Relationship Id="rId57" Type="http://schemas.openxmlformats.org/officeDocument/2006/relationships/slide" Target="slides/slide47.xml"/><Relationship Id="rId56" Type="http://schemas.openxmlformats.org/officeDocument/2006/relationships/slide" Target="slides/slide46.xml"/><Relationship Id="rId59" Type="http://schemas.openxmlformats.org/officeDocument/2006/relationships/slide" Target="slides/slide49.xml"/><Relationship Id="rId58" Type="http://schemas.openxmlformats.org/officeDocument/2006/relationships/slide" Target="slides/slide48.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11-29T14:42:17.323">
    <p:pos x="3984" y="720"/>
    <p:text>highlighted the inflation point too. We can change in all resources to 10% if 9% feels more confusing.</p:text>
    <p:extLst>
      <p:ext uri="{C676402C-5697-4E1C-873F-D02D1690AC5C}">
        <p15:threadingInfo timeZoneBias="0"/>
      </p:ext>
      <p:ext uri="http://customooxmlschemas.google.com/">
        <go:slidesCustomData xmlns:go="http://customooxmlschemas.google.com/" commentPostId="AAAAkmBuHnk"/>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inancebuzz.com/celebrity-investors" TargetMode="External"/><Relationship Id="rId3" Type="http://schemas.openxmlformats.org/officeDocument/2006/relationships/hyperlink" Target="https://en.wikipedia.org/wiki/Racism_in_the_United_Kingdom" TargetMode="External"/><Relationship Id="rId4" Type="http://schemas.openxmlformats.org/officeDocument/2006/relationships/hyperlink" Target="https://en.wikipedia.org/wiki/Homelessness_in_the_United_Kingdom" TargetMode="External"/><Relationship Id="rId5" Type="http://schemas.openxmlformats.org/officeDocument/2006/relationships/hyperlink" Target="https://en.wikipedia.org/wiki/Hunger_in_the_United_Kingdom#Among_children" TargetMode="External"/><Relationship Id="rId6" Type="http://schemas.openxmlformats.org/officeDocument/2006/relationships/hyperlink" Target="https://www.amazon.co.uk/You-Are-Champion-How-Best/dp/1529068177"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atista.com/statistics/298524/government-spending-in-the-uk/#:~:text=In%202021%2C%20the%20expenditure%20of,pensions%20and%20other%20welfare%20benefits"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atista.com/statistics/298524/government-spending-in-the-uk/#:~:text=In%202021%2C%20the%20expenditure%20of,pensions%20and%20other%20welfare%20benefits"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bc.co.uk/news/entertainment-arts-62133808"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64e9ab64ab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g164e9ab64a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3fc50a3be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g13fc50a3bec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Jessica Alba </a:t>
            </a:r>
            <a:endParaRPr/>
          </a:p>
          <a:p>
            <a:pPr indent="0" lvl="0" marL="0" rtl="0" algn="l">
              <a:lnSpc>
                <a:spcPct val="100000"/>
              </a:lnSpc>
              <a:spcBef>
                <a:spcPts val="0"/>
              </a:spcBef>
              <a:spcAft>
                <a:spcPts val="0"/>
              </a:spcAft>
              <a:buSzPts val="1100"/>
              <a:buNone/>
            </a:pPr>
            <a:r>
              <a:rPr lang="en-GB">
                <a:solidFill>
                  <a:srgbClr val="47474D"/>
                </a:solidFill>
                <a:highlight>
                  <a:srgbClr val="FFFFFF"/>
                </a:highlight>
              </a:rPr>
              <a:t>In addition to founding her household product company, Honest Co., back in 2011, Alba has also made investments in startups like Headspace and Managed by Q. </a:t>
            </a:r>
            <a:endParaRPr>
              <a:solidFill>
                <a:srgbClr val="47474D"/>
              </a:solidFill>
              <a:highlight>
                <a:srgbClr val="FFFFFF"/>
              </a:highlight>
            </a:endParaRPr>
          </a:p>
          <a:p>
            <a:pPr indent="0" lvl="0" marL="0" rtl="0" algn="l">
              <a:lnSpc>
                <a:spcPct val="100000"/>
              </a:lnSpc>
              <a:spcBef>
                <a:spcPts val="0"/>
              </a:spcBef>
              <a:spcAft>
                <a:spcPts val="0"/>
              </a:spcAft>
              <a:buSzPts val="1100"/>
              <a:buNone/>
            </a:pPr>
            <a:r>
              <a:rPr lang="en-GB" u="sng">
                <a:solidFill>
                  <a:schemeClr val="hlink"/>
                </a:solidFill>
                <a:highlight>
                  <a:srgbClr val="FFFFFF"/>
                </a:highlight>
                <a:hlinkClick r:id="rId2"/>
              </a:rPr>
              <a:t>https://financebuzz.com/celebrity-investors</a:t>
            </a:r>
            <a:endParaRPr>
              <a:solidFill>
                <a:srgbClr val="47474D"/>
              </a:solidFill>
              <a:highlight>
                <a:srgbClr val="FFFFFF"/>
              </a:highlight>
            </a:endParaRPr>
          </a:p>
          <a:p>
            <a:pPr indent="0" lvl="0" marL="0" rtl="0" algn="l">
              <a:lnSpc>
                <a:spcPct val="100000"/>
              </a:lnSpc>
              <a:spcBef>
                <a:spcPts val="0"/>
              </a:spcBef>
              <a:spcAft>
                <a:spcPts val="0"/>
              </a:spcAft>
              <a:buSzPts val="1100"/>
              <a:buNone/>
            </a:pPr>
            <a:r>
              <a:t/>
            </a:r>
            <a:endParaRPr>
              <a:solidFill>
                <a:srgbClr val="47474D"/>
              </a:solidFill>
              <a:highlight>
                <a:srgbClr val="FFFFFF"/>
              </a:highlight>
            </a:endParaRPr>
          </a:p>
          <a:p>
            <a:pPr indent="0" lvl="0" marL="0" rtl="0" algn="l">
              <a:lnSpc>
                <a:spcPct val="100000"/>
              </a:lnSpc>
              <a:spcBef>
                <a:spcPts val="0"/>
              </a:spcBef>
              <a:spcAft>
                <a:spcPts val="0"/>
              </a:spcAft>
              <a:buSzPts val="1100"/>
              <a:buNone/>
            </a:pPr>
            <a:r>
              <a:rPr lang="en-GB">
                <a:solidFill>
                  <a:srgbClr val="202122"/>
                </a:solidFill>
                <a:highlight>
                  <a:srgbClr val="FFFFFF"/>
                </a:highlight>
              </a:rPr>
              <a:t>Marcus Rashford</a:t>
            </a:r>
            <a:endParaRPr>
              <a:solidFill>
                <a:srgbClr val="202122"/>
              </a:solidFill>
              <a:highlight>
                <a:srgbClr val="FFFFFF"/>
              </a:highlight>
            </a:endParaRPr>
          </a:p>
          <a:p>
            <a:pPr indent="0" lvl="0" marL="0" rtl="0" algn="l">
              <a:lnSpc>
                <a:spcPct val="100000"/>
              </a:lnSpc>
              <a:spcBef>
                <a:spcPts val="0"/>
              </a:spcBef>
              <a:spcAft>
                <a:spcPts val="0"/>
              </a:spcAft>
              <a:buSzPts val="1100"/>
              <a:buNone/>
            </a:pPr>
            <a:r>
              <a:rPr lang="en-GB">
                <a:solidFill>
                  <a:srgbClr val="202122"/>
                </a:solidFill>
                <a:highlight>
                  <a:srgbClr val="FFFFFF"/>
                </a:highlight>
              </a:rPr>
              <a:t>He is a campaigner against </a:t>
            </a:r>
            <a:r>
              <a:rPr lang="en-GB">
                <a:solidFill>
                  <a:srgbClr val="0645AD"/>
                </a:solidFill>
                <a:highlight>
                  <a:srgbClr val="FFFFFF"/>
                </a:highlight>
                <a:uFill>
                  <a:noFill/>
                </a:uFill>
                <a:hlinkClick r:id="rId3">
                  <a:extLst>
                    <a:ext uri="{A12FA001-AC4F-418D-AE19-62706E023703}">
                      <ahyp:hlinkClr val="tx"/>
                    </a:ext>
                  </a:extLst>
                </a:hlinkClick>
              </a:rPr>
              <a:t>racism</a:t>
            </a:r>
            <a:r>
              <a:rPr lang="en-GB">
                <a:solidFill>
                  <a:srgbClr val="202122"/>
                </a:solidFill>
                <a:highlight>
                  <a:srgbClr val="FFFFFF"/>
                </a:highlight>
              </a:rPr>
              <a:t>, </a:t>
            </a:r>
            <a:r>
              <a:rPr lang="en-GB">
                <a:solidFill>
                  <a:srgbClr val="0645AD"/>
                </a:solidFill>
                <a:highlight>
                  <a:srgbClr val="FFFFFF"/>
                </a:highlight>
                <a:uFill>
                  <a:noFill/>
                </a:uFill>
                <a:hlinkClick r:id="rId4">
                  <a:extLst>
                    <a:ext uri="{A12FA001-AC4F-418D-AE19-62706E023703}">
                      <ahyp:hlinkClr val="tx"/>
                    </a:ext>
                  </a:extLst>
                </a:hlinkClick>
              </a:rPr>
              <a:t>homelessness</a:t>
            </a:r>
            <a:r>
              <a:rPr lang="en-GB">
                <a:solidFill>
                  <a:srgbClr val="202122"/>
                </a:solidFill>
                <a:highlight>
                  <a:srgbClr val="FFFFFF"/>
                </a:highlight>
              </a:rPr>
              <a:t> and </a:t>
            </a:r>
            <a:r>
              <a:rPr lang="en-GB">
                <a:solidFill>
                  <a:srgbClr val="0645AD"/>
                </a:solidFill>
                <a:highlight>
                  <a:srgbClr val="FFFFFF"/>
                </a:highlight>
                <a:uFill>
                  <a:noFill/>
                </a:uFill>
                <a:hlinkClick r:id="rId5">
                  <a:extLst>
                    <a:ext uri="{A12FA001-AC4F-418D-AE19-62706E023703}">
                      <ahyp:hlinkClr val="tx"/>
                    </a:ext>
                  </a:extLst>
                </a:hlinkClick>
              </a:rPr>
              <a:t>child hunger</a:t>
            </a:r>
            <a:r>
              <a:rPr lang="en-GB">
                <a:solidFill>
                  <a:srgbClr val="202122"/>
                </a:solidFill>
                <a:highlight>
                  <a:srgbClr val="FFFFFF"/>
                </a:highlight>
              </a:rPr>
              <a:t> in the United Kingdom. Rashford has been praised for using his platform to be a political activist and philanthropist to drive societal change. For his efforts, he has received widespread praise, and has been recognised for his efforts from organisations both in and outside of sport. He’s also written a childrens book “</a:t>
            </a:r>
            <a:r>
              <a:rPr lang="en-GB">
                <a:solidFill>
                  <a:srgbClr val="1A0DAB"/>
                </a:solidFill>
                <a:highlight>
                  <a:srgbClr val="FFFFFF"/>
                </a:highlight>
                <a:uFill>
                  <a:noFill/>
                </a:uFill>
                <a:hlinkClick r:id="rId6">
                  <a:extLst>
                    <a:ext uri="{A12FA001-AC4F-418D-AE19-62706E023703}">
                      <ahyp:hlinkClr val="tx"/>
                    </a:ext>
                  </a:extLst>
                </a:hlinkClick>
              </a:rPr>
              <a:t>You Are a Champion: How to Be the Best You Can Be …</a:t>
            </a:r>
            <a:r>
              <a:rPr lang="en-GB">
                <a:solidFill>
                  <a:srgbClr val="47474D"/>
                </a:solidFill>
                <a:highlight>
                  <a:srgbClr val="FFFFFF"/>
                </a:highlight>
              </a:rPr>
              <a:t>” which he earns from to inspire children to reach their full potential</a:t>
            </a:r>
            <a:endParaRPr>
              <a:solidFill>
                <a:srgbClr val="47474D"/>
              </a:solidFill>
              <a:highlight>
                <a:srgbClr val="FFFFFF"/>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36e006184e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g136e006184e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chemeClr val="dk1"/>
              </a:buClr>
              <a:buSzPts val="1100"/>
              <a:buFont typeface="Arial"/>
              <a:buNone/>
            </a:pPr>
            <a:r>
              <a:t/>
            </a:r>
            <a:endParaRPr sz="1400">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42227ffe95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g142227ffe95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262A33"/>
              </a:buClr>
              <a:buSzPts val="1100"/>
              <a:buFont typeface="Arial"/>
              <a:buNone/>
            </a:pPr>
            <a:r>
              <a:t/>
            </a:r>
            <a:endParaRPr sz="1200">
              <a:latin typeface="Lato"/>
              <a:ea typeface="Lato"/>
              <a:cs typeface="Lato"/>
              <a:sym typeface="La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793b6a3233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g1793b6a3233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262A33"/>
              </a:buClr>
              <a:buSzPts val="1100"/>
              <a:buFont typeface="Arial"/>
              <a:buNone/>
            </a:pPr>
            <a:r>
              <a:t/>
            </a:r>
            <a:endParaRPr sz="1200">
              <a:latin typeface="Lato"/>
              <a:ea typeface="Lato"/>
              <a:cs typeface="Lato"/>
              <a:sym typeface="La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42227ffe95_0_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g142227ffe95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262A33"/>
              </a:buClr>
              <a:buSzPts val="1100"/>
              <a:buFont typeface="Arial"/>
              <a:buNone/>
            </a:pPr>
            <a:r>
              <a:t/>
            </a:r>
            <a:endParaRPr sz="1200">
              <a:latin typeface="Lato"/>
              <a:ea typeface="Lato"/>
              <a:cs typeface="Lato"/>
              <a:sym typeface="La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793b6a3233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1793b6a3233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64e9ab64ab_0_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164e9ab64ab_0_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948b4caf9c_0_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g1948b4caf9c_0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60 minutes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64e9ab64ab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1" name="Google Shape;171;g164e9ab64ab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793b6a3233_0_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8" name="Google Shape;388;g1793b6a3233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164e9ab64ab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164e9ab64ab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948b4caf9c_0_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3" name="Google Shape;403;g1948b4caf9c_0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142227ffe95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g142227ffe95_0_1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136e77bc01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0" name="Google Shape;420;g136e77bc018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Source: </a:t>
            </a:r>
            <a:r>
              <a:rPr lang="en-GB" sz="1050">
                <a:solidFill>
                  <a:srgbClr val="1A73E8"/>
                </a:solidFill>
                <a:highlight>
                  <a:srgbClr val="FFFFFF"/>
                </a:highlight>
                <a:uFill>
                  <a:noFill/>
                </a:uFill>
                <a:latin typeface="Roboto"/>
                <a:ea typeface="Roboto"/>
                <a:cs typeface="Roboto"/>
                <a:sym typeface="Roboto"/>
                <a:hlinkClick r:id="rId2">
                  <a:extLst>
                    <a:ext uri="{A12FA001-AC4F-418D-AE19-62706E023703}">
                      <ahyp:hlinkClr val="tx"/>
                    </a:ext>
                  </a:extLst>
                </a:hlinkClick>
              </a:rPr>
              <a:t>https://www.statista.com/statistics/298524/government-spending-in-the-uk/#:~:text=In%202021%2C%20the%20expenditure%20of,pensions%20and%20other%20welfare%20benefits</a:t>
            </a:r>
            <a:r>
              <a:rPr lang="en-GB" sz="1050">
                <a:solidFill>
                  <a:schemeClr val="dk1"/>
                </a:solidFill>
                <a:highlight>
                  <a:srgbClr val="FFFFFF"/>
                </a:highlight>
                <a:latin typeface="Roboto"/>
                <a:ea typeface="Roboto"/>
                <a:cs typeface="Roboto"/>
                <a:sym typeface="Roboto"/>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3710c85c8b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3" name="Google Shape;443;g13710c85c8b_0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Source:</a:t>
            </a:r>
            <a:endParaRPr/>
          </a:p>
          <a:p>
            <a:pPr indent="0" lvl="0" marL="0" rtl="0" algn="l">
              <a:lnSpc>
                <a:spcPct val="100000"/>
              </a:lnSpc>
              <a:spcBef>
                <a:spcPts val="0"/>
              </a:spcBef>
              <a:spcAft>
                <a:spcPts val="0"/>
              </a:spcAft>
              <a:buSzPts val="1100"/>
              <a:buNone/>
            </a:pPr>
            <a:r>
              <a:rPr lang="en-GB" sz="1050">
                <a:solidFill>
                  <a:srgbClr val="1A73E8"/>
                </a:solidFill>
                <a:highlight>
                  <a:srgbClr val="FFFFFF"/>
                </a:highlight>
                <a:uFill>
                  <a:noFill/>
                </a:uFill>
                <a:latin typeface="Roboto"/>
                <a:ea typeface="Roboto"/>
                <a:cs typeface="Roboto"/>
                <a:sym typeface="Roboto"/>
                <a:hlinkClick r:id="rId2">
                  <a:extLst>
                    <a:ext uri="{A12FA001-AC4F-418D-AE19-62706E023703}">
                      <ahyp:hlinkClr val="tx"/>
                    </a:ext>
                  </a:extLst>
                </a:hlinkClick>
              </a:rPr>
              <a:t>https://www.statista.com/statistics/298524/government-spending-in-the-uk/#:~:text=In%202021%2C%20the%20expenditure%20of,pensions%20and%20other%20welfare%20benefits</a:t>
            </a:r>
            <a:r>
              <a:rPr lang="en-GB" sz="1050">
                <a:solidFill>
                  <a:schemeClr val="dk1"/>
                </a:solidFill>
                <a:highlight>
                  <a:srgbClr val="FFFFFF"/>
                </a:highlight>
                <a:latin typeface="Roboto"/>
                <a:ea typeface="Roboto"/>
                <a:cs typeface="Roboto"/>
                <a:sym typeface="Roboto"/>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1793b6a3233_0_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g1793b6a3233_0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chemeClr val="dk1"/>
              </a:buClr>
              <a:buSzPts val="1100"/>
              <a:buFont typeface="Arial"/>
              <a:buNone/>
            </a:pPr>
            <a:r>
              <a:t/>
            </a:r>
            <a:endParaRPr sz="1400">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64e9ab64ab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164e9ab64ab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136de1a226a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4" name="Google Shape;474;g136de1a226a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1402c472865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2" name="Google Shape;492;g1402c472865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64e9ab64ab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g164e9ab64ab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164e9ab64ab_0_1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g164e9ab64ab_0_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8" name="Google Shape;50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You will also have to pay a pension - more on that in wider FLIC modules.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164e9ab64ab_0_3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7" name="Google Shape;517;g164e9ab64ab_0_3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164e9ab64ab_0_1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7" name="Google Shape;527;g164e9ab64ab_0_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164e9ab64ab_0_3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8" name="Google Shape;538;g164e9ab64ab_0_3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136de1a226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8" name="Google Shape;548;g136de1a226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13710c85c8b_0_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9" name="Google Shape;559;g13710c85c8b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1407341fb92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8" name="Google Shape;568;g1407341fb92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11303e8e1c3_2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7" name="Google Shape;577;g11303e8e1c3_2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18c8fb61ca0_0_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6" name="Google Shape;586;g18c8fb61ca0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3710c85c8b_0_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g13710c85c8b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1793b6a3233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5" name="Google Shape;595;g1793b6a3233_0_3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1793b6a3233_0_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6" name="Google Shape;606;g1793b6a3233_0_3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164e9ab64ab_0_2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7" name="Google Shape;617;g164e9ab64ab_0_2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49baa2863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6" name="Google Shape;626;g249baa28636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u="sng">
                <a:solidFill>
                  <a:schemeClr val="hlink"/>
                </a:solidFill>
                <a:hlinkClick r:id="rId2"/>
              </a:rPr>
              <a:t>https://www.bbc.co.uk/news/entertainment-arts-62133808</a:t>
            </a:r>
            <a:r>
              <a:rPr lang="en-GB"/>
              <a:t>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49baa28636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6" name="Google Shape;636;g249baa28636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49baa28636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9" name="Google Shape;649;g249baa28636_0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1793b6a3233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5" name="Google Shape;665;g1793b6a3233_0_2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1793b6a3233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4" name="Google Shape;684;g1793b6a3233_0_2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1793b6a3233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4" name="Google Shape;694;g1793b6a3233_0_2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1793b6a3233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4" name="Google Shape;704;g1793b6a3233_0_2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4" name="Google Shape;19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1793b6a3233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7" name="Google Shape;717;g1793b6a3233_0_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19da64c7c6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19da64c7c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Teacher guidance notes:</a:t>
            </a:r>
            <a:endParaRPr b="1"/>
          </a:p>
          <a:p>
            <a:pPr indent="0" lvl="0" marL="0" rtl="0" algn="l">
              <a:spcBef>
                <a:spcPts val="0"/>
              </a:spcBef>
              <a:spcAft>
                <a:spcPts val="0"/>
              </a:spcAft>
              <a:buNone/>
            </a:pPr>
            <a:r>
              <a:rPr lang="en-GB"/>
              <a:t>Ask student to draw the continuum line (bottom right image) to support their thinking. This </a:t>
            </a:r>
            <a:r>
              <a:rPr lang="en-GB"/>
              <a:t>activity</a:t>
            </a:r>
            <a:r>
              <a:rPr lang="en-GB"/>
              <a:t> </a:t>
            </a:r>
            <a:r>
              <a:rPr lang="en-GB"/>
              <a:t>should</a:t>
            </a:r>
            <a:r>
              <a:rPr lang="en-GB"/>
              <a:t> be used to </a:t>
            </a:r>
            <a:r>
              <a:rPr lang="en-GB"/>
              <a:t>highlight the misconception that when your salary falls in e.g. a Higher rate tax band, not ALL of your salary is taxed at the higher rate of 40%, but the amount that sits in the new band.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This quiz acts as a scaffold and support before the income tax calculations worksheet. For students that you see are less confident, encourage them to choose lower salary jobs when they begin the worksheet. Vice versa for more confident students.</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164e9ab64ab_0_2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9" name="Google Shape;739;g164e9ab64ab_0_2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164e9ab64ab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164e9ab64ab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1" name="Google Shape;761;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Key points to draw out from students</a:t>
            </a:r>
            <a:endParaRPr/>
          </a:p>
          <a:p>
            <a:pPr indent="-298450" lvl="0" marL="457200" rtl="0" algn="l">
              <a:lnSpc>
                <a:spcPct val="100000"/>
              </a:lnSpc>
              <a:spcBef>
                <a:spcPts val="0"/>
              </a:spcBef>
              <a:spcAft>
                <a:spcPts val="0"/>
              </a:spcAft>
              <a:buSzPts val="1100"/>
              <a:buChar char="●"/>
            </a:pPr>
            <a:r>
              <a:rPr lang="en-GB"/>
              <a:t>The apprentice gardener’s income tax is very small compared to the other jobs because most of the income is not taxed as it falls in the </a:t>
            </a:r>
            <a:r>
              <a:rPr lang="en-GB"/>
              <a:t>personal</a:t>
            </a:r>
            <a:r>
              <a:rPr lang="en-GB"/>
              <a:t> allowance category</a:t>
            </a:r>
            <a:endParaRPr/>
          </a:p>
          <a:p>
            <a:pPr indent="-298450" lvl="0" marL="457200" rtl="0" algn="l">
              <a:lnSpc>
                <a:spcPct val="100000"/>
              </a:lnSpc>
              <a:spcBef>
                <a:spcPts val="0"/>
              </a:spcBef>
              <a:spcAft>
                <a:spcPts val="0"/>
              </a:spcAft>
              <a:buSzPts val="1100"/>
              <a:buChar char="●"/>
            </a:pPr>
            <a:r>
              <a:rPr lang="en-GB"/>
              <a:t>Annual income tax</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164e9ab64ab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2" name="Google Shape;772;g164e9ab64ab_0_3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164e9ab64ab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0" name="Google Shape;780;g164e9ab64ab_0_4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164e9ab64ab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8" name="Google Shape;788;g164e9ab64ab_0_4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164e9ab64ab_0_4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6" name="Google Shape;796;g164e9ab64ab_0_4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164e9ab64ab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4" name="Google Shape;804;g164e9ab64ab_0_4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164e9ab64ab_0_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2" name="Google Shape;812;g164e9ab64ab_0_4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164e9ab64ab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0" name="Google Shape;820;g164e9ab64ab_0_4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164e9ab64ab_0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8" name="Google Shape;828;g164e9ab64ab_0_4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164e9ab64ab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6" name="Google Shape;836;g164e9ab64ab_0_4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164e9ab64ab_0_4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4" name="Google Shape;844;g164e9ab64ab_0_4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136de1a226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2" name="Google Shape;852;g136de1a226a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1793b6a3233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5" name="Google Shape;865;g1793b6a3233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1948b4caf9c_0_1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2" name="Google Shape;872;g1948b4caf9c_0_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1" name="Google Shape;881;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164e9ab64ab_0_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7" name="Google Shape;887;g164e9ab64ab_0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188ec709eb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188ec709eb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1948b4caf9c_0_1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2" name="Google Shape;902;g1948b4caf9c_0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1" name="Google Shape;91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5" name="Google Shape;92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t/>
            </a:r>
            <a:endParaRPr sz="1400">
              <a:latin typeface="Lato"/>
              <a:ea typeface="Lato"/>
              <a:cs typeface="Lato"/>
              <a:sym typeface="Lato"/>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5" name="Google Shape;93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1" marL="914400" rtl="0" algn="l">
              <a:lnSpc>
                <a:spcPct val="115000"/>
              </a:lnSpc>
              <a:spcBef>
                <a:spcPts val="0"/>
              </a:spcBef>
              <a:spcAft>
                <a:spcPts val="0"/>
              </a:spcAft>
              <a:buClr>
                <a:schemeClr val="dk1"/>
              </a:buClr>
              <a:buSzPts val="1200"/>
              <a:buFont typeface="Lato"/>
              <a:buNone/>
            </a:pPr>
            <a:r>
              <a:t/>
            </a:r>
            <a:endParaRPr b="1" sz="1200" u="sng">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13851131380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5" name="Google Shape;945;g13851131380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1" marL="914400" rtl="0" algn="l">
              <a:lnSpc>
                <a:spcPct val="115000"/>
              </a:lnSpc>
              <a:spcBef>
                <a:spcPts val="0"/>
              </a:spcBef>
              <a:spcAft>
                <a:spcPts val="0"/>
              </a:spcAft>
              <a:buClr>
                <a:schemeClr val="dk1"/>
              </a:buClr>
              <a:buSzPts val="1200"/>
              <a:buFont typeface="Lato"/>
              <a:buNone/>
            </a:pPr>
            <a:r>
              <a:t/>
            </a:r>
            <a:endParaRPr b="1" sz="1200" u="sng">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13fc50a3bec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5" name="Google Shape;955;g13fc50a3bec_0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13710c85c8b_0_1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7" name="Google Shape;967;g13710c85c8b_0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t/>
            </a:r>
            <a:endParaRPr sz="1400">
              <a:latin typeface="Lato"/>
              <a:ea typeface="Lato"/>
              <a:cs typeface="Lato"/>
              <a:sym typeface="Lato"/>
            </a:endParaRPr>
          </a:p>
          <a:p>
            <a:pPr indent="0" lvl="0" marL="0" rtl="0" algn="l">
              <a:lnSpc>
                <a:spcPct val="100000"/>
              </a:lnSpc>
              <a:spcBef>
                <a:spcPts val="0"/>
              </a:spcBef>
              <a:spcAft>
                <a:spcPts val="0"/>
              </a:spcAft>
              <a:buClr>
                <a:srgbClr val="000000"/>
              </a:buClr>
              <a:buSzPts val="1100"/>
              <a:buFont typeface="Arial"/>
              <a:buNone/>
            </a:pPr>
            <a:r>
              <a:t/>
            </a:r>
            <a:endParaRPr sz="1400">
              <a:latin typeface="Lato"/>
              <a:ea typeface="Lato"/>
              <a:cs typeface="Lato"/>
              <a:sym typeface="Lato"/>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8" name="Google Shape;97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13fea29f858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0" name="Google Shape;990;g13fea29f858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496fd66f99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g1496fd66f99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1948b4caf9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0" name="Google Shape;1000;g1948b4caf9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1948b4caf9c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2" name="Google Shape;1012;g1948b4caf9c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1948b4caf9c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2" name="Google Shape;1022;g1948b4caf9c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GB" sz="1400">
                <a:latin typeface="Lato"/>
                <a:ea typeface="Lato"/>
                <a:cs typeface="Lato"/>
                <a:sym typeface="Lato"/>
              </a:rPr>
              <a:t>Teacher instruction</a:t>
            </a:r>
            <a:endParaRPr sz="1400">
              <a:latin typeface="Lato"/>
              <a:ea typeface="Lato"/>
              <a:cs typeface="Lato"/>
              <a:sym typeface="Lato"/>
            </a:endParaRPr>
          </a:p>
          <a:p>
            <a:pPr indent="0" lvl="0" marL="0" rtl="0" algn="l">
              <a:lnSpc>
                <a:spcPct val="100000"/>
              </a:lnSpc>
              <a:spcBef>
                <a:spcPts val="0"/>
              </a:spcBef>
              <a:spcAft>
                <a:spcPts val="0"/>
              </a:spcAft>
              <a:buClr>
                <a:srgbClr val="000000"/>
              </a:buClr>
              <a:buSzPts val="1100"/>
              <a:buFont typeface="Arial"/>
              <a:buNone/>
            </a:pPr>
            <a:r>
              <a:t/>
            </a:r>
            <a:endParaRPr sz="1400">
              <a:latin typeface="Lato"/>
              <a:ea typeface="Lato"/>
              <a:cs typeface="Lato"/>
              <a:sym typeface="Lato"/>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164e9ab64ab_0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3" name="Google Shape;1033;g164e9ab64ab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21b7770c05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0" name="Google Shape;1040;g21b7770c05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13710c85c8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8" name="Google Shape;1048;g13710c85c8b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6" name="Google Shape;105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21b7770c057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9" name="Google Shape;1069;g21b7770c057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1948b4caf9c_0_1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7" name="Google Shape;1077;g1948b4caf9c_0_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18c8fb61ca0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6" name="Google Shape;1086;g18c8fb61ca0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8c7ddf59e0_4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g18c7ddf59e0_4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i="1" lang="en-GB" sz="1000">
                <a:latin typeface="Lato"/>
                <a:ea typeface="Lato"/>
                <a:cs typeface="Lato"/>
                <a:sym typeface="Lato"/>
              </a:rPr>
              <a:t>Let’s start with pay basics in the UK.</a:t>
            </a:r>
            <a:endParaRPr i="1" sz="1000">
              <a:latin typeface="Lato"/>
              <a:ea typeface="Lato"/>
              <a:cs typeface="Lato"/>
              <a:sym typeface="Lato"/>
            </a:endParaRPr>
          </a:p>
          <a:p>
            <a:pPr indent="0" lvl="0" marL="0" rtl="0" algn="l">
              <a:lnSpc>
                <a:spcPct val="100000"/>
              </a:lnSpc>
              <a:spcBef>
                <a:spcPts val="0"/>
              </a:spcBef>
              <a:spcAft>
                <a:spcPts val="0"/>
              </a:spcAft>
              <a:buSzPts val="1100"/>
              <a:buNone/>
            </a:pPr>
            <a:r>
              <a:t/>
            </a:r>
            <a:endParaRPr i="1" sz="1000">
              <a:solidFill>
                <a:srgbClr val="0543B3"/>
              </a:solidFill>
              <a:latin typeface="Lato"/>
              <a:ea typeface="Lato"/>
              <a:cs typeface="Lato"/>
              <a:sym typeface="Lato"/>
            </a:endParaRPr>
          </a:p>
          <a:p>
            <a:pPr indent="0" lvl="0" marL="0" rtl="0" algn="l">
              <a:lnSpc>
                <a:spcPct val="100000"/>
              </a:lnSpc>
              <a:spcBef>
                <a:spcPts val="0"/>
              </a:spcBef>
              <a:spcAft>
                <a:spcPts val="0"/>
              </a:spcAft>
              <a:buSzPts val="1100"/>
              <a:buNone/>
            </a:pPr>
            <a:r>
              <a:rPr i="1" lang="en-GB" sz="1000">
                <a:solidFill>
                  <a:srgbClr val="0543B3"/>
                </a:solidFill>
                <a:latin typeface="Lato"/>
                <a:ea typeface="Lato"/>
                <a:cs typeface="Lato"/>
                <a:sym typeface="Lato"/>
              </a:rPr>
              <a:t>Is anyone able to share with the group the difference between the national minimum wage and the living wage.</a:t>
            </a:r>
            <a:endParaRPr i="1" sz="1000">
              <a:solidFill>
                <a:srgbClr val="0543B3"/>
              </a:solidFill>
              <a:latin typeface="Lato"/>
              <a:ea typeface="Lato"/>
              <a:cs typeface="Lato"/>
              <a:sym typeface="Lato"/>
            </a:endParaRPr>
          </a:p>
          <a:p>
            <a:pPr indent="0" lvl="0" marL="0" rtl="0" algn="l">
              <a:lnSpc>
                <a:spcPct val="100000"/>
              </a:lnSpc>
              <a:spcBef>
                <a:spcPts val="0"/>
              </a:spcBef>
              <a:spcAft>
                <a:spcPts val="0"/>
              </a:spcAft>
              <a:buSzPts val="1100"/>
              <a:buNone/>
            </a:pPr>
            <a:r>
              <a:rPr i="1" lang="en-GB" sz="1000">
                <a:solidFill>
                  <a:srgbClr val="0543B3"/>
                </a:solidFill>
                <a:latin typeface="Lato"/>
                <a:ea typeface="Lato"/>
                <a:cs typeface="Lato"/>
                <a:sym typeface="Lato"/>
              </a:rPr>
              <a:t>Does anyone know the difference in amount between the two? (the answers are animated to appear in slide show mode).</a:t>
            </a:r>
            <a:endParaRPr i="1" sz="1000">
              <a:solidFill>
                <a:srgbClr val="0543B3"/>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i="1" sz="10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i="1" lang="en-GB" sz="1000">
                <a:solidFill>
                  <a:schemeClr val="dk1"/>
                </a:solidFill>
                <a:latin typeface="Lato"/>
                <a:ea typeface="Lato"/>
                <a:cs typeface="Lato"/>
                <a:sym typeface="Lato"/>
              </a:rPr>
              <a:t>It is worth finding out whether your employer pays the Living Wage before you apply for a job. </a:t>
            </a:r>
            <a:endParaRPr i="1" sz="1000">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sz="1000">
              <a:latin typeface="Lato"/>
              <a:ea typeface="Lato"/>
              <a:cs typeface="Lato"/>
              <a:sym typeface="Lato"/>
            </a:endParaRPr>
          </a:p>
          <a:p>
            <a:pPr indent="0" lvl="0" marL="0" rtl="0" algn="l">
              <a:lnSpc>
                <a:spcPct val="100000"/>
              </a:lnSpc>
              <a:spcBef>
                <a:spcPts val="0"/>
              </a:spcBef>
              <a:spcAft>
                <a:spcPts val="0"/>
              </a:spcAft>
              <a:buSzPts val="1100"/>
              <a:buNone/>
            </a:pPr>
            <a:r>
              <a:rPr b="1" lang="en-GB" sz="1000">
                <a:latin typeface="Lato"/>
                <a:ea typeface="Lato"/>
                <a:cs typeface="Lato"/>
                <a:sym typeface="Lato"/>
              </a:rPr>
              <a:t>Instruction </a:t>
            </a:r>
            <a:endParaRPr b="1" sz="1000">
              <a:latin typeface="Lato"/>
              <a:ea typeface="Lato"/>
              <a:cs typeface="Lato"/>
              <a:sym typeface="Lato"/>
            </a:endParaRPr>
          </a:p>
          <a:p>
            <a:pPr indent="0" lvl="0" marL="0" rtl="0" algn="l">
              <a:lnSpc>
                <a:spcPct val="100000"/>
              </a:lnSpc>
              <a:spcBef>
                <a:spcPts val="0"/>
              </a:spcBef>
              <a:spcAft>
                <a:spcPts val="0"/>
              </a:spcAft>
              <a:buSzPts val="1100"/>
              <a:buNone/>
            </a:pPr>
            <a:r>
              <a:rPr lang="en-GB" sz="1000">
                <a:latin typeface="Lato"/>
                <a:ea typeface="Lato"/>
                <a:cs typeface="Lato"/>
                <a:sym typeface="Lato"/>
              </a:rPr>
              <a:t>Share and read the definitions.</a:t>
            </a:r>
            <a:endParaRPr sz="1000">
              <a:latin typeface="Lato"/>
              <a:ea typeface="Lato"/>
              <a:cs typeface="Lato"/>
              <a:sym typeface="Lato"/>
            </a:endParaRPr>
          </a:p>
          <a:p>
            <a:pPr indent="0" lvl="0" marL="0" rtl="0" algn="l">
              <a:lnSpc>
                <a:spcPct val="100000"/>
              </a:lnSpc>
              <a:spcBef>
                <a:spcPts val="0"/>
              </a:spcBef>
              <a:spcAft>
                <a:spcPts val="0"/>
              </a:spcAft>
              <a:buSzPts val="1100"/>
              <a:buNone/>
            </a:pPr>
            <a:r>
              <a:t/>
            </a:r>
            <a:endParaRPr sz="1000">
              <a:latin typeface="Lato"/>
              <a:ea typeface="Lato"/>
              <a:cs typeface="Lato"/>
              <a:sym typeface="Lato"/>
            </a:endParaRPr>
          </a:p>
          <a:p>
            <a:pPr indent="0" lvl="0" marL="0" rtl="0" algn="l">
              <a:lnSpc>
                <a:spcPct val="100000"/>
              </a:lnSpc>
              <a:spcBef>
                <a:spcPts val="0"/>
              </a:spcBef>
              <a:spcAft>
                <a:spcPts val="0"/>
              </a:spcAft>
              <a:buSzPts val="1100"/>
              <a:buNone/>
            </a:pPr>
            <a:r>
              <a:t/>
            </a:r>
            <a:endParaRPr sz="1000">
              <a:latin typeface="Lato"/>
              <a:ea typeface="Lato"/>
              <a:cs typeface="Lato"/>
              <a:sym typeface="Lato"/>
            </a:endParaRPr>
          </a:p>
          <a:p>
            <a:pPr indent="0" lvl="0" marL="0" rtl="0" algn="l">
              <a:lnSpc>
                <a:spcPct val="107916"/>
              </a:lnSpc>
              <a:spcBef>
                <a:spcPts val="0"/>
              </a:spcBef>
              <a:spcAft>
                <a:spcPts val="0"/>
              </a:spcAft>
              <a:buClr>
                <a:schemeClr val="dk1"/>
              </a:buClr>
              <a:buSzPts val="1100"/>
              <a:buFont typeface="Arial"/>
              <a:buNone/>
            </a:pPr>
            <a:r>
              <a:rPr lang="en-GB" sz="1000">
                <a:solidFill>
                  <a:srgbClr val="2D2D2D"/>
                </a:solidFill>
                <a:latin typeface="Lato"/>
                <a:ea typeface="Lato"/>
                <a:cs typeface="Lato"/>
                <a:sym typeface="Lato"/>
              </a:rPr>
              <a:t>National Minimum Wage - </a:t>
            </a:r>
            <a:r>
              <a:rPr lang="en-GB" sz="1000">
                <a:solidFill>
                  <a:srgbClr val="0B0C0C"/>
                </a:solidFill>
                <a:latin typeface="Lato"/>
                <a:ea typeface="Lato"/>
                <a:cs typeface="Lato"/>
                <a:sym typeface="Lato"/>
              </a:rPr>
              <a:t>the minimum pay per hour almost all workers are entitled to by law. </a:t>
            </a:r>
            <a:endParaRPr sz="1000">
              <a:solidFill>
                <a:srgbClr val="2D2D2D"/>
              </a:solidFill>
              <a:latin typeface="Lato"/>
              <a:ea typeface="Lato"/>
              <a:cs typeface="Lato"/>
              <a:sym typeface="Lato"/>
            </a:endParaRPr>
          </a:p>
          <a:p>
            <a:pPr indent="0" lvl="0" marL="0" rtl="0" algn="l">
              <a:lnSpc>
                <a:spcPct val="107916"/>
              </a:lnSpc>
              <a:spcBef>
                <a:spcPts val="800"/>
              </a:spcBef>
              <a:spcAft>
                <a:spcPts val="0"/>
              </a:spcAft>
              <a:buClr>
                <a:schemeClr val="dk1"/>
              </a:buClr>
              <a:buSzPts val="1100"/>
              <a:buFont typeface="Arial"/>
              <a:buNone/>
            </a:pPr>
            <a:r>
              <a:rPr lang="en-GB" sz="1000">
                <a:solidFill>
                  <a:srgbClr val="2D2D2D"/>
                </a:solidFill>
                <a:latin typeface="Lato"/>
                <a:ea typeface="Lato"/>
                <a:cs typeface="Lato"/>
                <a:sym typeface="Lato"/>
              </a:rPr>
              <a:t>National Living Wage  - </a:t>
            </a:r>
            <a:r>
              <a:rPr lang="en-GB" sz="1000">
                <a:solidFill>
                  <a:srgbClr val="202124"/>
                </a:solidFill>
                <a:highlight>
                  <a:srgbClr val="FFFFFF"/>
                </a:highlight>
                <a:latin typeface="Lato"/>
                <a:ea typeface="Lato"/>
                <a:cs typeface="Lato"/>
                <a:sym typeface="Lato"/>
              </a:rPr>
              <a:t> higher than the minimum wage, workers get it if they’re over 23. It’s the highest band of the National Minimum Wage.</a:t>
            </a:r>
            <a:endParaRPr sz="1000">
              <a:solidFill>
                <a:srgbClr val="202124"/>
              </a:solidFill>
              <a:highlight>
                <a:srgbClr val="FFFFFF"/>
              </a:highlight>
              <a:latin typeface="Lato"/>
              <a:ea typeface="Lato"/>
              <a:cs typeface="Lato"/>
              <a:sym typeface="Lato"/>
            </a:endParaRPr>
          </a:p>
          <a:p>
            <a:pPr indent="0" lvl="0" marL="0" rtl="0" algn="l">
              <a:lnSpc>
                <a:spcPct val="107916"/>
              </a:lnSpc>
              <a:spcBef>
                <a:spcPts val="800"/>
              </a:spcBef>
              <a:spcAft>
                <a:spcPts val="0"/>
              </a:spcAft>
              <a:buClr>
                <a:schemeClr val="dk1"/>
              </a:buClr>
              <a:buSzPts val="1100"/>
              <a:buFont typeface="Arial"/>
              <a:buNone/>
            </a:pPr>
            <a:r>
              <a:rPr lang="en-GB" sz="1000">
                <a:solidFill>
                  <a:srgbClr val="0B0C0C"/>
                </a:solidFill>
                <a:latin typeface="Lato"/>
                <a:ea typeface="Lato"/>
                <a:cs typeface="Lato"/>
                <a:sym typeface="Lato"/>
              </a:rPr>
              <a:t>The Real Living Wage -  </a:t>
            </a:r>
            <a:r>
              <a:rPr lang="en-GB" sz="1000">
                <a:solidFill>
                  <a:srgbClr val="202124"/>
                </a:solidFill>
                <a:highlight>
                  <a:srgbClr val="FFFFFF"/>
                </a:highlight>
                <a:latin typeface="Lato"/>
                <a:ea typeface="Lato"/>
                <a:cs typeface="Lato"/>
                <a:sym typeface="Lato"/>
              </a:rPr>
              <a:t>a wage that employers can choose to pay (above the minimum wage). It is set by an independent charity to support people to achieve an adequate standard of living.</a:t>
            </a:r>
            <a:endParaRPr sz="1000">
              <a:solidFill>
                <a:srgbClr val="313131"/>
              </a:solidFill>
              <a:highlight>
                <a:srgbClr val="FFFFFF"/>
              </a:highlight>
              <a:latin typeface="Lato"/>
              <a:ea typeface="Lato"/>
              <a:cs typeface="Lato"/>
              <a:sym typeface="Lato"/>
            </a:endParaRPr>
          </a:p>
          <a:p>
            <a:pPr indent="0" lvl="0" marL="0" rtl="0" algn="l">
              <a:lnSpc>
                <a:spcPct val="100000"/>
              </a:lnSpc>
              <a:spcBef>
                <a:spcPts val="800"/>
              </a:spcBef>
              <a:spcAft>
                <a:spcPts val="0"/>
              </a:spcAft>
              <a:buSzPts val="1100"/>
              <a:buNone/>
            </a:pPr>
            <a:r>
              <a:t/>
            </a:r>
            <a:endParaRPr sz="1000">
              <a:latin typeface="Lato"/>
              <a:ea typeface="Lato"/>
              <a:cs typeface="Lato"/>
              <a:sym typeface="Lato"/>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21f27b221c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3" name="Google Shape;1093;g21f27b221c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fe0a294b05_2_2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4" name="Google Shape;1114;gfe0a294b05_2_2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gfe0a294b05_2_3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2" name="Google Shape;1122;gfe0a294b05_2_3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spTree>
      <p:nvGrpSpPr>
        <p:cNvPr id="7" name="Shape 7"/>
        <p:cNvGrpSpPr/>
        <p:nvPr/>
      </p:nvGrpSpPr>
      <p:grpSpPr>
        <a:xfrm>
          <a:off x="0" y="0"/>
          <a:ext cx="0" cy="0"/>
          <a:chOff x="0" y="0"/>
          <a:chExt cx="0" cy="0"/>
        </a:xfrm>
      </p:grpSpPr>
      <p:pic>
        <p:nvPicPr>
          <p:cNvPr id="8" name="Google Shape;8;p26"/>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9" name="Google Shape;9;p26"/>
          <p:cNvPicPr preferRelativeResize="0"/>
          <p:nvPr/>
        </p:nvPicPr>
        <p:blipFill rotWithShape="1">
          <a:blip r:embed="rId3">
            <a:alphaModFix/>
          </a:blip>
          <a:srcRect b="-2277" l="-4222" r="-3757" t="-2440"/>
          <a:stretch/>
        </p:blipFill>
        <p:spPr>
          <a:xfrm rot="-5400000">
            <a:off x="7184749" y="322734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1_Divider slide">
    <p:spTree>
      <p:nvGrpSpPr>
        <p:cNvPr id="41" name="Shape 41"/>
        <p:cNvGrpSpPr/>
        <p:nvPr/>
      </p:nvGrpSpPr>
      <p:grpSpPr>
        <a:xfrm>
          <a:off x="0" y="0"/>
          <a:ext cx="0" cy="0"/>
          <a:chOff x="0" y="0"/>
          <a:chExt cx="0" cy="0"/>
        </a:xfrm>
      </p:grpSpPr>
      <p:pic>
        <p:nvPicPr>
          <p:cNvPr id="42" name="Google Shape;42;p24"/>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spTree>
      <p:nvGrpSpPr>
        <p:cNvPr id="45" name="Shape 45"/>
        <p:cNvGrpSpPr/>
        <p:nvPr/>
      </p:nvGrpSpPr>
      <p:grpSpPr>
        <a:xfrm>
          <a:off x="0" y="0"/>
          <a:ext cx="0" cy="0"/>
          <a:chOff x="0" y="0"/>
          <a:chExt cx="0" cy="0"/>
        </a:xfrm>
      </p:grpSpPr>
      <p:pic>
        <p:nvPicPr>
          <p:cNvPr id="46" name="Google Shape;46;gfe0a294b05_2_279"/>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47" name="Google Shape;47;gfe0a294b05_2_279"/>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48" name="Google Shape;48;gfe0a294b05_2_279"/>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spTree>
      <p:nvGrpSpPr>
        <p:cNvPr id="49" name="Shape 49"/>
        <p:cNvGrpSpPr/>
        <p:nvPr/>
      </p:nvGrpSpPr>
      <p:grpSpPr>
        <a:xfrm>
          <a:off x="0" y="0"/>
          <a:ext cx="0" cy="0"/>
          <a:chOff x="0" y="0"/>
          <a:chExt cx="0" cy="0"/>
        </a:xfrm>
      </p:grpSpPr>
      <p:pic>
        <p:nvPicPr>
          <p:cNvPr id="50" name="Google Shape;50;gfe0a294b05_2_272"/>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51" name="Google Shape;51;gfe0a294b05_2_272"/>
          <p:cNvPicPr preferRelativeResize="0"/>
          <p:nvPr/>
        </p:nvPicPr>
        <p:blipFill rotWithShape="1">
          <a:blip r:embed="rId3">
            <a:alphaModFix/>
          </a:blip>
          <a:srcRect b="-2272" l="-4222" r="-3757" t="-2439"/>
          <a:stretch/>
        </p:blipFill>
        <p:spPr>
          <a:xfrm rot="-5400000">
            <a:off x="7053065" y="3090187"/>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spTree>
      <p:nvGrpSpPr>
        <p:cNvPr id="52" name="Shape 52"/>
        <p:cNvGrpSpPr/>
        <p:nvPr/>
      </p:nvGrpSpPr>
      <p:grpSpPr>
        <a:xfrm>
          <a:off x="0" y="0"/>
          <a:ext cx="0" cy="0"/>
          <a:chOff x="0" y="0"/>
          <a:chExt cx="0" cy="0"/>
        </a:xfrm>
      </p:grpSpPr>
      <p:pic>
        <p:nvPicPr>
          <p:cNvPr id="53" name="Google Shape;53;gfe0a294b05_2_275"/>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54" name="Google Shape;54;gfe0a294b05_2_275"/>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55" name="Google Shape;55;gfe0a294b05_2_275"/>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spTree>
      <p:nvGrpSpPr>
        <p:cNvPr id="56" name="Shape 56"/>
        <p:cNvGrpSpPr/>
        <p:nvPr/>
      </p:nvGrpSpPr>
      <p:grpSpPr>
        <a:xfrm>
          <a:off x="0" y="0"/>
          <a:ext cx="0" cy="0"/>
          <a:chOff x="0" y="0"/>
          <a:chExt cx="0" cy="0"/>
        </a:xfrm>
      </p:grpSpPr>
      <p:pic>
        <p:nvPicPr>
          <p:cNvPr id="57" name="Google Shape;57;gfe0a294b05_2_283"/>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58" name="Google Shape;58;gfe0a294b05_2_283"/>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59" name="Google Shape;59;gfe0a294b05_2_283"/>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60" name="Shape 60"/>
        <p:cNvGrpSpPr/>
        <p:nvPr/>
      </p:nvGrpSpPr>
      <p:grpSpPr>
        <a:xfrm>
          <a:off x="0" y="0"/>
          <a:ext cx="0" cy="0"/>
          <a:chOff x="0" y="0"/>
          <a:chExt cx="0" cy="0"/>
        </a:xfrm>
      </p:grpSpPr>
      <p:sp>
        <p:nvSpPr>
          <p:cNvPr id="61" name="Google Shape;61;gfe0a294b05_2_287"/>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2" name="Google Shape;62;gfe0a294b05_2_287"/>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63" name="Google Shape;63;gfe0a294b05_2_287"/>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64" name="Google Shape;64;gfe0a294b05_2_287"/>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spTree>
      <p:nvGrpSpPr>
        <p:cNvPr id="65" name="Shape 65"/>
        <p:cNvGrpSpPr/>
        <p:nvPr/>
      </p:nvGrpSpPr>
      <p:grpSpPr>
        <a:xfrm>
          <a:off x="0" y="0"/>
          <a:ext cx="0" cy="0"/>
          <a:chOff x="0" y="0"/>
          <a:chExt cx="0" cy="0"/>
        </a:xfrm>
      </p:grpSpPr>
      <p:pic>
        <p:nvPicPr>
          <p:cNvPr id="66" name="Google Shape;66;gfe0a294b05_2_292"/>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67" name="Google Shape;67;gfe0a294b05_2_292"/>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68" name="Google Shape;68;gfe0a294b05_2_292"/>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1_Divider slide">
    <p:spTree>
      <p:nvGrpSpPr>
        <p:cNvPr id="69" name="Shape 69"/>
        <p:cNvGrpSpPr/>
        <p:nvPr/>
      </p:nvGrpSpPr>
      <p:grpSpPr>
        <a:xfrm>
          <a:off x="0" y="0"/>
          <a:ext cx="0" cy="0"/>
          <a:chOff x="0" y="0"/>
          <a:chExt cx="0" cy="0"/>
        </a:xfrm>
      </p:grpSpPr>
      <p:pic>
        <p:nvPicPr>
          <p:cNvPr id="70" name="Google Shape;70;gfe0a294b05_2_296"/>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73" name="Shape 73"/>
        <p:cNvGrpSpPr/>
        <p:nvPr/>
      </p:nvGrpSpPr>
      <p:grpSpPr>
        <a:xfrm>
          <a:off x="0" y="0"/>
          <a:ext cx="0" cy="0"/>
          <a:chOff x="0" y="0"/>
          <a:chExt cx="0" cy="0"/>
        </a:xfrm>
      </p:grpSpPr>
      <p:sp>
        <p:nvSpPr>
          <p:cNvPr id="74" name="Google Shape;74;g1793b6a3233_0_348"/>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5" name="Google Shape;75;g1793b6a3233_0_348"/>
          <p:cNvPicPr preferRelativeResize="0"/>
          <p:nvPr/>
        </p:nvPicPr>
        <p:blipFill rotWithShape="1">
          <a:blip r:embed="rId2">
            <a:alphaModFix/>
          </a:blip>
          <a:srcRect b="-9684" l="-7535" r="-5779" t="-8129"/>
          <a:stretch/>
        </p:blipFill>
        <p:spPr>
          <a:xfrm>
            <a:off x="8055750" y="4325600"/>
            <a:ext cx="835000" cy="643375"/>
          </a:xfrm>
          <a:prstGeom prst="rect">
            <a:avLst/>
          </a:prstGeom>
          <a:noFill/>
          <a:ln>
            <a:noFill/>
          </a:ln>
        </p:spPr>
      </p:pic>
      <p:sp>
        <p:nvSpPr>
          <p:cNvPr id="76" name="Google Shape;76;g1793b6a3233_0_348"/>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77" name="Google Shape;77;g1793b6a3233_0_348"/>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78" name="Shape 78"/>
        <p:cNvGrpSpPr/>
        <p:nvPr/>
      </p:nvGrpSpPr>
      <p:grpSpPr>
        <a:xfrm>
          <a:off x="0" y="0"/>
          <a:ext cx="0" cy="0"/>
          <a:chOff x="0" y="0"/>
          <a:chExt cx="0" cy="0"/>
        </a:xfrm>
      </p:grpSpPr>
      <p:sp>
        <p:nvSpPr>
          <p:cNvPr id="79" name="Google Shape;79;g1793b6a3233_0_3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80" name="Google Shape;80;g1793b6a3233_0_353"/>
          <p:cNvPicPr preferRelativeResize="0"/>
          <p:nvPr/>
        </p:nvPicPr>
        <p:blipFill rotWithShape="1">
          <a:blip r:embed="rId2">
            <a:alphaModFix/>
          </a:blip>
          <a:srcRect b="-5224" l="-1905" r="-1091" t="-5235"/>
          <a:stretch/>
        </p:blipFill>
        <p:spPr>
          <a:xfrm>
            <a:off x="426625" y="302950"/>
            <a:ext cx="2516427" cy="696225"/>
          </a:xfrm>
          <a:prstGeom prst="rect">
            <a:avLst/>
          </a:prstGeom>
          <a:noFill/>
          <a:ln>
            <a:noFill/>
          </a:ln>
        </p:spPr>
      </p:pic>
      <p:pic>
        <p:nvPicPr>
          <p:cNvPr id="81" name="Google Shape;81;g1793b6a3233_0_353"/>
          <p:cNvPicPr preferRelativeResize="0"/>
          <p:nvPr/>
        </p:nvPicPr>
        <p:blipFill rotWithShape="1">
          <a:blip r:embed="rId3">
            <a:alphaModFix/>
          </a:blip>
          <a:srcRect b="-2282" l="-4222" r="-3757" t="-2440"/>
          <a:stretch/>
        </p:blipFill>
        <p:spPr>
          <a:xfrm rot="-5400000">
            <a:off x="7182681" y="3219806"/>
            <a:ext cx="2039601" cy="1978026"/>
          </a:xfrm>
          <a:prstGeom prst="rect">
            <a:avLst/>
          </a:prstGeom>
          <a:noFill/>
          <a:ln>
            <a:noFill/>
          </a:ln>
        </p:spPr>
      </p:pic>
      <p:sp>
        <p:nvSpPr>
          <p:cNvPr id="82" name="Google Shape;82;g1793b6a3233_0_353"/>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83" name="Google Shape;83;g1793b6a3233_0_353"/>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302">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spTree>
      <p:nvGrpSpPr>
        <p:cNvPr id="10" name="Shape 10"/>
        <p:cNvGrpSpPr/>
        <p:nvPr/>
      </p:nvGrpSpPr>
      <p:grpSpPr>
        <a:xfrm>
          <a:off x="0" y="0"/>
          <a:ext cx="0" cy="0"/>
          <a:chOff x="0" y="0"/>
          <a:chExt cx="0" cy="0"/>
        </a:xfrm>
      </p:grpSpPr>
      <p:pic>
        <p:nvPicPr>
          <p:cNvPr id="11" name="Google Shape;11;p28"/>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2" name="Google Shape;12;p28"/>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3" name="Google Shape;13;p28"/>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1pPr>
            <a:lvl2pPr indent="0" lvl="1" marL="0" marR="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2pPr>
            <a:lvl3pPr indent="0" lvl="2" marL="0" marR="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3pPr>
            <a:lvl4pPr indent="0" lvl="3" marL="0" marR="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4pPr>
            <a:lvl5pPr indent="0" lvl="4" marL="0" marR="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5pPr>
            <a:lvl6pPr indent="0" lvl="5" marL="0" marR="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6pPr>
            <a:lvl7pPr indent="0" lvl="6" marL="0" marR="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7pPr>
            <a:lvl8pPr indent="0" lvl="7" marL="0" marR="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8pPr>
            <a:lvl9pPr indent="0" lvl="8" marL="0" marR="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84" name="Shape 84"/>
        <p:cNvGrpSpPr/>
        <p:nvPr/>
      </p:nvGrpSpPr>
      <p:grpSpPr>
        <a:xfrm>
          <a:off x="0" y="0"/>
          <a:ext cx="0" cy="0"/>
          <a:chOff x="0" y="0"/>
          <a:chExt cx="0" cy="0"/>
        </a:xfrm>
      </p:grpSpPr>
      <p:pic>
        <p:nvPicPr>
          <p:cNvPr id="85" name="Google Shape;85;g1793b6a3233_0_359"/>
          <p:cNvPicPr preferRelativeResize="0"/>
          <p:nvPr/>
        </p:nvPicPr>
        <p:blipFill rotWithShape="1">
          <a:blip r:embed="rId2">
            <a:alphaModFix/>
          </a:blip>
          <a:srcRect b="-8417" l="-5677" r="-7637" t="-10644"/>
          <a:stretch/>
        </p:blipFill>
        <p:spPr>
          <a:xfrm>
            <a:off x="8069450" y="4311925"/>
            <a:ext cx="835000" cy="650200"/>
          </a:xfrm>
          <a:prstGeom prst="rect">
            <a:avLst/>
          </a:prstGeom>
          <a:noFill/>
          <a:ln>
            <a:noFill/>
          </a:ln>
        </p:spPr>
      </p:pic>
      <p:sp>
        <p:nvSpPr>
          <p:cNvPr id="86" name="Google Shape;86;g1793b6a3233_0_359"/>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87" name="Google Shape;87;g1793b6a3233_0_35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88" name="Google Shape;88;g1793b6a3233_0_359"/>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89" name="Shape 89"/>
        <p:cNvGrpSpPr/>
        <p:nvPr/>
      </p:nvGrpSpPr>
      <p:grpSpPr>
        <a:xfrm>
          <a:off x="0" y="0"/>
          <a:ext cx="0" cy="0"/>
          <a:chOff x="0" y="0"/>
          <a:chExt cx="0" cy="0"/>
        </a:xfrm>
      </p:grpSpPr>
      <p:pic>
        <p:nvPicPr>
          <p:cNvPr id="90" name="Google Shape;90;g1793b6a3233_0_364"/>
          <p:cNvPicPr preferRelativeResize="0"/>
          <p:nvPr/>
        </p:nvPicPr>
        <p:blipFill rotWithShape="1">
          <a:blip r:embed="rId2">
            <a:alphaModFix/>
          </a:blip>
          <a:srcRect b="-8417" l="-5677" r="-7637" t="-10644"/>
          <a:stretch/>
        </p:blipFill>
        <p:spPr>
          <a:xfrm>
            <a:off x="8069450" y="4311925"/>
            <a:ext cx="835000" cy="650200"/>
          </a:xfrm>
          <a:prstGeom prst="rect">
            <a:avLst/>
          </a:prstGeom>
          <a:noFill/>
          <a:ln>
            <a:noFill/>
          </a:ln>
        </p:spPr>
      </p:pic>
      <p:sp>
        <p:nvSpPr>
          <p:cNvPr id="91" name="Google Shape;91;g1793b6a3233_0_364"/>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92" name="Google Shape;92;g1793b6a3233_0_36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93" name="Google Shape;93;g1793b6a3233_0_364"/>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type="secHead">
  <p:cSld name="SECTION_HEADER">
    <p:bg>
      <p:bgPr>
        <a:solidFill>
          <a:srgbClr val="262A33"/>
        </a:solidFill>
      </p:bgPr>
    </p:bg>
    <p:spTree>
      <p:nvGrpSpPr>
        <p:cNvPr id="94" name="Shape 94"/>
        <p:cNvGrpSpPr/>
        <p:nvPr/>
      </p:nvGrpSpPr>
      <p:grpSpPr>
        <a:xfrm>
          <a:off x="0" y="0"/>
          <a:ext cx="0" cy="0"/>
          <a:chOff x="0" y="0"/>
          <a:chExt cx="0" cy="0"/>
        </a:xfrm>
      </p:grpSpPr>
      <p:sp>
        <p:nvSpPr>
          <p:cNvPr id="95" name="Google Shape;95;g1793b6a3233_0_369"/>
          <p:cNvSpPr txBox="1"/>
          <p:nvPr/>
        </p:nvSpPr>
        <p:spPr>
          <a:xfrm>
            <a:off x="388800" y="298800"/>
            <a:ext cx="6785400" cy="781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400"/>
              <a:buFont typeface="Arial"/>
              <a:buNone/>
            </a:pPr>
            <a:r>
              <a:rPr b="1" i="0" lang="en-GB" sz="2400" u="none" cap="none" strike="noStrike">
                <a:solidFill>
                  <a:srgbClr val="FF8022"/>
                </a:solidFill>
                <a:latin typeface="Lato"/>
                <a:ea typeface="Lato"/>
                <a:cs typeface="Lato"/>
                <a:sym typeface="Lato"/>
              </a:rPr>
              <a:t>Contents</a:t>
            </a:r>
            <a:endParaRPr b="1" i="0" sz="2400" u="none" cap="none" strike="noStrike">
              <a:solidFill>
                <a:srgbClr val="FF8022"/>
              </a:solidFill>
              <a:latin typeface="Lato"/>
              <a:ea typeface="Lato"/>
              <a:cs typeface="Lato"/>
              <a:sym typeface="Lato"/>
            </a:endParaRPr>
          </a:p>
        </p:txBody>
      </p:sp>
      <p:pic>
        <p:nvPicPr>
          <p:cNvPr id="96" name="Google Shape;96;g1793b6a3233_0_369"/>
          <p:cNvPicPr preferRelativeResize="0"/>
          <p:nvPr/>
        </p:nvPicPr>
        <p:blipFill rotWithShape="1">
          <a:blip r:embed="rId2">
            <a:alphaModFix/>
          </a:blip>
          <a:srcRect b="-8417" l="-5677" r="-7637" t="-10644"/>
          <a:stretch/>
        </p:blipFill>
        <p:spPr>
          <a:xfrm>
            <a:off x="8069450" y="4311925"/>
            <a:ext cx="835000" cy="650200"/>
          </a:xfrm>
          <a:prstGeom prst="rect">
            <a:avLst/>
          </a:prstGeom>
          <a:noFill/>
          <a:ln>
            <a:noFill/>
          </a:ln>
        </p:spPr>
      </p:pic>
      <p:sp>
        <p:nvSpPr>
          <p:cNvPr id="97" name="Google Shape;97;g1793b6a3233_0_369"/>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98" name="Google Shape;98;g1793b6a3233_0_36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99" name="Google Shape;99;g1793b6a3233_0_369"/>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100" name="Shape 100"/>
        <p:cNvGrpSpPr/>
        <p:nvPr/>
      </p:nvGrpSpPr>
      <p:grpSpPr>
        <a:xfrm>
          <a:off x="0" y="0"/>
          <a:ext cx="0" cy="0"/>
          <a:chOff x="0" y="0"/>
          <a:chExt cx="0" cy="0"/>
        </a:xfrm>
      </p:grpSpPr>
      <p:pic>
        <p:nvPicPr>
          <p:cNvPr id="101" name="Google Shape;101;g1793b6a3233_0_375"/>
          <p:cNvPicPr preferRelativeResize="0"/>
          <p:nvPr/>
        </p:nvPicPr>
        <p:blipFill rotWithShape="1">
          <a:blip r:embed="rId2">
            <a:alphaModFix/>
          </a:blip>
          <a:srcRect b="-8417" l="-5677" r="-7637" t="-10644"/>
          <a:stretch/>
        </p:blipFill>
        <p:spPr>
          <a:xfrm>
            <a:off x="8069450" y="4311925"/>
            <a:ext cx="835000" cy="650200"/>
          </a:xfrm>
          <a:prstGeom prst="rect">
            <a:avLst/>
          </a:prstGeom>
          <a:noFill/>
          <a:ln>
            <a:noFill/>
          </a:ln>
        </p:spPr>
      </p:pic>
      <p:sp>
        <p:nvSpPr>
          <p:cNvPr id="102" name="Google Shape;102;g1793b6a3233_0_375"/>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03" name="Google Shape;103;g1793b6a3233_0_37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04" name="Google Shape;104;g1793b6a3233_0_375"/>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105" name="Shape 105"/>
        <p:cNvGrpSpPr/>
        <p:nvPr/>
      </p:nvGrpSpPr>
      <p:grpSpPr>
        <a:xfrm>
          <a:off x="0" y="0"/>
          <a:ext cx="0" cy="0"/>
          <a:chOff x="0" y="0"/>
          <a:chExt cx="0" cy="0"/>
        </a:xfrm>
      </p:grpSpPr>
      <p:pic>
        <p:nvPicPr>
          <p:cNvPr id="106" name="Google Shape;106;g1793b6a3233_0_380"/>
          <p:cNvPicPr preferRelativeResize="0"/>
          <p:nvPr/>
        </p:nvPicPr>
        <p:blipFill rotWithShape="1">
          <a:blip r:embed="rId2">
            <a:alphaModFix/>
          </a:blip>
          <a:srcRect b="-8417" l="-5677" r="-7637" t="-10644"/>
          <a:stretch/>
        </p:blipFill>
        <p:spPr>
          <a:xfrm>
            <a:off x="8069450" y="4311925"/>
            <a:ext cx="835000" cy="650200"/>
          </a:xfrm>
          <a:prstGeom prst="rect">
            <a:avLst/>
          </a:prstGeom>
          <a:noFill/>
          <a:ln>
            <a:noFill/>
          </a:ln>
        </p:spPr>
      </p:pic>
      <p:sp>
        <p:nvSpPr>
          <p:cNvPr id="107" name="Google Shape;107;g1793b6a3233_0_380"/>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08" name="Google Shape;108;g1793b6a3233_0_38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109" name="Shape 109"/>
        <p:cNvGrpSpPr/>
        <p:nvPr/>
      </p:nvGrpSpPr>
      <p:grpSpPr>
        <a:xfrm>
          <a:off x="0" y="0"/>
          <a:ext cx="0" cy="0"/>
          <a:chOff x="0" y="0"/>
          <a:chExt cx="0" cy="0"/>
        </a:xfrm>
      </p:grpSpPr>
      <p:sp>
        <p:nvSpPr>
          <p:cNvPr id="110" name="Google Shape;110;g1793b6a3233_0_384"/>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1" name="Google Shape;111;g1793b6a3233_0_384"/>
          <p:cNvPicPr preferRelativeResize="0"/>
          <p:nvPr/>
        </p:nvPicPr>
        <p:blipFill rotWithShape="1">
          <a:blip r:embed="rId2">
            <a:alphaModFix/>
          </a:blip>
          <a:srcRect b="-9684" l="-7535" r="-5779" t="-8129"/>
          <a:stretch/>
        </p:blipFill>
        <p:spPr>
          <a:xfrm>
            <a:off x="8055750" y="4325600"/>
            <a:ext cx="835000" cy="643375"/>
          </a:xfrm>
          <a:prstGeom prst="rect">
            <a:avLst/>
          </a:prstGeom>
          <a:noFill/>
          <a:ln>
            <a:noFill/>
          </a:ln>
        </p:spPr>
      </p:pic>
      <p:sp>
        <p:nvSpPr>
          <p:cNvPr id="112" name="Google Shape;112;g1793b6a3233_0_384"/>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13" name="Google Shape;113;g1793b6a3233_0_38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1">
  <p:cSld name="Divider slide 2">
    <p:spTree>
      <p:nvGrpSpPr>
        <p:cNvPr id="114" name="Shape 114"/>
        <p:cNvGrpSpPr/>
        <p:nvPr/>
      </p:nvGrpSpPr>
      <p:grpSpPr>
        <a:xfrm>
          <a:off x="0" y="0"/>
          <a:ext cx="0" cy="0"/>
          <a:chOff x="0" y="0"/>
          <a:chExt cx="0" cy="0"/>
        </a:xfrm>
      </p:grpSpPr>
      <p:sp>
        <p:nvSpPr>
          <p:cNvPr id="115" name="Google Shape;115;g1793b6a3233_0_389"/>
          <p:cNvSpPr txBox="1"/>
          <p:nvPr>
            <p:ph idx="12" type="sldNum"/>
          </p:nvPr>
        </p:nvSpPr>
        <p:spPr>
          <a:xfrm>
            <a:off x="8372475" y="403225"/>
            <a:ext cx="4731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1pPr>
            <a:lvl2pPr indent="0" lvl="1"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2pPr>
            <a:lvl3pPr indent="0" lvl="2"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3pPr>
            <a:lvl4pPr indent="0" lvl="3"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4pPr>
            <a:lvl5pPr indent="0" lvl="4"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5pPr>
            <a:lvl6pPr indent="0" lvl="5"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6pPr>
            <a:lvl7pPr indent="0" lvl="6"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7pPr>
            <a:lvl8pPr indent="0" lvl="7"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8pPr>
            <a:lvl9pPr indent="0" lvl="8"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b="0" sz="1000">
              <a:solidFill>
                <a:schemeClr val="dk2"/>
              </a:solidFill>
              <a:latin typeface="Arial"/>
              <a:ea typeface="Arial"/>
              <a:cs typeface="Arial"/>
              <a:sym typeface="Arial"/>
            </a:endParaRPr>
          </a:p>
        </p:txBody>
      </p:sp>
      <p:sp>
        <p:nvSpPr>
          <p:cNvPr id="116" name="Google Shape;116;g1793b6a3233_0_389"/>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119" name="Shape 119"/>
        <p:cNvGrpSpPr/>
        <p:nvPr/>
      </p:nvGrpSpPr>
      <p:grpSpPr>
        <a:xfrm>
          <a:off x="0" y="0"/>
          <a:ext cx="0" cy="0"/>
          <a:chOff x="0" y="0"/>
          <a:chExt cx="0" cy="0"/>
        </a:xfrm>
      </p:grpSpPr>
      <p:pic>
        <p:nvPicPr>
          <p:cNvPr id="120" name="Google Shape;120;g18c7ddf59e0_4_83"/>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121" name="Google Shape;121;g18c7ddf59e0_4_83"/>
          <p:cNvPicPr preferRelativeResize="0"/>
          <p:nvPr/>
        </p:nvPicPr>
        <p:blipFill rotWithShape="1">
          <a:blip r:embed="rId3">
            <a:alphaModFix/>
          </a:blip>
          <a:srcRect b="-2272" l="-4222" r="-3757" t="-2439"/>
          <a:stretch/>
        </p:blipFill>
        <p:spPr>
          <a:xfrm rot="-5400000">
            <a:off x="7181808" y="3222276"/>
            <a:ext cx="2039601" cy="1978026"/>
          </a:xfrm>
          <a:prstGeom prst="rect">
            <a:avLst/>
          </a:prstGeom>
          <a:noFill/>
          <a:ln>
            <a:noFill/>
          </a:ln>
        </p:spPr>
      </p:pic>
      <p:sp>
        <p:nvSpPr>
          <p:cNvPr id="122" name="Google Shape;122;g18c7ddf59e0_4_8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tx1"/>
                </a:solidFill>
              </a:defRPr>
            </a:lvl1pPr>
            <a:lvl2pPr lvl="1" rtl="0">
              <a:buNone/>
              <a:defRPr sz="1300">
                <a:solidFill>
                  <a:schemeClr val="tx1"/>
                </a:solidFill>
              </a:defRPr>
            </a:lvl2pPr>
            <a:lvl3pPr lvl="2" rtl="0">
              <a:buNone/>
              <a:defRPr sz="1300">
                <a:solidFill>
                  <a:schemeClr val="tx1"/>
                </a:solidFill>
              </a:defRPr>
            </a:lvl3pPr>
            <a:lvl4pPr lvl="3" rtl="0">
              <a:buNone/>
              <a:defRPr sz="1300">
                <a:solidFill>
                  <a:schemeClr val="tx1"/>
                </a:solidFill>
              </a:defRPr>
            </a:lvl4pPr>
            <a:lvl5pPr lvl="4" rtl="0">
              <a:buNone/>
              <a:defRPr sz="1300">
                <a:solidFill>
                  <a:schemeClr val="tx1"/>
                </a:solidFill>
              </a:defRPr>
            </a:lvl5pPr>
            <a:lvl6pPr lvl="5" rtl="0">
              <a:buNone/>
              <a:defRPr sz="1300">
                <a:solidFill>
                  <a:schemeClr val="tx1"/>
                </a:solidFill>
              </a:defRPr>
            </a:lvl6pPr>
            <a:lvl7pPr lvl="6" rtl="0">
              <a:buNone/>
              <a:defRPr sz="1300">
                <a:solidFill>
                  <a:schemeClr val="tx1"/>
                </a:solidFill>
              </a:defRPr>
            </a:lvl7pPr>
            <a:lvl8pPr lvl="7" rtl="0">
              <a:buNone/>
              <a:defRPr sz="1300">
                <a:solidFill>
                  <a:schemeClr val="tx1"/>
                </a:solidFill>
              </a:defRPr>
            </a:lvl8pPr>
            <a:lvl9pPr lvl="8" rtl="0">
              <a:buNone/>
              <a:defRPr sz="1300">
                <a:solidFill>
                  <a:schemeClr val="tx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302">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123" name="Shape 123"/>
        <p:cNvGrpSpPr/>
        <p:nvPr/>
      </p:nvGrpSpPr>
      <p:grpSpPr>
        <a:xfrm>
          <a:off x="0" y="0"/>
          <a:ext cx="0" cy="0"/>
          <a:chOff x="0" y="0"/>
          <a:chExt cx="0" cy="0"/>
        </a:xfrm>
      </p:grpSpPr>
      <p:pic>
        <p:nvPicPr>
          <p:cNvPr id="124" name="Google Shape;124;g18c7ddf59e0_4_87"/>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25" name="Google Shape;125;g18c7ddf59e0_4_87"/>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26" name="Google Shape;126;g18c7ddf59e0_4_87"/>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127" name="Shape 127"/>
        <p:cNvGrpSpPr/>
        <p:nvPr/>
      </p:nvGrpSpPr>
      <p:grpSpPr>
        <a:xfrm>
          <a:off x="0" y="0"/>
          <a:ext cx="0" cy="0"/>
          <a:chOff x="0" y="0"/>
          <a:chExt cx="0" cy="0"/>
        </a:xfrm>
      </p:grpSpPr>
      <p:pic>
        <p:nvPicPr>
          <p:cNvPr id="128" name="Google Shape;128;g18c7ddf59e0_4_91"/>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29" name="Google Shape;129;g18c7ddf59e0_4_91"/>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30" name="Google Shape;130;g18c7ddf59e0_4_9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spTree>
      <p:nvGrpSpPr>
        <p:cNvPr id="14" name="Shape 14"/>
        <p:cNvGrpSpPr/>
        <p:nvPr/>
      </p:nvGrpSpPr>
      <p:grpSpPr>
        <a:xfrm>
          <a:off x="0" y="0"/>
          <a:ext cx="0" cy="0"/>
          <a:chOff x="0" y="0"/>
          <a:chExt cx="0" cy="0"/>
        </a:xfrm>
      </p:grpSpPr>
      <p:pic>
        <p:nvPicPr>
          <p:cNvPr id="15" name="Google Shape;15;p29"/>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6" name="Google Shape;16;p29"/>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7" name="Google Shape;17;p29"/>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131" name="Shape 131"/>
        <p:cNvGrpSpPr/>
        <p:nvPr/>
      </p:nvGrpSpPr>
      <p:grpSpPr>
        <a:xfrm>
          <a:off x="0" y="0"/>
          <a:ext cx="0" cy="0"/>
          <a:chOff x="0" y="0"/>
          <a:chExt cx="0" cy="0"/>
        </a:xfrm>
      </p:grpSpPr>
      <p:pic>
        <p:nvPicPr>
          <p:cNvPr id="132" name="Google Shape;132;g18c7ddf59e0_4_95"/>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33" name="Google Shape;133;g18c7ddf59e0_4_95"/>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34" name="Google Shape;134;g18c7ddf59e0_4_95"/>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135" name="Shape 135"/>
        <p:cNvGrpSpPr/>
        <p:nvPr/>
      </p:nvGrpSpPr>
      <p:grpSpPr>
        <a:xfrm>
          <a:off x="0" y="0"/>
          <a:ext cx="0" cy="0"/>
          <a:chOff x="0" y="0"/>
          <a:chExt cx="0" cy="0"/>
        </a:xfrm>
      </p:grpSpPr>
      <p:sp>
        <p:nvSpPr>
          <p:cNvPr id="136" name="Google Shape;136;g18c7ddf59e0_4_99"/>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7" name="Google Shape;137;g18c7ddf59e0_4_99"/>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138" name="Google Shape;138;g18c7ddf59e0_4_99"/>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39" name="Google Shape;139;g18c7ddf59e0_4_9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140" name="Shape 140"/>
        <p:cNvGrpSpPr/>
        <p:nvPr/>
      </p:nvGrpSpPr>
      <p:grpSpPr>
        <a:xfrm>
          <a:off x="0" y="0"/>
          <a:ext cx="0" cy="0"/>
          <a:chOff x="0" y="0"/>
          <a:chExt cx="0" cy="0"/>
        </a:xfrm>
      </p:grpSpPr>
      <p:pic>
        <p:nvPicPr>
          <p:cNvPr id="141" name="Google Shape;141;g18c7ddf59e0_4_104"/>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42" name="Google Shape;142;g18c7ddf59e0_4_104"/>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43" name="Google Shape;143;g18c7ddf59e0_4_104"/>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2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1_Divider slide">
    <p:bg>
      <p:bgPr>
        <a:solidFill>
          <a:srgbClr val="262A33"/>
        </a:solidFill>
      </p:bgPr>
    </p:bg>
    <p:spTree>
      <p:nvGrpSpPr>
        <p:cNvPr id="144" name="Shape 144"/>
        <p:cNvGrpSpPr/>
        <p:nvPr/>
      </p:nvGrpSpPr>
      <p:grpSpPr>
        <a:xfrm>
          <a:off x="0" y="0"/>
          <a:ext cx="0" cy="0"/>
          <a:chOff x="0" y="0"/>
          <a:chExt cx="0" cy="0"/>
        </a:xfrm>
      </p:grpSpPr>
      <p:pic>
        <p:nvPicPr>
          <p:cNvPr id="145" name="Google Shape;145;g18c7ddf59e0_4_108"/>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46" name="Google Shape;146;g18c7ddf59e0_4_10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tx1"/>
                </a:solidFill>
              </a:defRPr>
            </a:lvl1pPr>
            <a:lvl2pPr lvl="1" rtl="0">
              <a:buNone/>
              <a:defRPr sz="1300">
                <a:solidFill>
                  <a:schemeClr val="tx1"/>
                </a:solidFill>
              </a:defRPr>
            </a:lvl2pPr>
            <a:lvl3pPr lvl="2" rtl="0">
              <a:buNone/>
              <a:defRPr sz="1300">
                <a:solidFill>
                  <a:schemeClr val="tx1"/>
                </a:solidFill>
              </a:defRPr>
            </a:lvl3pPr>
            <a:lvl4pPr lvl="3" rtl="0">
              <a:buNone/>
              <a:defRPr sz="1300">
                <a:solidFill>
                  <a:schemeClr val="tx1"/>
                </a:solidFill>
              </a:defRPr>
            </a:lvl4pPr>
            <a:lvl5pPr lvl="4" rtl="0">
              <a:buNone/>
              <a:defRPr sz="1300">
                <a:solidFill>
                  <a:schemeClr val="tx1"/>
                </a:solidFill>
              </a:defRPr>
            </a:lvl5pPr>
            <a:lvl6pPr lvl="5" rtl="0">
              <a:buNone/>
              <a:defRPr sz="1300">
                <a:solidFill>
                  <a:schemeClr val="tx1"/>
                </a:solidFill>
              </a:defRPr>
            </a:lvl6pPr>
            <a:lvl7pPr lvl="6" rtl="0">
              <a:buNone/>
              <a:defRPr sz="1300">
                <a:solidFill>
                  <a:schemeClr val="tx1"/>
                </a:solidFill>
              </a:defRPr>
            </a:lvl7pPr>
            <a:lvl8pPr lvl="7" rtl="0">
              <a:buNone/>
              <a:defRPr sz="1300">
                <a:solidFill>
                  <a:schemeClr val="tx1"/>
                </a:solidFill>
              </a:defRPr>
            </a:lvl8pPr>
            <a:lvl9pPr lvl="8" rtl="0">
              <a:buNone/>
              <a:defRPr sz="1300">
                <a:solidFill>
                  <a:schemeClr val="tx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147" name="Shape 147"/>
        <p:cNvGrpSpPr/>
        <p:nvPr/>
      </p:nvGrpSpPr>
      <p:grpSpPr>
        <a:xfrm>
          <a:off x="0" y="0"/>
          <a:ext cx="0" cy="0"/>
          <a:chOff x="0" y="0"/>
          <a:chExt cx="0" cy="0"/>
        </a:xfrm>
      </p:grpSpPr>
      <p:sp>
        <p:nvSpPr>
          <p:cNvPr id="148" name="Google Shape;148;g18c7ddf59e0_4_111"/>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9" name="Google Shape;149;g18c7ddf59e0_4_111"/>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150" name="Google Shape;150;g18c7ddf59e0_4_111"/>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51" name="Google Shape;151;g18c7ddf59e0_4_111"/>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fontScale="25000" lnSpcReduction="10000"/>
          </a:bodyPr>
          <a:lstStyle>
            <a:lvl1pPr indent="0" lvl="0"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1">
  <p:cSld name="TITLE_AND_TWO_COLUMNS_2">
    <p:spTree>
      <p:nvGrpSpPr>
        <p:cNvPr id="152" name="Shape 152"/>
        <p:cNvGrpSpPr/>
        <p:nvPr/>
      </p:nvGrpSpPr>
      <p:grpSpPr>
        <a:xfrm>
          <a:off x="0" y="0"/>
          <a:ext cx="0" cy="0"/>
          <a:chOff x="0" y="0"/>
          <a:chExt cx="0" cy="0"/>
        </a:xfrm>
      </p:grpSpPr>
      <p:sp>
        <p:nvSpPr>
          <p:cNvPr id="153" name="Google Shape;153;g18c7ddf59e0_4_116"/>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4" name="Google Shape;154;g18c7ddf59e0_4_116"/>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155" name="Google Shape;155;g18c7ddf59e0_4_116"/>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56" name="Google Shape;156;g18c7ddf59e0_4_116"/>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fontScale="25000" lnSpcReduction="10000"/>
          </a:bodyPr>
          <a:lstStyle>
            <a:lvl1pPr indent="0" lvl="0"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1">
  <p:cSld name="TITLE_1">
    <p:bg>
      <p:bgPr>
        <a:solidFill>
          <a:srgbClr val="262A33"/>
        </a:solidFill>
      </p:bgPr>
    </p:bg>
    <p:spTree>
      <p:nvGrpSpPr>
        <p:cNvPr id="157" name="Shape 157"/>
        <p:cNvGrpSpPr/>
        <p:nvPr/>
      </p:nvGrpSpPr>
      <p:grpSpPr>
        <a:xfrm>
          <a:off x="0" y="0"/>
          <a:ext cx="0" cy="0"/>
          <a:chOff x="0" y="0"/>
          <a:chExt cx="0" cy="0"/>
        </a:xfrm>
      </p:grpSpPr>
      <p:sp>
        <p:nvSpPr>
          <p:cNvPr id="158" name="Google Shape;158;g18c7ddf59e0_4_1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59" name="Google Shape;159;g18c7ddf59e0_4_121"/>
          <p:cNvPicPr preferRelativeResize="0"/>
          <p:nvPr/>
        </p:nvPicPr>
        <p:blipFill rotWithShape="1">
          <a:blip r:embed="rId2">
            <a:alphaModFix/>
          </a:blip>
          <a:srcRect b="-5224" l="-1905" r="-1091" t="-5235"/>
          <a:stretch/>
        </p:blipFill>
        <p:spPr>
          <a:xfrm>
            <a:off x="426625" y="302950"/>
            <a:ext cx="2516427" cy="696225"/>
          </a:xfrm>
          <a:prstGeom prst="rect">
            <a:avLst/>
          </a:prstGeom>
          <a:noFill/>
          <a:ln>
            <a:noFill/>
          </a:ln>
        </p:spPr>
      </p:pic>
      <p:pic>
        <p:nvPicPr>
          <p:cNvPr id="160" name="Google Shape;160;g18c7ddf59e0_4_121"/>
          <p:cNvPicPr preferRelativeResize="0"/>
          <p:nvPr/>
        </p:nvPicPr>
        <p:blipFill rotWithShape="1">
          <a:blip r:embed="rId3">
            <a:alphaModFix/>
          </a:blip>
          <a:srcRect b="-2282" l="-4222" r="-3757" t="-2440"/>
          <a:stretch/>
        </p:blipFill>
        <p:spPr>
          <a:xfrm rot="-5400000">
            <a:off x="7053062" y="3090187"/>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spTree>
      <p:nvGrpSpPr>
        <p:cNvPr id="18" name="Shape 18"/>
        <p:cNvGrpSpPr/>
        <p:nvPr/>
      </p:nvGrpSpPr>
      <p:grpSpPr>
        <a:xfrm>
          <a:off x="0" y="0"/>
          <a:ext cx="0" cy="0"/>
          <a:chOff x="0" y="0"/>
          <a:chExt cx="0" cy="0"/>
        </a:xfrm>
      </p:grpSpPr>
      <p:pic>
        <p:nvPicPr>
          <p:cNvPr id="19" name="Google Shape;19;p30"/>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0" name="Google Shape;20;p30"/>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1" name="Google Shape;21;p30"/>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spTree>
      <p:nvGrpSpPr>
        <p:cNvPr id="22" name="Shape 22"/>
        <p:cNvGrpSpPr/>
        <p:nvPr/>
      </p:nvGrpSpPr>
      <p:grpSpPr>
        <a:xfrm>
          <a:off x="0" y="0"/>
          <a:ext cx="0" cy="0"/>
          <a:chOff x="0" y="0"/>
          <a:chExt cx="0" cy="0"/>
        </a:xfrm>
      </p:grpSpPr>
      <p:pic>
        <p:nvPicPr>
          <p:cNvPr id="23" name="Google Shape;23;p32"/>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4" name="Google Shape;24;p32"/>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5" name="Google Shape;25;p32"/>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1">
  <p:cSld name="TITLE_ONLY_1_1">
    <p:spTree>
      <p:nvGrpSpPr>
        <p:cNvPr id="26" name="Shape 26"/>
        <p:cNvGrpSpPr/>
        <p:nvPr/>
      </p:nvGrpSpPr>
      <p:grpSpPr>
        <a:xfrm>
          <a:off x="0" y="0"/>
          <a:ext cx="0" cy="0"/>
          <a:chOff x="0" y="0"/>
          <a:chExt cx="0" cy="0"/>
        </a:xfrm>
      </p:grpSpPr>
      <p:sp>
        <p:nvSpPr>
          <p:cNvPr id="27" name="Google Shape;27;g142227ffe95_0_73"/>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8" name="Google Shape;28;g142227ffe95_0_73"/>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1pPr>
            <a:lvl2pPr indent="0" lvl="1" marL="0" marR="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2pPr>
            <a:lvl3pPr indent="0" lvl="2" marL="0" marR="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3pPr>
            <a:lvl4pPr indent="0" lvl="3" marL="0" marR="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4pPr>
            <a:lvl5pPr indent="0" lvl="4" marL="0" marR="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5pPr>
            <a:lvl6pPr indent="0" lvl="5" marL="0" marR="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6pPr>
            <a:lvl7pPr indent="0" lvl="6" marL="0" marR="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7pPr>
            <a:lvl8pPr indent="0" lvl="7" marL="0" marR="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8pPr>
            <a:lvl9pPr indent="0" lvl="8" marL="0" marR="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29" name="Shape 29"/>
        <p:cNvGrpSpPr/>
        <p:nvPr/>
      </p:nvGrpSpPr>
      <p:grpSpPr>
        <a:xfrm>
          <a:off x="0" y="0"/>
          <a:ext cx="0" cy="0"/>
          <a:chOff x="0" y="0"/>
          <a:chExt cx="0" cy="0"/>
        </a:xfrm>
      </p:grpSpPr>
      <p:sp>
        <p:nvSpPr>
          <p:cNvPr id="30" name="Google Shape;30;g142227ffe95_0_144"/>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g142227ffe95_0_144"/>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32" name="Google Shape;32;g142227ffe95_0_144"/>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bg>
      <p:bgPr>
        <a:solidFill>
          <a:schemeClr val="lt1"/>
        </a:solidFill>
      </p:bgPr>
    </p:bg>
    <p:spTree>
      <p:nvGrpSpPr>
        <p:cNvPr id="33" name="Shape 33"/>
        <p:cNvGrpSpPr/>
        <p:nvPr/>
      </p:nvGrpSpPr>
      <p:grpSpPr>
        <a:xfrm>
          <a:off x="0" y="0"/>
          <a:ext cx="0" cy="0"/>
          <a:chOff x="0" y="0"/>
          <a:chExt cx="0" cy="0"/>
        </a:xfrm>
      </p:grpSpPr>
      <p:sp>
        <p:nvSpPr>
          <p:cNvPr id="34" name="Google Shape;34;p31"/>
          <p:cNvSpPr/>
          <p:nvPr/>
        </p:nvSpPr>
        <p:spPr>
          <a:xfrm>
            <a:off x="0" y="0"/>
            <a:ext cx="9144000" cy="1015500"/>
          </a:xfrm>
          <a:prstGeom prst="rect">
            <a:avLst/>
          </a:prstGeom>
          <a:solidFill>
            <a:srgbClr val="0543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 name="Google Shape;35;p31"/>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36" name="Google Shape;36;p31"/>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37" name="Google Shape;37;p31"/>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2">
  <p:cSld name="TITLE_ONLY_2">
    <p:spTree>
      <p:nvGrpSpPr>
        <p:cNvPr id="38" name="Shape 38"/>
        <p:cNvGrpSpPr/>
        <p:nvPr/>
      </p:nvGrpSpPr>
      <p:grpSpPr>
        <a:xfrm>
          <a:off x="0" y="0"/>
          <a:ext cx="0" cy="0"/>
          <a:chOff x="0" y="0"/>
          <a:chExt cx="0" cy="0"/>
        </a:xfrm>
      </p:grpSpPr>
      <p:sp>
        <p:nvSpPr>
          <p:cNvPr id="39" name="Google Shape;39;g142c11d8156_3_22"/>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40" name="Google Shape;40;g142c11d8156_3_2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1pPr>
            <a:lvl2pPr indent="0" lvl="1" marL="0" marR="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2pPr>
            <a:lvl3pPr indent="0" lvl="2" marL="0" marR="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3pPr>
            <a:lvl4pPr indent="0" lvl="3" marL="0" marR="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4pPr>
            <a:lvl5pPr indent="0" lvl="4" marL="0" marR="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5pPr>
            <a:lvl6pPr indent="0" lvl="5" marL="0" marR="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6pPr>
            <a:lvl7pPr indent="0" lvl="6" marL="0" marR="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7pPr>
            <a:lvl8pPr indent="0" lvl="7" marL="0" marR="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8pPr>
            <a:lvl9pPr indent="0" lvl="8" marL="0" marR="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3.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theme" Target="../theme/theme5.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10" Type="http://schemas.openxmlformats.org/officeDocument/2006/relationships/theme" Target="../theme/theme1.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11" Type="http://schemas.openxmlformats.org/officeDocument/2006/relationships/theme" Target="../theme/theme4.xml"/><Relationship Id="rId10" Type="http://schemas.openxmlformats.org/officeDocument/2006/relationships/slideLayout" Target="../slideLayouts/slideLayout36.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543B3"/>
        </a:solidFill>
      </p:bgPr>
    </p:bg>
    <p:spTree>
      <p:nvGrpSpPr>
        <p:cNvPr id="5" name="Shape 5"/>
        <p:cNvGrpSpPr/>
        <p:nvPr/>
      </p:nvGrpSpPr>
      <p:grpSpPr>
        <a:xfrm>
          <a:off x="0" y="0"/>
          <a:ext cx="0" cy="0"/>
          <a:chOff x="0" y="0"/>
          <a:chExt cx="0" cy="0"/>
        </a:xfrm>
      </p:grpSpPr>
      <p:sp>
        <p:nvSpPr>
          <p:cNvPr id="6" name="Google Shape;6;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543B3"/>
        </a:solidFill>
      </p:bgPr>
    </p:bg>
    <p:spTree>
      <p:nvGrpSpPr>
        <p:cNvPr id="43" name="Shape 43"/>
        <p:cNvGrpSpPr/>
        <p:nvPr/>
      </p:nvGrpSpPr>
      <p:grpSpPr>
        <a:xfrm>
          <a:off x="0" y="0"/>
          <a:ext cx="0" cy="0"/>
          <a:chOff x="0" y="0"/>
          <a:chExt cx="0" cy="0"/>
        </a:xfrm>
      </p:grpSpPr>
      <p:sp>
        <p:nvSpPr>
          <p:cNvPr id="44" name="Google Shape;44;gfe0a294b05_2_2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1" name="Shape 71"/>
        <p:cNvGrpSpPr/>
        <p:nvPr/>
      </p:nvGrpSpPr>
      <p:grpSpPr>
        <a:xfrm>
          <a:off x="0" y="0"/>
          <a:ext cx="0" cy="0"/>
          <a:chOff x="0" y="0"/>
          <a:chExt cx="0" cy="0"/>
        </a:xfrm>
      </p:grpSpPr>
      <p:sp>
        <p:nvSpPr>
          <p:cNvPr id="72" name="Google Shape;72;g1793b6a3233_0_3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17" name="Shape 117"/>
        <p:cNvGrpSpPr/>
        <p:nvPr/>
      </p:nvGrpSpPr>
      <p:grpSpPr>
        <a:xfrm>
          <a:off x="0" y="0"/>
          <a:ext cx="0" cy="0"/>
          <a:chOff x="0" y="0"/>
          <a:chExt cx="0" cy="0"/>
        </a:xfrm>
      </p:grpSpPr>
      <p:sp>
        <p:nvSpPr>
          <p:cNvPr id="118" name="Google Shape;118;g18c7ddf59e0_4_8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35.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8.png"/><Relationship Id="rId4" Type="http://schemas.openxmlformats.org/officeDocument/2006/relationships/image" Target="../media/image52.png"/><Relationship Id="rId5"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8.png"/><Relationship Id="rId4" Type="http://schemas.openxmlformats.org/officeDocument/2006/relationships/image" Target="../media/image52.png"/><Relationship Id="rId5"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51.png"/><Relationship Id="rId4" Type="http://schemas.openxmlformats.org/officeDocument/2006/relationships/image" Target="../media/image57.jpg"/><Relationship Id="rId5"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46.png"/><Relationship Id="rId4" Type="http://schemas.openxmlformats.org/officeDocument/2006/relationships/image" Target="../media/image42.png"/><Relationship Id="rId5" Type="http://schemas.openxmlformats.org/officeDocument/2006/relationships/image" Target="../media/image45.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7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49.png"/><Relationship Id="rId4" Type="http://schemas.openxmlformats.org/officeDocument/2006/relationships/hyperlink" Target="https://www.statista.com/statistics/298524/government-spending-in-the-uk/#:~:text=In%202021%2C%20the%20expenditure%20of,pensions%20and%20other%20welfare%20benefits." TargetMode="External"/><Relationship Id="rId5" Type="http://schemas.openxmlformats.org/officeDocument/2006/relationships/hyperlink" Target="https://www.statista.com/statistics/298524/government-spending-in-the-uk/#:~:text=In%202021%2C%20the%20expenditure%20of,pensions%20and%20other%20welfare%20benefits." TargetMode="External"/><Relationship Id="rId6"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hyperlink" Target="http://www.youtube.com/watch?v=P26wizs8I20" TargetMode="External"/><Relationship Id="rId4" Type="http://schemas.openxmlformats.org/officeDocument/2006/relationships/image" Target="../media/image65.jpg"/><Relationship Id="rId5" Type="http://schemas.openxmlformats.org/officeDocument/2006/relationships/hyperlink" Target="https://www.youtube.com/watch?v=P26wizs8I20"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hyperlink" Target="http://www.youtube.com/watch?v=wBVH1ao-ZsU" TargetMode="External"/><Relationship Id="rId4" Type="http://schemas.openxmlformats.org/officeDocument/2006/relationships/image" Target="../media/image63.jpg"/><Relationship Id="rId5" Type="http://schemas.openxmlformats.org/officeDocument/2006/relationships/hyperlink" Target="https://www.youtube.com/watch?v=wBVH1ao-ZsU" TargetMode="External"/><Relationship Id="rId6"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hyperlink" Target="http://www.youtube.com/watch?v=rbLM-8jGki8" TargetMode="External"/><Relationship Id="rId4" Type="http://schemas.openxmlformats.org/officeDocument/2006/relationships/image" Target="../media/image6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5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5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7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7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7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6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6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61.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6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6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 Id="rId3" Type="http://schemas.openxmlformats.org/officeDocument/2006/relationships/image" Target="../media/image5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image" Target="../media/image5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 Id="rId3"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 Id="rId3" Type="http://schemas.openxmlformats.org/officeDocument/2006/relationships/image" Target="../media/image5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 Id="rId3" Type="http://schemas.openxmlformats.org/officeDocument/2006/relationships/image" Target="../media/image56.png"/><Relationship Id="rId4" Type="http://schemas.openxmlformats.org/officeDocument/2006/relationships/image" Target="../media/image79.png"/><Relationship Id="rId5" Type="http://schemas.openxmlformats.org/officeDocument/2006/relationships/image" Target="../media/image8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 Id="rId3" Type="http://schemas.openxmlformats.org/officeDocument/2006/relationships/image" Target="../media/image56.png"/><Relationship Id="rId4" Type="http://schemas.openxmlformats.org/officeDocument/2006/relationships/image" Target="../media/image10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7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image" Target="../media/image81.png"/><Relationship Id="rId4" Type="http://schemas.openxmlformats.org/officeDocument/2006/relationships/image" Target="../media/image76.png"/><Relationship Id="rId5" Type="http://schemas.openxmlformats.org/officeDocument/2006/relationships/image" Target="../media/image87.png"/><Relationship Id="rId6" Type="http://schemas.openxmlformats.org/officeDocument/2006/relationships/hyperlink" Target="https://www.tax.service.gov.uk/estimate-paye-take-home-pay/your-pay" TargetMode="External"/><Relationship Id="rId7" Type="http://schemas.openxmlformats.org/officeDocument/2006/relationships/hyperlink" Target="https://www.thesalarycalculator.co.uk/salary.php#modal-close" TargetMode="External"/><Relationship Id="rId8" Type="http://schemas.openxmlformats.org/officeDocument/2006/relationships/hyperlink" Target="https://listentotaxman.com/?year=2022&amp;taxregion=uk&amp;plan=plan2&amp;age=0&amp;time=1&amp;ingr=50000"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9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31.png"/><Relationship Id="rId5" Type="http://schemas.openxmlformats.org/officeDocument/2006/relationships/image" Target="../media/image4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9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hyperlink" Target="http://www.youtube.com/watch?v=VXLtKlmtrvM" TargetMode="External"/><Relationship Id="rId4" Type="http://schemas.openxmlformats.org/officeDocument/2006/relationships/image" Target="../media/image80.jpg"/><Relationship Id="rId5" Type="http://schemas.openxmlformats.org/officeDocument/2006/relationships/hyperlink" Target="https://www.gov.uk/working-when-pregnant-your-rights"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3.xml"/><Relationship Id="rId3" Type="http://schemas.openxmlformats.org/officeDocument/2006/relationships/hyperlink" Target="https://www.youtube.com/watch?v=eM7tbn9adUY" TargetMode="External"/><Relationship Id="rId4" Type="http://schemas.openxmlformats.org/officeDocument/2006/relationships/hyperlink" Target="http://www.youtube.com/watch?v=eM7tbn9adUY" TargetMode="External"/><Relationship Id="rId5" Type="http://schemas.openxmlformats.org/officeDocument/2006/relationships/image" Target="../media/image94.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7.xml"/><Relationship Id="rId3" Type="http://schemas.openxmlformats.org/officeDocument/2006/relationships/image" Target="../media/image90.png"/><Relationship Id="rId4" Type="http://schemas.openxmlformats.org/officeDocument/2006/relationships/image" Target="../media/image8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8.xml"/><Relationship Id="rId3" Type="http://schemas.openxmlformats.org/officeDocument/2006/relationships/image" Target="../media/image75.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9.xml"/><Relationship Id="rId3" Type="http://schemas.openxmlformats.org/officeDocument/2006/relationships/image" Target="../media/image7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hyperlink" Target="https://www.gov.uk/national-minimum-wage-rates"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0.xml"/><Relationship Id="rId3" Type="http://schemas.openxmlformats.org/officeDocument/2006/relationships/image" Target="../media/image75.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1.xml"/><Relationship Id="rId3" Type="http://schemas.openxmlformats.org/officeDocument/2006/relationships/comments" Target="../comments/comment1.xml"/><Relationship Id="rId4" Type="http://schemas.openxmlformats.org/officeDocument/2006/relationships/image" Target="../media/image7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2.xml"/><Relationship Id="rId3" Type="http://schemas.openxmlformats.org/officeDocument/2006/relationships/image" Target="../media/image90.png"/><Relationship Id="rId4" Type="http://schemas.openxmlformats.org/officeDocument/2006/relationships/image" Target="../media/image8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3.xml"/><Relationship Id="rId3" Type="http://schemas.openxmlformats.org/officeDocument/2006/relationships/image" Target="../media/image8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4.xml"/><Relationship Id="rId3" Type="http://schemas.openxmlformats.org/officeDocument/2006/relationships/image" Target="../media/image9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5.xml"/><Relationship Id="rId3" Type="http://schemas.openxmlformats.org/officeDocument/2006/relationships/image" Target="../media/image8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6.xml"/><Relationship Id="rId3" Type="http://schemas.openxmlformats.org/officeDocument/2006/relationships/image" Target="../media/image96.png"/><Relationship Id="rId4" Type="http://schemas.openxmlformats.org/officeDocument/2006/relationships/image" Target="../media/image92.png"/><Relationship Id="rId5" Type="http://schemas.openxmlformats.org/officeDocument/2006/relationships/image" Target="../media/image85.png"/><Relationship Id="rId6" Type="http://schemas.openxmlformats.org/officeDocument/2006/relationships/image" Target="../media/image84.png"/><Relationship Id="rId7" Type="http://schemas.openxmlformats.org/officeDocument/2006/relationships/image" Target="../media/image9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7.xml"/><Relationship Id="rId3" Type="http://schemas.openxmlformats.org/officeDocument/2006/relationships/image" Target="../media/image9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0.xml"/><Relationship Id="rId3" Type="http://schemas.openxmlformats.org/officeDocument/2006/relationships/hyperlink" Target="https://www.citizensadvice.org.uk/debt-and-money/" TargetMode="External"/><Relationship Id="rId4" Type="http://schemas.openxmlformats.org/officeDocument/2006/relationships/image" Target="../media/image93.png"/><Relationship Id="rId10" Type="http://schemas.openxmlformats.org/officeDocument/2006/relationships/image" Target="../media/image95.png"/><Relationship Id="rId9" Type="http://schemas.openxmlformats.org/officeDocument/2006/relationships/hyperlink" Target="http://www.moneyadvicetrust.org/Pages/default.aspx" TargetMode="External"/><Relationship Id="rId5" Type="http://schemas.openxmlformats.org/officeDocument/2006/relationships/image" Target="../media/image89.png"/><Relationship Id="rId6" Type="http://schemas.openxmlformats.org/officeDocument/2006/relationships/image" Target="../media/image101.png"/><Relationship Id="rId7" Type="http://schemas.openxmlformats.org/officeDocument/2006/relationships/hyperlink" Target="https://www.nationaldebtline.org/" TargetMode="External"/><Relationship Id="rId8" Type="http://schemas.openxmlformats.org/officeDocument/2006/relationships/hyperlink" Target="https://www.nationaldebtline.org/"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1.xml"/><Relationship Id="rId3" Type="http://schemas.openxmlformats.org/officeDocument/2006/relationships/hyperlink" Target="https://www.bankofengland.co.uk/knowledgebank/will-inflation-in-the-uk-keep-rising" TargetMode="External"/><Relationship Id="rId4" Type="http://schemas.openxmlformats.org/officeDocument/2006/relationships/hyperlink" Target="https://www.bankofengland.co.uk/knowledgebank/will-inflation-in-the-uk-keep-rising" TargetMode="External"/><Relationship Id="rId11" Type="http://schemas.openxmlformats.org/officeDocument/2006/relationships/hyperlink" Target="https://ftflic.com/learning-hub/" TargetMode="External"/><Relationship Id="rId10" Type="http://schemas.openxmlformats.org/officeDocument/2006/relationships/hyperlink" Target="https://www.bbc.co.uk/sounds/play/w3ct30xp" TargetMode="External"/><Relationship Id="rId9" Type="http://schemas.openxmlformats.org/officeDocument/2006/relationships/hyperlink" Target="https://www.turn2us.org.uk/" TargetMode="External"/><Relationship Id="rId5" Type="http://schemas.openxmlformats.org/officeDocument/2006/relationships/hyperlink" Target="https://taxscouts.com/high-earner-tax-returns/what-are-the-tax-implications-of-earning-over-100k/" TargetMode="External"/><Relationship Id="rId6" Type="http://schemas.openxmlformats.org/officeDocument/2006/relationships/hyperlink" Target="https://www.youtube.com/watch?v=bAQ-qW4Nrs8" TargetMode="External"/><Relationship Id="rId7" Type="http://schemas.openxmlformats.org/officeDocument/2006/relationships/hyperlink" Target="https://www.livingwage.org.uk/what-real-living-wage" TargetMode="External"/><Relationship Id="rId8" Type="http://schemas.openxmlformats.org/officeDocument/2006/relationships/hyperlink" Target="https://www.turn2us.org.uk/"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A33"/>
        </a:solidFill>
      </p:bgPr>
    </p:bg>
    <p:spTree>
      <p:nvGrpSpPr>
        <p:cNvPr id="164" name="Shape 164"/>
        <p:cNvGrpSpPr/>
        <p:nvPr/>
      </p:nvGrpSpPr>
      <p:grpSpPr>
        <a:xfrm>
          <a:off x="0" y="0"/>
          <a:ext cx="0" cy="0"/>
          <a:chOff x="0" y="0"/>
          <a:chExt cx="0" cy="0"/>
        </a:xfrm>
      </p:grpSpPr>
      <p:sp>
        <p:nvSpPr>
          <p:cNvPr id="165" name="Google Shape;165;g164e9ab64ab_0_0"/>
          <p:cNvSpPr txBox="1"/>
          <p:nvPr>
            <p:ph type="ctrTitle"/>
          </p:nvPr>
        </p:nvSpPr>
        <p:spPr>
          <a:xfrm>
            <a:off x="360375" y="1253100"/>
            <a:ext cx="5870700" cy="188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GB" sz="4800" u="none" cap="none" strike="noStrike">
                <a:solidFill>
                  <a:schemeClr val="lt1"/>
                </a:solidFill>
                <a:latin typeface="Lato Black"/>
                <a:ea typeface="Lato Black"/>
                <a:cs typeface="Lato Black"/>
                <a:sym typeface="Lato Black"/>
              </a:rPr>
              <a:t>How to </a:t>
            </a:r>
            <a:r>
              <a:rPr b="1" lang="en-GB" sz="4800">
                <a:solidFill>
                  <a:schemeClr val="lt1"/>
                </a:solidFill>
                <a:latin typeface="Lato Black"/>
                <a:ea typeface="Lato Black"/>
                <a:cs typeface="Lato Black"/>
                <a:sym typeface="Lato Black"/>
              </a:rPr>
              <a:t>get paid</a:t>
            </a:r>
            <a:endParaRPr b="1" i="0" sz="4800" u="none" cap="none" strike="noStrike">
              <a:solidFill>
                <a:schemeClr val="lt1"/>
              </a:solidFill>
              <a:latin typeface="Lato Black"/>
              <a:ea typeface="Lato Black"/>
              <a:cs typeface="Lato Black"/>
              <a:sym typeface="Lato Black"/>
            </a:endParaRPr>
          </a:p>
        </p:txBody>
      </p:sp>
      <p:pic>
        <p:nvPicPr>
          <p:cNvPr id="166" name="Google Shape;166;g164e9ab64ab_0_0"/>
          <p:cNvPicPr preferRelativeResize="0"/>
          <p:nvPr/>
        </p:nvPicPr>
        <p:blipFill rotWithShape="1">
          <a:blip r:embed="rId3">
            <a:alphaModFix/>
          </a:blip>
          <a:srcRect b="0" l="0" r="0" t="0"/>
          <a:stretch/>
        </p:blipFill>
        <p:spPr>
          <a:xfrm>
            <a:off x="6383475" y="152400"/>
            <a:ext cx="2608123" cy="2608123"/>
          </a:xfrm>
          <a:prstGeom prst="rect">
            <a:avLst/>
          </a:prstGeom>
          <a:noFill/>
          <a:ln>
            <a:noFill/>
          </a:ln>
        </p:spPr>
      </p:pic>
      <p:sp>
        <p:nvSpPr>
          <p:cNvPr id="167" name="Google Shape;167;g164e9ab64ab_0_0"/>
          <p:cNvSpPr txBox="1"/>
          <p:nvPr/>
        </p:nvSpPr>
        <p:spPr>
          <a:xfrm>
            <a:off x="360375" y="4529800"/>
            <a:ext cx="6681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accent2"/>
                </a:solidFill>
                <a:latin typeface="Lato"/>
                <a:ea typeface="Lato"/>
                <a:cs typeface="Lato"/>
                <a:sym typeface="Lato"/>
              </a:rPr>
              <a:t>This session is aimed at key stage three, four or five (recommended for Year 9 and above)</a:t>
            </a:r>
            <a:endParaRPr b="1" sz="1000">
              <a:solidFill>
                <a:schemeClr val="accent2"/>
              </a:solidFill>
              <a:latin typeface="Lato"/>
              <a:ea typeface="Lato"/>
              <a:cs typeface="Lato"/>
              <a:sym typeface="Lato"/>
            </a:endParaRPr>
          </a:p>
        </p:txBody>
      </p:sp>
      <p:pic>
        <p:nvPicPr>
          <p:cNvPr id="168" name="Google Shape;168;g164e9ab64ab_0_0"/>
          <p:cNvPicPr preferRelativeResize="0"/>
          <p:nvPr/>
        </p:nvPicPr>
        <p:blipFill rotWithShape="1">
          <a:blip r:embed="rId4">
            <a:alphaModFix/>
          </a:blip>
          <a:srcRect b="0" l="0" r="0" t="0"/>
          <a:stretch/>
        </p:blipFill>
        <p:spPr>
          <a:xfrm>
            <a:off x="412874" y="3333747"/>
            <a:ext cx="1053199" cy="10531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4"/>
          <p:cNvSpPr txBox="1"/>
          <p:nvPr/>
        </p:nvSpPr>
        <p:spPr>
          <a:xfrm>
            <a:off x="307950" y="257750"/>
            <a:ext cx="72609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800" u="none" cap="none" strike="noStrike">
                <a:solidFill>
                  <a:srgbClr val="FF8022"/>
                </a:solidFill>
                <a:latin typeface="Lato Black"/>
                <a:ea typeface="Lato Black"/>
                <a:cs typeface="Lato Black"/>
                <a:sym typeface="Lato Black"/>
              </a:rPr>
              <a:t>There are many ways </a:t>
            </a:r>
            <a:r>
              <a:rPr b="1" i="0" lang="en-GB" sz="2800" u="none" cap="none" strike="noStrike">
                <a:solidFill>
                  <a:schemeClr val="accent2"/>
                </a:solidFill>
                <a:latin typeface="Lato Black"/>
                <a:ea typeface="Lato Black"/>
                <a:cs typeface="Lato Black"/>
                <a:sym typeface="Lato Black"/>
              </a:rPr>
              <a:t>to ge</a:t>
            </a:r>
            <a:r>
              <a:rPr b="1" lang="en-GB" sz="2800">
                <a:solidFill>
                  <a:schemeClr val="accent2"/>
                </a:solidFill>
                <a:latin typeface="Lato Black"/>
                <a:ea typeface="Lato Black"/>
                <a:cs typeface="Lato Black"/>
                <a:sym typeface="Lato Black"/>
              </a:rPr>
              <a:t>nerate income</a:t>
            </a:r>
            <a:endParaRPr b="1" i="0" sz="2800" u="none" cap="none" strike="noStrike">
              <a:solidFill>
                <a:srgbClr val="FF8022"/>
              </a:solidFill>
              <a:latin typeface="Lato Black"/>
              <a:ea typeface="Lato Black"/>
              <a:cs typeface="Lato Black"/>
              <a:sym typeface="Lato Black"/>
            </a:endParaRPr>
          </a:p>
        </p:txBody>
      </p:sp>
      <p:sp>
        <p:nvSpPr>
          <p:cNvPr id="256" name="Google Shape;256;p34"/>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sz="1400">
                <a:solidFill>
                  <a:schemeClr val="lt1"/>
                </a:solidFill>
              </a:rPr>
              <a:t>‹#›</a:t>
            </a:fld>
            <a:endParaRPr sz="1400">
              <a:solidFill>
                <a:schemeClr val="lt1"/>
              </a:solidFill>
            </a:endParaRPr>
          </a:p>
        </p:txBody>
      </p:sp>
      <p:sp>
        <p:nvSpPr>
          <p:cNvPr id="257" name="Google Shape;257;p34"/>
          <p:cNvSpPr txBox="1"/>
          <p:nvPr/>
        </p:nvSpPr>
        <p:spPr>
          <a:xfrm>
            <a:off x="2877675" y="2003875"/>
            <a:ext cx="2488500" cy="2767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7400"/>
              <a:buFont typeface="Arial"/>
              <a:buNone/>
            </a:pPr>
            <a:r>
              <a:rPr b="1" i="0" lang="en-GB" sz="1600" u="none" cap="none" strike="noStrike">
                <a:solidFill>
                  <a:schemeClr val="dk1"/>
                </a:solidFill>
                <a:latin typeface="Lato Black"/>
                <a:ea typeface="Lato Black"/>
                <a:cs typeface="Lato Black"/>
                <a:sym typeface="Lato Black"/>
              </a:rPr>
              <a:t>9am-5pm </a:t>
            </a:r>
            <a:br>
              <a:rPr b="1" i="0" lang="en-GB" sz="1600" u="none" cap="none" strike="noStrike">
                <a:solidFill>
                  <a:schemeClr val="dk1"/>
                </a:solidFill>
                <a:latin typeface="Lato Black"/>
                <a:ea typeface="Lato Black"/>
                <a:cs typeface="Lato Black"/>
                <a:sym typeface="Lato Black"/>
              </a:rPr>
            </a:br>
            <a:r>
              <a:rPr b="1" i="0" lang="en-GB" sz="1600" u="none" cap="none" strike="noStrike">
                <a:solidFill>
                  <a:schemeClr val="dk1"/>
                </a:solidFill>
                <a:latin typeface="Lato Black"/>
                <a:ea typeface="Lato Black"/>
                <a:cs typeface="Lato Black"/>
                <a:sym typeface="Lato Black"/>
              </a:rPr>
              <a:t>traditional job</a:t>
            </a:r>
            <a:endParaRPr b="1" i="0" sz="16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t/>
            </a:r>
            <a:endParaRPr b="1" i="0" sz="16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rPr b="1" i="0" lang="en-GB" sz="1600" u="none" cap="none" strike="noStrike">
                <a:solidFill>
                  <a:schemeClr val="dk1"/>
                </a:solidFill>
                <a:latin typeface="Lato Black"/>
                <a:ea typeface="Lato Black"/>
                <a:cs typeface="Lato Black"/>
                <a:sym typeface="Lato Black"/>
              </a:rPr>
              <a:t>Self-employment</a:t>
            </a:r>
            <a:endParaRPr b="1" i="0" sz="16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t/>
            </a:r>
            <a:endParaRPr b="1" i="0" sz="10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rPr b="1" i="0" lang="en-GB" sz="1600" u="none" cap="none" strike="noStrike">
                <a:solidFill>
                  <a:schemeClr val="dk1"/>
                </a:solidFill>
                <a:latin typeface="Lato Black"/>
                <a:ea typeface="Lato Black"/>
                <a:cs typeface="Lato Black"/>
                <a:sym typeface="Lato Black"/>
              </a:rPr>
              <a:t>Investment in stocks and shares, crypto or other assets</a:t>
            </a:r>
            <a:endParaRPr b="1" i="0" sz="16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t/>
            </a:r>
            <a:endParaRPr b="1" i="0" sz="10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t/>
            </a:r>
            <a:endParaRPr b="1" i="0" sz="1600" u="none" cap="none" strike="noStrike">
              <a:solidFill>
                <a:schemeClr val="dk1"/>
              </a:solidFill>
              <a:latin typeface="Lato Black"/>
              <a:ea typeface="Lato Black"/>
              <a:cs typeface="Lato Black"/>
              <a:sym typeface="Lato Black"/>
            </a:endParaRPr>
          </a:p>
        </p:txBody>
      </p:sp>
      <p:sp>
        <p:nvSpPr>
          <p:cNvPr id="258" name="Google Shape;258;p34"/>
          <p:cNvSpPr txBox="1"/>
          <p:nvPr/>
        </p:nvSpPr>
        <p:spPr>
          <a:xfrm>
            <a:off x="5743300" y="2016173"/>
            <a:ext cx="2797500" cy="2590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7400"/>
              <a:buFont typeface="Arial"/>
              <a:buNone/>
            </a:pPr>
            <a:r>
              <a:rPr b="1" i="0" lang="en-GB" sz="1600" u="none" cap="none" strike="noStrike">
                <a:solidFill>
                  <a:schemeClr val="dk1"/>
                </a:solidFill>
                <a:latin typeface="Lato Black"/>
                <a:ea typeface="Lato Black"/>
                <a:cs typeface="Lato Black"/>
                <a:sym typeface="Lato Black"/>
              </a:rPr>
              <a:t>Side hustle / variable hours</a:t>
            </a:r>
            <a:endParaRPr b="1" i="0" sz="10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t/>
            </a:r>
            <a:endParaRPr b="1" i="0" sz="10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rPr b="1" i="0" lang="en-GB" sz="1600" u="none" cap="none" strike="noStrike">
                <a:solidFill>
                  <a:schemeClr val="dk1"/>
                </a:solidFill>
                <a:latin typeface="Lato Black"/>
                <a:ea typeface="Lato Black"/>
                <a:cs typeface="Lato Black"/>
                <a:sym typeface="Lato Black"/>
              </a:rPr>
              <a:t>Pensions</a:t>
            </a:r>
            <a:endParaRPr b="1" i="0" sz="16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t/>
            </a:r>
            <a:endParaRPr b="1" i="0" sz="16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rPr b="1" i="0" lang="en-GB" sz="1600" u="none" cap="none" strike="noStrike">
                <a:solidFill>
                  <a:schemeClr val="dk1"/>
                </a:solidFill>
                <a:latin typeface="Lato Black"/>
                <a:ea typeface="Lato Black"/>
                <a:cs typeface="Lato Black"/>
                <a:sym typeface="Lato Black"/>
                <a:extLst>
                  <a:ext uri="http://customooxmlschemas.google.com/">
                    <go:slidesCustomData xmlns:go="http://customooxmlschemas.google.com/" textRoundtripDataId="10"/>
                  </a:ext>
                </a:extLst>
              </a:rPr>
              <a:t>Rental income</a:t>
            </a:r>
            <a:endParaRPr b="1" i="0" sz="16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t/>
            </a:r>
            <a:endParaRPr b="1" i="0" sz="16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rPr b="1" i="0" lang="en-GB" sz="1600" u="none" cap="none" strike="noStrike">
                <a:solidFill>
                  <a:schemeClr val="dk1"/>
                </a:solidFill>
                <a:latin typeface="Lato Black"/>
                <a:ea typeface="Lato Black"/>
                <a:cs typeface="Lato Black"/>
                <a:sym typeface="Lato Black"/>
              </a:rPr>
              <a:t>Inheritance</a:t>
            </a:r>
            <a:endParaRPr b="1" i="0" sz="16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t/>
            </a:r>
            <a:endParaRPr b="1" i="0" sz="16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rPr b="1" lang="en-GB" sz="1600">
                <a:solidFill>
                  <a:schemeClr val="dk1"/>
                </a:solidFill>
                <a:latin typeface="Lato Black"/>
                <a:ea typeface="Lato Black"/>
                <a:cs typeface="Lato Black"/>
                <a:sym typeface="Lato Black"/>
              </a:rPr>
              <a:t>Government b</a:t>
            </a:r>
            <a:r>
              <a:rPr b="1" i="0" lang="en-GB" sz="1600" u="none" cap="none" strike="noStrike">
                <a:solidFill>
                  <a:schemeClr val="dk1"/>
                </a:solidFill>
                <a:latin typeface="Lato Black"/>
                <a:ea typeface="Lato Black"/>
                <a:cs typeface="Lato Black"/>
                <a:sym typeface="Lato Black"/>
              </a:rPr>
              <a:t>enefits</a:t>
            </a:r>
            <a:endParaRPr b="1" i="0" sz="1600" u="none" cap="none" strike="noStrike">
              <a:solidFill>
                <a:schemeClr val="dk1"/>
              </a:solidFill>
              <a:latin typeface="Lato Black"/>
              <a:ea typeface="Lato Black"/>
              <a:cs typeface="Lato Black"/>
              <a:sym typeface="Lato Black"/>
            </a:endParaRPr>
          </a:p>
        </p:txBody>
      </p:sp>
      <p:sp>
        <p:nvSpPr>
          <p:cNvPr id="259" name="Google Shape;259;p34"/>
          <p:cNvSpPr/>
          <p:nvPr/>
        </p:nvSpPr>
        <p:spPr>
          <a:xfrm>
            <a:off x="537850" y="1147475"/>
            <a:ext cx="8106000" cy="680100"/>
          </a:xfrm>
          <a:prstGeom prst="roundRect">
            <a:avLst>
              <a:gd fmla="val 16667" name="adj"/>
            </a:avLst>
          </a:prstGeom>
          <a:solidFill>
            <a:srgbClr val="1967D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Using the </a:t>
            </a:r>
            <a:r>
              <a:rPr b="1" lang="en-GB">
                <a:solidFill>
                  <a:schemeClr val="lt1"/>
                </a:solidFill>
                <a:latin typeface="Lato"/>
                <a:ea typeface="Lato"/>
                <a:cs typeface="Lato"/>
                <a:sym typeface="Lato"/>
              </a:rPr>
              <a:t>examples below</a:t>
            </a:r>
            <a:r>
              <a:rPr b="1" i="0" lang="en-GB" sz="1400" u="none" cap="none" strike="noStrike">
                <a:solidFill>
                  <a:schemeClr val="lt1"/>
                </a:solidFill>
                <a:latin typeface="Lato"/>
                <a:ea typeface="Lato"/>
                <a:cs typeface="Lato"/>
                <a:sym typeface="Lato"/>
              </a:rPr>
              <a:t>, can you think of somebody who makes money outside of their day job? </a:t>
            </a:r>
            <a:endParaRPr b="1" i="0" sz="14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i="0" sz="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a:ea typeface="Lato"/>
                <a:cs typeface="Lato"/>
                <a:sym typeface="Lato"/>
              </a:rPr>
              <a:t>It could be a personal relation, a TV character or celebrity. Discuss how they get this money.</a:t>
            </a:r>
            <a:endParaRPr b="0" i="0" sz="1400" u="none" cap="none" strike="noStrike">
              <a:solidFill>
                <a:schemeClr val="lt1"/>
              </a:solidFill>
              <a:latin typeface="Lato"/>
              <a:ea typeface="Lato"/>
              <a:cs typeface="Lato"/>
              <a:sym typeface="Lato"/>
            </a:endParaRPr>
          </a:p>
        </p:txBody>
      </p:sp>
      <p:pic>
        <p:nvPicPr>
          <p:cNvPr id="260" name="Google Shape;260;p34"/>
          <p:cNvPicPr preferRelativeResize="0"/>
          <p:nvPr/>
        </p:nvPicPr>
        <p:blipFill rotWithShape="1">
          <a:blip r:embed="rId3">
            <a:alphaModFix/>
          </a:blip>
          <a:srcRect b="0" l="0" r="0" t="0"/>
          <a:stretch/>
        </p:blipFill>
        <p:spPr>
          <a:xfrm>
            <a:off x="307938" y="2811338"/>
            <a:ext cx="1986975" cy="1360674"/>
          </a:xfrm>
          <a:prstGeom prst="rect">
            <a:avLst/>
          </a:prstGeom>
          <a:noFill/>
          <a:ln>
            <a:noFill/>
          </a:ln>
        </p:spPr>
      </p:pic>
      <p:pic>
        <p:nvPicPr>
          <p:cNvPr id="261" name="Google Shape;261;p34"/>
          <p:cNvPicPr preferRelativeResize="0"/>
          <p:nvPr/>
        </p:nvPicPr>
        <p:blipFill rotWithShape="1">
          <a:blip r:embed="rId4">
            <a:alphaModFix/>
          </a:blip>
          <a:srcRect b="0" l="0" r="0" t="0"/>
          <a:stretch/>
        </p:blipFill>
        <p:spPr>
          <a:xfrm>
            <a:off x="2604575" y="2072961"/>
            <a:ext cx="273100" cy="273100"/>
          </a:xfrm>
          <a:prstGeom prst="rect">
            <a:avLst/>
          </a:prstGeom>
          <a:noFill/>
          <a:ln>
            <a:noFill/>
          </a:ln>
        </p:spPr>
      </p:pic>
      <p:pic>
        <p:nvPicPr>
          <p:cNvPr id="262" name="Google Shape;262;p34"/>
          <p:cNvPicPr preferRelativeResize="0"/>
          <p:nvPr/>
        </p:nvPicPr>
        <p:blipFill rotWithShape="1">
          <a:blip r:embed="rId4">
            <a:alphaModFix/>
          </a:blip>
          <a:srcRect b="0" l="0" r="0" t="0"/>
          <a:stretch/>
        </p:blipFill>
        <p:spPr>
          <a:xfrm>
            <a:off x="2604575" y="3418219"/>
            <a:ext cx="273100" cy="273100"/>
          </a:xfrm>
          <a:prstGeom prst="rect">
            <a:avLst/>
          </a:prstGeom>
          <a:noFill/>
          <a:ln>
            <a:noFill/>
          </a:ln>
        </p:spPr>
      </p:pic>
      <p:pic>
        <p:nvPicPr>
          <p:cNvPr id="263" name="Google Shape;263;p34"/>
          <p:cNvPicPr preferRelativeResize="0"/>
          <p:nvPr/>
        </p:nvPicPr>
        <p:blipFill rotWithShape="1">
          <a:blip r:embed="rId4">
            <a:alphaModFix/>
          </a:blip>
          <a:srcRect b="0" l="0" r="0" t="0"/>
          <a:stretch/>
        </p:blipFill>
        <p:spPr>
          <a:xfrm>
            <a:off x="5500175" y="3680086"/>
            <a:ext cx="273100" cy="273100"/>
          </a:xfrm>
          <a:prstGeom prst="rect">
            <a:avLst/>
          </a:prstGeom>
          <a:noFill/>
          <a:ln>
            <a:noFill/>
          </a:ln>
        </p:spPr>
      </p:pic>
      <p:pic>
        <p:nvPicPr>
          <p:cNvPr id="264" name="Google Shape;264;p34"/>
          <p:cNvPicPr preferRelativeResize="0"/>
          <p:nvPr/>
        </p:nvPicPr>
        <p:blipFill rotWithShape="1">
          <a:blip r:embed="rId4">
            <a:alphaModFix/>
          </a:blip>
          <a:srcRect b="0" l="0" r="0" t="0"/>
          <a:stretch/>
        </p:blipFill>
        <p:spPr>
          <a:xfrm>
            <a:off x="5518675" y="2110504"/>
            <a:ext cx="273100" cy="273100"/>
          </a:xfrm>
          <a:prstGeom prst="rect">
            <a:avLst/>
          </a:prstGeom>
          <a:noFill/>
          <a:ln>
            <a:noFill/>
          </a:ln>
        </p:spPr>
      </p:pic>
      <p:pic>
        <p:nvPicPr>
          <p:cNvPr id="265" name="Google Shape;265;p34"/>
          <p:cNvPicPr preferRelativeResize="0"/>
          <p:nvPr/>
        </p:nvPicPr>
        <p:blipFill rotWithShape="1">
          <a:blip r:embed="rId4">
            <a:alphaModFix/>
          </a:blip>
          <a:srcRect b="0" l="0" r="0" t="0"/>
          <a:stretch/>
        </p:blipFill>
        <p:spPr>
          <a:xfrm>
            <a:off x="5518675" y="2579178"/>
            <a:ext cx="273100" cy="273100"/>
          </a:xfrm>
          <a:prstGeom prst="rect">
            <a:avLst/>
          </a:prstGeom>
          <a:noFill/>
          <a:ln>
            <a:noFill/>
          </a:ln>
        </p:spPr>
      </p:pic>
      <p:pic>
        <p:nvPicPr>
          <p:cNvPr id="266" name="Google Shape;266;p34"/>
          <p:cNvPicPr preferRelativeResize="0"/>
          <p:nvPr/>
        </p:nvPicPr>
        <p:blipFill rotWithShape="1">
          <a:blip r:embed="rId4">
            <a:alphaModFix/>
          </a:blip>
          <a:srcRect b="0" l="0" r="0" t="0"/>
          <a:stretch/>
        </p:blipFill>
        <p:spPr>
          <a:xfrm>
            <a:off x="5518675" y="3126528"/>
            <a:ext cx="273100" cy="273100"/>
          </a:xfrm>
          <a:prstGeom prst="rect">
            <a:avLst/>
          </a:prstGeom>
          <a:noFill/>
          <a:ln>
            <a:noFill/>
          </a:ln>
        </p:spPr>
      </p:pic>
      <p:pic>
        <p:nvPicPr>
          <p:cNvPr id="267" name="Google Shape;267;p34"/>
          <p:cNvPicPr preferRelativeResize="0"/>
          <p:nvPr/>
        </p:nvPicPr>
        <p:blipFill rotWithShape="1">
          <a:blip r:embed="rId4">
            <a:alphaModFix/>
          </a:blip>
          <a:srcRect b="0" l="0" r="0" t="0"/>
          <a:stretch/>
        </p:blipFill>
        <p:spPr>
          <a:xfrm>
            <a:off x="5518675" y="4207266"/>
            <a:ext cx="273100" cy="273100"/>
          </a:xfrm>
          <a:prstGeom prst="rect">
            <a:avLst/>
          </a:prstGeom>
          <a:noFill/>
          <a:ln>
            <a:noFill/>
          </a:ln>
        </p:spPr>
      </p:pic>
      <p:pic>
        <p:nvPicPr>
          <p:cNvPr id="268" name="Google Shape;268;p34"/>
          <p:cNvPicPr preferRelativeResize="0"/>
          <p:nvPr/>
        </p:nvPicPr>
        <p:blipFill rotWithShape="1">
          <a:blip r:embed="rId4">
            <a:alphaModFix/>
          </a:blip>
          <a:srcRect b="0" l="0" r="0" t="0"/>
          <a:stretch/>
        </p:blipFill>
        <p:spPr>
          <a:xfrm>
            <a:off x="2604575" y="2911161"/>
            <a:ext cx="273100" cy="273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13fc50a3bec_0_1"/>
          <p:cNvSpPr/>
          <p:nvPr/>
        </p:nvSpPr>
        <p:spPr>
          <a:xfrm>
            <a:off x="6720775" y="1712425"/>
            <a:ext cx="2170200" cy="3172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g13fc50a3bec_0_1"/>
          <p:cNvSpPr/>
          <p:nvPr/>
        </p:nvSpPr>
        <p:spPr>
          <a:xfrm>
            <a:off x="2306775" y="1728400"/>
            <a:ext cx="2170200" cy="31569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g13fc50a3bec_0_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sz="1400">
                <a:solidFill>
                  <a:schemeClr val="lt1"/>
                </a:solidFill>
              </a:rPr>
              <a:t>‹#›</a:t>
            </a:fld>
            <a:endParaRPr sz="1400">
              <a:solidFill>
                <a:schemeClr val="lt1"/>
              </a:solidFill>
            </a:endParaRPr>
          </a:p>
        </p:txBody>
      </p:sp>
      <p:sp>
        <p:nvSpPr>
          <p:cNvPr id="276" name="Google Shape;276;g13fc50a3bec_0_1"/>
          <p:cNvSpPr txBox="1"/>
          <p:nvPr/>
        </p:nvSpPr>
        <p:spPr>
          <a:xfrm>
            <a:off x="253025" y="1080375"/>
            <a:ext cx="86379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200" u="none" cap="none" strike="noStrike">
                <a:solidFill>
                  <a:srgbClr val="FF8022"/>
                </a:solidFill>
                <a:latin typeface="Lato Black"/>
                <a:ea typeface="Lato Black"/>
                <a:cs typeface="Lato Black"/>
                <a:sym typeface="Lato Black"/>
              </a:rPr>
              <a:t>Lots of stars make money in more ways than you may think</a:t>
            </a:r>
            <a:endParaRPr b="1" i="0" sz="2200" u="none" cap="none" strike="noStrike">
              <a:solidFill>
                <a:srgbClr val="FF8022"/>
              </a:solidFill>
              <a:latin typeface="Lato Black"/>
              <a:ea typeface="Lato Black"/>
              <a:cs typeface="Lato Black"/>
              <a:sym typeface="Lato Black"/>
            </a:endParaRPr>
          </a:p>
        </p:txBody>
      </p:sp>
      <p:pic>
        <p:nvPicPr>
          <p:cNvPr id="277" name="Google Shape;277;g13fc50a3bec_0_1"/>
          <p:cNvPicPr preferRelativeResize="0"/>
          <p:nvPr/>
        </p:nvPicPr>
        <p:blipFill rotWithShape="1">
          <a:blip r:embed="rId3">
            <a:alphaModFix/>
          </a:blip>
          <a:srcRect b="0" l="0" r="0" t="0"/>
          <a:stretch/>
        </p:blipFill>
        <p:spPr>
          <a:xfrm>
            <a:off x="253025" y="1728375"/>
            <a:ext cx="2092701" cy="3156777"/>
          </a:xfrm>
          <a:prstGeom prst="rect">
            <a:avLst/>
          </a:prstGeom>
          <a:noFill/>
          <a:ln>
            <a:noFill/>
          </a:ln>
        </p:spPr>
      </p:pic>
      <p:pic>
        <p:nvPicPr>
          <p:cNvPr id="278" name="Google Shape;278;g13fc50a3bec_0_1"/>
          <p:cNvPicPr preferRelativeResize="0"/>
          <p:nvPr/>
        </p:nvPicPr>
        <p:blipFill rotWithShape="1">
          <a:blip r:embed="rId4">
            <a:alphaModFix/>
          </a:blip>
          <a:srcRect b="911" l="0" r="0" t="0"/>
          <a:stretch/>
        </p:blipFill>
        <p:spPr>
          <a:xfrm>
            <a:off x="4752753" y="1712675"/>
            <a:ext cx="2017896" cy="3172626"/>
          </a:xfrm>
          <a:prstGeom prst="rect">
            <a:avLst/>
          </a:prstGeom>
          <a:noFill/>
          <a:ln>
            <a:noFill/>
          </a:ln>
        </p:spPr>
      </p:pic>
      <p:sp>
        <p:nvSpPr>
          <p:cNvPr id="279" name="Google Shape;279;g13fc50a3bec_0_1"/>
          <p:cNvSpPr txBox="1"/>
          <p:nvPr/>
        </p:nvSpPr>
        <p:spPr>
          <a:xfrm>
            <a:off x="2487950" y="1829850"/>
            <a:ext cx="1754700" cy="2940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a:ea typeface="Lato"/>
                <a:cs typeface="Lato"/>
                <a:sym typeface="Lato"/>
              </a:rPr>
              <a:t>Marcus Rashford </a:t>
            </a:r>
            <a:endParaRPr b="0" i="0" sz="14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F3F3F3"/>
                </a:solidFill>
                <a:latin typeface="Lato"/>
                <a:ea typeface="Lato"/>
                <a:cs typeface="Lato"/>
                <a:sym typeface="Lato"/>
              </a:rPr>
              <a:t>Main job: </a:t>
            </a:r>
            <a:r>
              <a:rPr b="0" i="0" lang="en-GB" sz="1100" u="none" cap="none" strike="noStrike">
                <a:solidFill>
                  <a:srgbClr val="F3F3F3"/>
                </a:solidFill>
                <a:latin typeface="Lato"/>
                <a:ea typeface="Lato"/>
                <a:cs typeface="Lato"/>
                <a:sym typeface="Lato"/>
              </a:rPr>
              <a:t>Professional footballer for Manchester United and the England national team</a:t>
            </a:r>
            <a:endParaRPr b="0" i="0" sz="1100" u="none" cap="none" strike="noStrike">
              <a:solidFill>
                <a:srgbClr val="F3F3F3"/>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3F3F3"/>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F3F3F3"/>
                </a:solidFill>
                <a:latin typeface="Lato"/>
                <a:ea typeface="Lato"/>
                <a:cs typeface="Lato"/>
                <a:sym typeface="Lato"/>
              </a:rPr>
              <a:t>Passions and additional income streams:</a:t>
            </a:r>
            <a:r>
              <a:rPr b="0" i="0" lang="en-GB" sz="1100" u="none" cap="none" strike="noStrike">
                <a:solidFill>
                  <a:srgbClr val="F3F3F3"/>
                </a:solidFill>
                <a:latin typeface="Lato"/>
                <a:ea typeface="Lato"/>
                <a:cs typeface="Lato"/>
                <a:sym typeface="Lato"/>
              </a:rPr>
              <a:t> Marcus is passionate about child food poverty and literacy in the UK. He writes books and has a very well paid sponsorship with Nike.</a:t>
            </a:r>
            <a:endParaRPr b="0" i="0" sz="1400" u="none" cap="none" strike="noStrike">
              <a:solidFill>
                <a:srgbClr val="000000"/>
              </a:solidFill>
              <a:latin typeface="Arial"/>
              <a:ea typeface="Arial"/>
              <a:cs typeface="Arial"/>
              <a:sym typeface="Arial"/>
            </a:endParaRPr>
          </a:p>
        </p:txBody>
      </p:sp>
      <p:sp>
        <p:nvSpPr>
          <p:cNvPr id="280" name="Google Shape;280;g13fc50a3bec_0_1"/>
          <p:cNvSpPr txBox="1"/>
          <p:nvPr/>
        </p:nvSpPr>
        <p:spPr>
          <a:xfrm>
            <a:off x="6878075" y="1829850"/>
            <a:ext cx="1956300" cy="261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lt1"/>
                </a:solidFill>
                <a:latin typeface="Lato"/>
                <a:ea typeface="Lato"/>
                <a:cs typeface="Lato"/>
                <a:sym typeface="Lato"/>
              </a:rPr>
              <a:t>Jessica Alba</a:t>
            </a:r>
            <a:endParaRPr b="0" i="0" sz="15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Lato"/>
                <a:ea typeface="Lato"/>
                <a:cs typeface="Lato"/>
                <a:sym typeface="Lato"/>
              </a:rPr>
              <a:t>Main job: </a:t>
            </a:r>
            <a:r>
              <a:rPr b="0" i="0" lang="en-GB" sz="1100" u="none" cap="none" strike="noStrike">
                <a:solidFill>
                  <a:schemeClr val="lt1"/>
                </a:solidFill>
                <a:latin typeface="Lato"/>
                <a:ea typeface="Lato"/>
                <a:cs typeface="Lato"/>
                <a:sym typeface="Lato"/>
              </a:rPr>
              <a:t>Actress</a:t>
            </a:r>
            <a:endParaRPr b="0" i="0" sz="1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Lato"/>
                <a:ea typeface="Lato"/>
                <a:cs typeface="Lato"/>
                <a:sym typeface="Lato"/>
              </a:rPr>
              <a:t>Passions and additional income streams:</a:t>
            </a:r>
            <a:r>
              <a:rPr b="0" i="0" lang="en-GB" sz="1100" u="none" cap="none" strike="noStrike">
                <a:solidFill>
                  <a:schemeClr val="lt1"/>
                </a:solidFill>
                <a:latin typeface="Lato"/>
                <a:ea typeface="Lato"/>
                <a:cs typeface="Lato"/>
                <a:sym typeface="Lato"/>
              </a:rPr>
              <a:t> Jessica is a successful businesswoman and co-founded the healthy household goods start-up, The Honest Company in 2011. </a:t>
            </a:r>
            <a:endParaRPr b="0" i="0" sz="1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lt1"/>
                </a:solidFill>
                <a:latin typeface="Lato"/>
                <a:ea typeface="Lato"/>
                <a:cs typeface="Lato"/>
                <a:sym typeface="Lato"/>
              </a:rPr>
              <a:t>She also invests in start-ups like Headspace.</a:t>
            </a:r>
            <a:endParaRPr b="0" i="0" sz="1400" u="none" cap="none" strike="noStrike">
              <a:solidFill>
                <a:srgbClr val="000000"/>
              </a:solidFill>
              <a:latin typeface="Arial"/>
              <a:ea typeface="Arial"/>
              <a:cs typeface="Arial"/>
              <a:sym typeface="Arial"/>
            </a:endParaRPr>
          </a:p>
        </p:txBody>
      </p:sp>
      <p:sp>
        <p:nvSpPr>
          <p:cNvPr id="281" name="Google Shape;281;g13fc50a3bec_0_1"/>
          <p:cNvSpPr txBox="1"/>
          <p:nvPr/>
        </p:nvSpPr>
        <p:spPr>
          <a:xfrm>
            <a:off x="379375" y="253750"/>
            <a:ext cx="72609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There are many ways </a:t>
            </a:r>
            <a:r>
              <a:rPr b="1" i="0" lang="en-GB" sz="2600" u="none" cap="none" strike="noStrike">
                <a:solidFill>
                  <a:schemeClr val="accent2"/>
                </a:solidFill>
                <a:latin typeface="Lato Black"/>
                <a:ea typeface="Lato Black"/>
                <a:cs typeface="Lato Black"/>
                <a:sym typeface="Lato Black"/>
              </a:rPr>
              <a:t>to ge</a:t>
            </a:r>
            <a:r>
              <a:rPr b="1" lang="en-GB" sz="2600">
                <a:solidFill>
                  <a:schemeClr val="accent2"/>
                </a:solidFill>
                <a:latin typeface="Lato Black"/>
                <a:ea typeface="Lato Black"/>
                <a:cs typeface="Lato Black"/>
                <a:sym typeface="Lato Black"/>
              </a:rPr>
              <a:t>nerate income</a:t>
            </a:r>
            <a:endParaRPr b="1" i="0" sz="2600" u="none" cap="none" strike="noStrike">
              <a:solidFill>
                <a:srgbClr val="FF8022"/>
              </a:solidFill>
              <a:latin typeface="Lato Black"/>
              <a:ea typeface="Lato Black"/>
              <a:cs typeface="Lato Black"/>
              <a:sym typeface="Lato Blac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136e006184e_0_4"/>
          <p:cNvSpPr txBox="1"/>
          <p:nvPr/>
        </p:nvSpPr>
        <p:spPr>
          <a:xfrm>
            <a:off x="294928" y="199138"/>
            <a:ext cx="60717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800" u="none" cap="none" strike="noStrike">
                <a:solidFill>
                  <a:srgbClr val="FF8022"/>
                </a:solidFill>
                <a:latin typeface="Lato Black"/>
                <a:ea typeface="Lato Black"/>
                <a:cs typeface="Lato Black"/>
                <a:sym typeface="Lato Black"/>
              </a:rPr>
              <a:t>Different types of work</a:t>
            </a:r>
            <a:endParaRPr b="1" i="0" sz="2800" u="none" cap="none" strike="noStrike">
              <a:solidFill>
                <a:srgbClr val="FF8022"/>
              </a:solidFill>
              <a:latin typeface="Lato Black"/>
              <a:ea typeface="Lato Black"/>
              <a:cs typeface="Lato Black"/>
              <a:sym typeface="Lato Black"/>
            </a:endParaRPr>
          </a:p>
        </p:txBody>
      </p:sp>
      <p:sp>
        <p:nvSpPr>
          <p:cNvPr id="287" name="Google Shape;287;g136e006184e_0_4"/>
          <p:cNvSpPr txBox="1"/>
          <p:nvPr/>
        </p:nvSpPr>
        <p:spPr>
          <a:xfrm>
            <a:off x="319475" y="817850"/>
            <a:ext cx="5196000" cy="356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0" i="0" lang="en-GB" sz="1800" u="none" cap="none" strike="noStrike">
                <a:solidFill>
                  <a:schemeClr val="lt1"/>
                </a:solidFill>
                <a:latin typeface="Lato Black"/>
                <a:ea typeface="Lato Black"/>
                <a:cs typeface="Lato Black"/>
                <a:sym typeface="Lato Black"/>
              </a:rPr>
              <a:t>There are lots of ways people can earn money</a:t>
            </a:r>
            <a:endParaRPr b="0" i="0" sz="18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lt1"/>
              </a:solidFill>
              <a:latin typeface="Lato Light"/>
              <a:ea typeface="Lato Light"/>
              <a:cs typeface="Lato Light"/>
              <a:sym typeface="Lato Light"/>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lt1"/>
              </a:solidFill>
              <a:latin typeface="Lato Light"/>
              <a:ea typeface="Lato Light"/>
              <a:cs typeface="Lato Light"/>
              <a:sym typeface="Lato Light"/>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lt1"/>
              </a:solidFill>
              <a:latin typeface="Lato Light"/>
              <a:ea typeface="Lato Light"/>
              <a:cs typeface="Lato Light"/>
              <a:sym typeface="Lato Light"/>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lt1"/>
              </a:solidFill>
              <a:latin typeface="Lato Light"/>
              <a:ea typeface="Lato Light"/>
              <a:cs typeface="Lato Light"/>
              <a:sym typeface="Lato Light"/>
            </a:endParaRPr>
          </a:p>
        </p:txBody>
      </p:sp>
      <p:sp>
        <p:nvSpPr>
          <p:cNvPr id="288" name="Google Shape;288;g136e006184e_0_4"/>
          <p:cNvSpPr txBox="1"/>
          <p:nvPr>
            <p:ph idx="12" type="sldNum"/>
          </p:nvPr>
        </p:nvSpPr>
        <p:spPr>
          <a:xfrm>
            <a:off x="86098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sz="1400">
                <a:latin typeface="Lato Black"/>
                <a:ea typeface="Lato Black"/>
                <a:cs typeface="Lato Black"/>
                <a:sym typeface="Lato Black"/>
              </a:rPr>
              <a:t>‹#›</a:t>
            </a:fld>
            <a:endParaRPr sz="1400">
              <a:latin typeface="Lato Black"/>
              <a:ea typeface="Lato Black"/>
              <a:cs typeface="Lato Black"/>
              <a:sym typeface="Lato Black"/>
            </a:endParaRPr>
          </a:p>
        </p:txBody>
      </p:sp>
      <p:sp>
        <p:nvSpPr>
          <p:cNvPr id="289" name="Google Shape;289;g136e006184e_0_4"/>
          <p:cNvSpPr/>
          <p:nvPr/>
        </p:nvSpPr>
        <p:spPr>
          <a:xfrm>
            <a:off x="360375" y="1313950"/>
            <a:ext cx="4803600" cy="356700"/>
          </a:xfrm>
          <a:prstGeom prst="roundRect">
            <a:avLst>
              <a:gd fmla="val 16667" name="adj"/>
            </a:avLst>
          </a:prstGeom>
          <a:solidFill>
            <a:schemeClr val="accent2"/>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chemeClr val="lt1"/>
                </a:solidFill>
                <a:latin typeface="Lato"/>
                <a:ea typeface="Lato"/>
                <a:cs typeface="Lato"/>
                <a:sym typeface="Lato"/>
              </a:rPr>
              <a:t>Complete the Fact File for </a:t>
            </a:r>
            <a:r>
              <a:rPr b="1" lang="en-GB" sz="1500">
                <a:solidFill>
                  <a:schemeClr val="lt1"/>
                </a:solidFill>
                <a:latin typeface="Lato"/>
                <a:ea typeface="Lato"/>
                <a:cs typeface="Lato"/>
                <a:sym typeface="Lato"/>
              </a:rPr>
              <a:t>two </a:t>
            </a:r>
            <a:r>
              <a:rPr b="1" i="0" lang="en-GB" sz="1500" u="none" cap="none" strike="noStrike">
                <a:solidFill>
                  <a:schemeClr val="lt1"/>
                </a:solidFill>
                <a:latin typeface="Lato"/>
                <a:ea typeface="Lato"/>
                <a:cs typeface="Lato"/>
                <a:sym typeface="Lato"/>
              </a:rPr>
              <a:t> job profiles</a:t>
            </a:r>
            <a:endParaRPr b="1" i="0" sz="1500" u="none" cap="none" strike="noStrike">
              <a:solidFill>
                <a:schemeClr val="lt1"/>
              </a:solidFill>
              <a:latin typeface="Lato"/>
              <a:ea typeface="Lato"/>
              <a:cs typeface="Lato"/>
              <a:sym typeface="Lato"/>
            </a:endParaRPr>
          </a:p>
        </p:txBody>
      </p:sp>
      <p:pic>
        <p:nvPicPr>
          <p:cNvPr id="290" name="Google Shape;290;g136e006184e_0_4"/>
          <p:cNvPicPr preferRelativeResize="0"/>
          <p:nvPr/>
        </p:nvPicPr>
        <p:blipFill rotWithShape="1">
          <a:blip r:embed="rId3">
            <a:alphaModFix/>
          </a:blip>
          <a:srcRect b="0" l="0" r="0" t="0"/>
          <a:stretch/>
        </p:blipFill>
        <p:spPr>
          <a:xfrm rot="-538257">
            <a:off x="5908527" y="1481376"/>
            <a:ext cx="1701769" cy="2445023"/>
          </a:xfrm>
          <a:prstGeom prst="rect">
            <a:avLst/>
          </a:prstGeom>
          <a:noFill/>
          <a:ln cap="flat" cmpd="sng" w="28575">
            <a:solidFill>
              <a:schemeClr val="accent2"/>
            </a:solidFill>
            <a:prstDash val="solid"/>
            <a:round/>
            <a:headEnd len="sm" w="sm" type="none"/>
            <a:tailEnd len="sm" w="sm" type="none"/>
          </a:ln>
          <a:effectLst>
            <a:outerShdw blurRad="57150" rotWithShape="0" algn="bl" dir="5400000" dist="19050">
              <a:srgbClr val="000000">
                <a:alpha val="49411"/>
              </a:srgbClr>
            </a:outerShdw>
          </a:effectLst>
        </p:spPr>
      </p:pic>
      <p:pic>
        <p:nvPicPr>
          <p:cNvPr id="291" name="Google Shape;291;g136e006184e_0_4"/>
          <p:cNvPicPr preferRelativeResize="0"/>
          <p:nvPr/>
        </p:nvPicPr>
        <p:blipFill rotWithShape="1">
          <a:blip r:embed="rId4">
            <a:alphaModFix/>
          </a:blip>
          <a:srcRect b="0" l="0" r="0" t="0"/>
          <a:stretch/>
        </p:blipFill>
        <p:spPr>
          <a:xfrm rot="413686">
            <a:off x="7524971" y="1596478"/>
            <a:ext cx="1356834" cy="1950548"/>
          </a:xfrm>
          <a:prstGeom prst="rect">
            <a:avLst/>
          </a:prstGeom>
          <a:noFill/>
          <a:ln cap="flat" cmpd="sng" w="28575">
            <a:solidFill>
              <a:schemeClr val="accent2"/>
            </a:solidFill>
            <a:prstDash val="solid"/>
            <a:round/>
            <a:headEnd len="sm" w="sm" type="none"/>
            <a:tailEnd len="sm" w="sm" type="none"/>
          </a:ln>
          <a:effectLst>
            <a:outerShdw blurRad="57150" rotWithShape="0" algn="bl" dir="5400000" dist="19050">
              <a:srgbClr val="000000">
                <a:alpha val="49411"/>
              </a:srgbClr>
            </a:outerShdw>
          </a:effectLst>
        </p:spPr>
      </p:pic>
      <p:sp>
        <p:nvSpPr>
          <p:cNvPr id="292" name="Google Shape;292;g136e006184e_0_4"/>
          <p:cNvSpPr txBox="1"/>
          <p:nvPr/>
        </p:nvSpPr>
        <p:spPr>
          <a:xfrm>
            <a:off x="153075" y="1810050"/>
            <a:ext cx="6444000" cy="222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chemeClr val="lt1"/>
                </a:solidFill>
                <a:latin typeface="Lato"/>
                <a:ea typeface="Lato"/>
                <a:cs typeface="Lato"/>
                <a:sym typeface="Lato"/>
              </a:rPr>
              <a:t>Your job profile should include;</a:t>
            </a:r>
            <a:endParaRPr b="1">
              <a:solidFill>
                <a:schemeClr val="lt1"/>
              </a:solidFill>
              <a:latin typeface="Lato"/>
              <a:ea typeface="Lato"/>
              <a:cs typeface="Lato"/>
              <a:sym typeface="Lato"/>
            </a:endParaRPr>
          </a:p>
          <a:p>
            <a:pPr indent="-317500" lvl="0" marL="457200" rtl="0" algn="l">
              <a:lnSpc>
                <a:spcPct val="100000"/>
              </a:lnSpc>
              <a:spcBef>
                <a:spcPts val="791"/>
              </a:spcBef>
              <a:spcAft>
                <a:spcPts val="0"/>
              </a:spcAft>
              <a:buClr>
                <a:schemeClr val="lt1"/>
              </a:buClr>
              <a:buSzPts val="1400"/>
              <a:buFont typeface="Lato"/>
              <a:buChar char="●"/>
            </a:pPr>
            <a:r>
              <a:rPr b="1" lang="en-GB">
                <a:solidFill>
                  <a:schemeClr val="lt1"/>
                </a:solidFill>
                <a:latin typeface="Lato"/>
                <a:ea typeface="Lato"/>
                <a:cs typeface="Lato"/>
                <a:sym typeface="Lato"/>
              </a:rPr>
              <a:t>Name of the Job</a:t>
            </a:r>
            <a:r>
              <a:rPr b="1" lang="en-GB">
                <a:solidFill>
                  <a:schemeClr val="lt1"/>
                </a:solidFill>
                <a:highlight>
                  <a:srgbClr val="ABABAB"/>
                </a:highlight>
                <a:latin typeface="Lato"/>
                <a:ea typeface="Lato"/>
                <a:cs typeface="Lato"/>
                <a:sym typeface="Lato"/>
              </a:rPr>
              <a:t> </a:t>
            </a:r>
            <a:endParaRPr b="1">
              <a:solidFill>
                <a:schemeClr val="lt1"/>
              </a:solidFill>
              <a:highlight>
                <a:srgbClr val="ABABAB"/>
              </a:highlight>
              <a:latin typeface="Lato"/>
              <a:ea typeface="Lato"/>
              <a:cs typeface="Lato"/>
              <a:sym typeface="Lato"/>
            </a:endParaRPr>
          </a:p>
          <a:p>
            <a:pPr indent="-317500" lvl="0" marL="457200" marR="755613" rtl="0" algn="l">
              <a:lnSpc>
                <a:spcPct val="100000"/>
              </a:lnSpc>
              <a:spcBef>
                <a:spcPts val="0"/>
              </a:spcBef>
              <a:spcAft>
                <a:spcPts val="0"/>
              </a:spcAft>
              <a:buClr>
                <a:schemeClr val="lt1"/>
              </a:buClr>
              <a:buSzPts val="1400"/>
              <a:buFont typeface="Lato"/>
              <a:buChar char="●"/>
            </a:pPr>
            <a:r>
              <a:rPr b="1" lang="en-GB">
                <a:solidFill>
                  <a:schemeClr val="lt1"/>
                </a:solidFill>
                <a:latin typeface="Lato"/>
                <a:ea typeface="Lato"/>
                <a:cs typeface="Lato"/>
                <a:sym typeface="Lato"/>
              </a:rPr>
              <a:t>Employment types (you can </a:t>
            </a:r>
            <a:r>
              <a:rPr b="1" lang="en-GB">
                <a:solidFill>
                  <a:schemeClr val="lt1"/>
                </a:solidFill>
                <a:latin typeface="Lato"/>
                <a:ea typeface="Lato"/>
                <a:cs typeface="Lato"/>
                <a:sym typeface="Lato"/>
              </a:rPr>
              <a:t>circle</a:t>
            </a:r>
            <a:r>
              <a:rPr b="1" lang="en-GB">
                <a:solidFill>
                  <a:schemeClr val="lt1"/>
                </a:solidFill>
                <a:latin typeface="Lato"/>
                <a:ea typeface="Lato"/>
                <a:cs typeface="Lato"/>
                <a:sym typeface="Lato"/>
              </a:rPr>
              <a:t> multiple options): </a:t>
            </a:r>
            <a:r>
              <a:rPr i="1" lang="en-GB">
                <a:solidFill>
                  <a:schemeClr val="lt1"/>
                </a:solidFill>
                <a:latin typeface="Lato"/>
                <a:ea typeface="Lato"/>
                <a:cs typeface="Lato"/>
                <a:sym typeface="Lato"/>
              </a:rPr>
              <a:t>Full time | Part time | Shift work | Freelancer Employed | Self-employed | Gig work </a:t>
            </a:r>
            <a:endParaRPr i="1">
              <a:solidFill>
                <a:schemeClr val="lt1"/>
              </a:solidFill>
              <a:latin typeface="Lato"/>
              <a:ea typeface="Lato"/>
              <a:cs typeface="Lato"/>
              <a:sym typeface="Lato"/>
            </a:endParaRPr>
          </a:p>
          <a:p>
            <a:pPr indent="-317500" lvl="0" marL="457200" marR="755613" rtl="0" algn="l">
              <a:lnSpc>
                <a:spcPct val="100000"/>
              </a:lnSpc>
              <a:spcBef>
                <a:spcPts val="0"/>
              </a:spcBef>
              <a:spcAft>
                <a:spcPts val="0"/>
              </a:spcAft>
              <a:buClr>
                <a:schemeClr val="lt1"/>
              </a:buClr>
              <a:buSzPts val="1400"/>
              <a:buFont typeface="Lato"/>
              <a:buChar char="●"/>
            </a:pPr>
            <a:r>
              <a:rPr b="1" lang="en-GB">
                <a:solidFill>
                  <a:schemeClr val="lt1"/>
                </a:solidFill>
                <a:latin typeface="Lato"/>
                <a:ea typeface="Lato"/>
                <a:cs typeface="Lato"/>
                <a:sym typeface="Lato"/>
              </a:rPr>
              <a:t>Hours or days worked </a:t>
            </a:r>
            <a:r>
              <a:rPr b="1" lang="en-GB" u="sng">
                <a:solidFill>
                  <a:schemeClr val="lt1"/>
                </a:solidFill>
                <a:latin typeface="Lato"/>
                <a:ea typeface="Lato"/>
                <a:cs typeface="Lato"/>
                <a:sym typeface="Lato"/>
              </a:rPr>
              <a:t>per week</a:t>
            </a:r>
            <a:r>
              <a:rPr b="1" lang="en-GB">
                <a:solidFill>
                  <a:schemeClr val="lt1"/>
                </a:solidFill>
                <a:highlight>
                  <a:srgbClr val="ABABAB"/>
                </a:highlight>
                <a:latin typeface="Lato"/>
                <a:ea typeface="Lato"/>
                <a:cs typeface="Lato"/>
                <a:sym typeface="Lato"/>
              </a:rPr>
              <a:t> </a:t>
            </a:r>
            <a:endParaRPr b="1">
              <a:solidFill>
                <a:schemeClr val="lt1"/>
              </a:solidFill>
              <a:highlight>
                <a:srgbClr val="ABABAB"/>
              </a:highlight>
              <a:latin typeface="Lato"/>
              <a:ea typeface="Lato"/>
              <a:cs typeface="Lato"/>
              <a:sym typeface="Lato"/>
            </a:endParaRPr>
          </a:p>
          <a:p>
            <a:pPr indent="-317500" lvl="0" marL="457200" rtl="0" algn="l">
              <a:lnSpc>
                <a:spcPct val="100000"/>
              </a:lnSpc>
              <a:spcBef>
                <a:spcPts val="0"/>
              </a:spcBef>
              <a:spcAft>
                <a:spcPts val="0"/>
              </a:spcAft>
              <a:buClr>
                <a:schemeClr val="lt1"/>
              </a:buClr>
              <a:buSzPts val="1400"/>
              <a:buFont typeface="Lato"/>
              <a:buChar char="●"/>
            </a:pPr>
            <a:r>
              <a:rPr b="1" lang="en-GB">
                <a:solidFill>
                  <a:schemeClr val="lt1"/>
                </a:solidFill>
                <a:latin typeface="Lato"/>
                <a:ea typeface="Lato"/>
                <a:cs typeface="Lato"/>
                <a:sym typeface="Lato"/>
              </a:rPr>
              <a:t>Wage or salary </a:t>
            </a:r>
            <a:endParaRPr b="1">
              <a:solidFill>
                <a:schemeClr val="lt1"/>
              </a:solidFill>
              <a:latin typeface="Lato"/>
              <a:ea typeface="Lato"/>
              <a:cs typeface="Lato"/>
              <a:sym typeface="Lato"/>
            </a:endParaRPr>
          </a:p>
          <a:p>
            <a:pPr indent="-317500" lvl="0" marL="457200" marR="827760" rtl="0" algn="l">
              <a:lnSpc>
                <a:spcPct val="100000"/>
              </a:lnSpc>
              <a:spcBef>
                <a:spcPts val="0"/>
              </a:spcBef>
              <a:spcAft>
                <a:spcPts val="0"/>
              </a:spcAft>
              <a:buClr>
                <a:schemeClr val="lt1"/>
              </a:buClr>
              <a:buSzPts val="1400"/>
              <a:buFont typeface="Lato"/>
              <a:buChar char="●"/>
            </a:pPr>
            <a:r>
              <a:rPr b="1" lang="en-GB">
                <a:solidFill>
                  <a:schemeClr val="lt1"/>
                </a:solidFill>
                <a:latin typeface="Lato"/>
                <a:ea typeface="Lato"/>
                <a:cs typeface="Lato"/>
                <a:sym typeface="Lato"/>
              </a:rPr>
              <a:t>Opportunity for bonus/commission/tips</a:t>
            </a:r>
            <a:r>
              <a:rPr lang="en-GB">
                <a:solidFill>
                  <a:schemeClr val="lt1"/>
                </a:solidFill>
                <a:latin typeface="Lato"/>
                <a:ea typeface="Lato"/>
                <a:cs typeface="Lato"/>
                <a:sym typeface="Lato"/>
              </a:rPr>
              <a:t> </a:t>
            </a:r>
            <a:endParaRPr>
              <a:solidFill>
                <a:schemeClr val="lt1"/>
              </a:solidFill>
              <a:latin typeface="Lato"/>
              <a:ea typeface="Lato"/>
              <a:cs typeface="Lato"/>
              <a:sym typeface="Lato"/>
            </a:endParaRPr>
          </a:p>
          <a:p>
            <a:pPr indent="-317500" lvl="0" marL="457200" marR="827760" rtl="0" algn="l">
              <a:lnSpc>
                <a:spcPct val="100000"/>
              </a:lnSpc>
              <a:spcBef>
                <a:spcPts val="0"/>
              </a:spcBef>
              <a:spcAft>
                <a:spcPts val="0"/>
              </a:spcAft>
              <a:buClr>
                <a:schemeClr val="lt1"/>
              </a:buClr>
              <a:buSzPts val="1400"/>
              <a:buFont typeface="Lato"/>
              <a:buChar char="●"/>
            </a:pPr>
            <a:r>
              <a:rPr b="1" lang="en-GB">
                <a:solidFill>
                  <a:schemeClr val="lt1"/>
                </a:solidFill>
                <a:latin typeface="Lato"/>
                <a:ea typeface="Lato"/>
                <a:cs typeface="Lato"/>
                <a:sym typeface="Lato"/>
              </a:rPr>
              <a:t>In your opinion the advantages and disadvantages of the job</a:t>
            </a:r>
            <a:endParaRPr b="1">
              <a:solidFill>
                <a:schemeClr val="lt1"/>
              </a:solidFill>
              <a:latin typeface="Lato"/>
              <a:ea typeface="Lato"/>
              <a:cs typeface="Lato"/>
              <a:sym typeface="Lato"/>
            </a:endParaRPr>
          </a:p>
        </p:txBody>
      </p:sp>
      <p:sp>
        <p:nvSpPr>
          <p:cNvPr id="293" name="Google Shape;293;g136e006184e_0_4"/>
          <p:cNvSpPr txBox="1"/>
          <p:nvPr/>
        </p:nvSpPr>
        <p:spPr>
          <a:xfrm>
            <a:off x="207050" y="4587575"/>
            <a:ext cx="5048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lt1"/>
                </a:solidFill>
                <a:latin typeface="Lato"/>
                <a:ea typeface="Lato"/>
                <a:cs typeface="Lato"/>
                <a:sym typeface="Lato"/>
              </a:rPr>
              <a:t>Resource 1: Employment case study sheets | Optional - Resource 2: Fact file worksheet</a:t>
            </a:r>
            <a:endParaRPr sz="10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142227ffe95_0_31"/>
          <p:cNvSpPr/>
          <p:nvPr/>
        </p:nvSpPr>
        <p:spPr>
          <a:xfrm>
            <a:off x="439500" y="1136875"/>
            <a:ext cx="2495100" cy="34800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142227ffe95_0_31"/>
          <p:cNvSpPr/>
          <p:nvPr/>
        </p:nvSpPr>
        <p:spPr>
          <a:xfrm>
            <a:off x="3264088" y="1131150"/>
            <a:ext cx="2495100" cy="34800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142227ffe95_0_31"/>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g142227ffe95_0_31"/>
          <p:cNvSpPr txBox="1"/>
          <p:nvPr/>
        </p:nvSpPr>
        <p:spPr>
          <a:xfrm>
            <a:off x="281500" y="403100"/>
            <a:ext cx="8460300" cy="400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lang="en-GB" sz="2200">
                <a:solidFill>
                  <a:schemeClr val="accent2"/>
                </a:solidFill>
                <a:latin typeface="Lato Black"/>
                <a:ea typeface="Lato Black"/>
                <a:cs typeface="Lato Black"/>
                <a:sym typeface="Lato Black"/>
              </a:rPr>
              <a:t>What are </a:t>
            </a:r>
            <a:r>
              <a:rPr b="1" i="0" lang="en-GB" sz="2200" u="none" cap="none" strike="noStrike">
                <a:solidFill>
                  <a:schemeClr val="accent2"/>
                </a:solidFill>
                <a:latin typeface="Lato Black"/>
                <a:ea typeface="Lato Black"/>
                <a:cs typeface="Lato Black"/>
                <a:sym typeface="Lato Black"/>
              </a:rPr>
              <a:t>the advantages and disadvantages of these jobs?</a:t>
            </a:r>
            <a:endParaRPr b="1" i="0" sz="2200" u="none" cap="none" strike="noStrike">
              <a:solidFill>
                <a:schemeClr val="lt1"/>
              </a:solidFill>
              <a:latin typeface="Lato"/>
              <a:ea typeface="Lato"/>
              <a:cs typeface="Lato"/>
              <a:sym typeface="Lato"/>
            </a:endParaRPr>
          </a:p>
        </p:txBody>
      </p:sp>
      <p:sp>
        <p:nvSpPr>
          <p:cNvPr id="302" name="Google Shape;302;g142227ffe95_0_3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sz="1400"/>
              <a:t>‹#›</a:t>
            </a:fld>
            <a:endParaRPr sz="1400"/>
          </a:p>
        </p:txBody>
      </p:sp>
      <p:sp>
        <p:nvSpPr>
          <p:cNvPr id="303" name="Google Shape;303;g142227ffe95_0_31"/>
          <p:cNvSpPr txBox="1"/>
          <p:nvPr/>
        </p:nvSpPr>
        <p:spPr>
          <a:xfrm>
            <a:off x="3367301" y="2610525"/>
            <a:ext cx="2413800" cy="21741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1400" u="none" cap="none" strike="noStrike">
                <a:solidFill>
                  <a:schemeClr val="lt1"/>
                </a:solidFill>
                <a:latin typeface="Lato Black"/>
                <a:ea typeface="Lato Black"/>
                <a:cs typeface="Lato Black"/>
                <a:sym typeface="Lato Black"/>
              </a:rPr>
              <a:t>Jorge</a:t>
            </a:r>
            <a:endParaRPr b="1" i="0" sz="14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t/>
            </a:r>
            <a:endParaRPr b="1" i="0" sz="2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Job Title: </a:t>
            </a:r>
            <a:r>
              <a:rPr b="0" i="0" lang="en-GB" sz="1200" u="none" cap="none" strike="noStrike">
                <a:solidFill>
                  <a:schemeClr val="lt1"/>
                </a:solidFill>
                <a:latin typeface="Lato"/>
                <a:ea typeface="Lato"/>
                <a:cs typeface="Lato"/>
                <a:sym typeface="Lato"/>
              </a:rPr>
              <a:t>Plumber</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Type of Employment: </a:t>
            </a:r>
            <a:r>
              <a:rPr b="0" i="0" lang="en-GB" sz="1200" u="none" cap="none" strike="noStrike">
                <a:solidFill>
                  <a:schemeClr val="lt1"/>
                </a:solidFill>
                <a:latin typeface="Lato"/>
                <a:ea typeface="Lato"/>
                <a:cs typeface="Lato"/>
                <a:sym typeface="Lato"/>
              </a:rPr>
              <a:t>Self-employed, Full-time</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Weekly hours/days worked: </a:t>
            </a:r>
            <a:r>
              <a:rPr b="0" i="0" lang="en-GB" sz="1200" u="none" cap="none" strike="noStrike">
                <a:solidFill>
                  <a:schemeClr val="lt1"/>
                </a:solidFill>
                <a:latin typeface="Lato"/>
                <a:ea typeface="Lato"/>
                <a:cs typeface="Lato"/>
                <a:sym typeface="Lato"/>
              </a:rPr>
              <a:t>Varies but at times 50 hours a week</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Wage or salary: </a:t>
            </a:r>
            <a:r>
              <a:rPr b="0" i="0" lang="en-GB" sz="1200" u="none" cap="none" strike="noStrike">
                <a:solidFill>
                  <a:schemeClr val="lt1"/>
                </a:solidFill>
                <a:latin typeface="Lato"/>
                <a:ea typeface="Lato"/>
                <a:cs typeface="Lato"/>
                <a:sym typeface="Lato"/>
              </a:rPr>
              <a:t>£30,000-£55,000</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Bonus/commission/tips?: </a:t>
            </a:r>
            <a:r>
              <a:rPr b="0" i="0" lang="en-GB" sz="1200" u="none" cap="none" strike="noStrike">
                <a:solidFill>
                  <a:schemeClr val="lt1"/>
                </a:solidFill>
                <a:latin typeface="Lato"/>
                <a:ea typeface="Lato"/>
                <a:cs typeface="Lato"/>
                <a:sym typeface="Lato"/>
              </a:rPr>
              <a:t>No</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1" i="0" sz="1400" u="none" cap="none" strike="noStrike">
              <a:solidFill>
                <a:schemeClr val="lt1"/>
              </a:solidFill>
              <a:latin typeface="Lato Black"/>
              <a:ea typeface="Lato Black"/>
              <a:cs typeface="Lato Black"/>
              <a:sym typeface="Lato Black"/>
            </a:endParaRPr>
          </a:p>
        </p:txBody>
      </p:sp>
      <p:pic>
        <p:nvPicPr>
          <p:cNvPr id="304" name="Google Shape;304;g142227ffe95_0_31"/>
          <p:cNvPicPr preferRelativeResize="0"/>
          <p:nvPr/>
        </p:nvPicPr>
        <p:blipFill rotWithShape="1">
          <a:blip r:embed="rId3">
            <a:alphaModFix/>
          </a:blip>
          <a:srcRect b="0" l="0" r="0" t="0"/>
          <a:stretch/>
        </p:blipFill>
        <p:spPr>
          <a:xfrm>
            <a:off x="3433300" y="1226550"/>
            <a:ext cx="1237499" cy="1237499"/>
          </a:xfrm>
          <a:prstGeom prst="rect">
            <a:avLst/>
          </a:prstGeom>
          <a:noFill/>
          <a:ln>
            <a:noFill/>
          </a:ln>
        </p:spPr>
      </p:pic>
      <p:sp>
        <p:nvSpPr>
          <p:cNvPr id="305" name="Google Shape;305;g142227ffe95_0_31"/>
          <p:cNvSpPr txBox="1"/>
          <p:nvPr/>
        </p:nvSpPr>
        <p:spPr>
          <a:xfrm>
            <a:off x="502475" y="2458125"/>
            <a:ext cx="2413800" cy="23589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1400" u="none" cap="none" strike="noStrike">
                <a:solidFill>
                  <a:schemeClr val="lt1"/>
                </a:solidFill>
                <a:latin typeface="Lato Black"/>
                <a:ea typeface="Lato Black"/>
                <a:cs typeface="Lato Black"/>
                <a:sym typeface="Lato Black"/>
              </a:rPr>
              <a:t>Zara</a:t>
            </a:r>
            <a:endParaRPr b="1" i="0" sz="14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t/>
            </a:r>
            <a:endParaRPr b="1" i="0" sz="2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Job Title: </a:t>
            </a:r>
            <a:r>
              <a:rPr b="0" i="0" lang="en-GB" sz="1200" u="none" cap="none" strike="noStrike">
                <a:solidFill>
                  <a:schemeClr val="lt1"/>
                </a:solidFill>
                <a:latin typeface="Lato"/>
                <a:ea typeface="Lato"/>
                <a:cs typeface="Lato"/>
                <a:sym typeface="Lato"/>
              </a:rPr>
              <a:t>Estate agent</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Type of Employment: </a:t>
            </a:r>
            <a:r>
              <a:rPr b="0" i="0" lang="en-GB" sz="1200" u="none" cap="none" strike="noStrike">
                <a:solidFill>
                  <a:schemeClr val="lt1"/>
                </a:solidFill>
                <a:latin typeface="Lato"/>
                <a:ea typeface="Lato"/>
                <a:cs typeface="Lato"/>
                <a:sym typeface="Lato"/>
              </a:rPr>
              <a:t>Employed,</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0" i="0" lang="en-GB" sz="1200" u="none" cap="none" strike="noStrike">
                <a:solidFill>
                  <a:schemeClr val="lt1"/>
                </a:solidFill>
                <a:latin typeface="Lato"/>
                <a:ea typeface="Lato"/>
                <a:cs typeface="Lato"/>
                <a:sym typeface="Lato"/>
              </a:rPr>
              <a:t>Part-time</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Weekly hours/days worked: </a:t>
            </a:r>
            <a:endParaRPr b="1" i="0" sz="12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0" i="0" lang="en-GB" sz="1200" u="none" cap="none" strike="noStrike">
                <a:solidFill>
                  <a:schemeClr val="lt1"/>
                </a:solidFill>
                <a:latin typeface="Lato"/>
                <a:ea typeface="Lato"/>
                <a:cs typeface="Lato"/>
                <a:sym typeface="Lato"/>
              </a:rPr>
              <a:t> 4 days</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Wage or salary: </a:t>
            </a:r>
            <a:r>
              <a:rPr b="0" i="0" lang="en-GB" sz="1200" u="none" cap="none" strike="noStrike">
                <a:solidFill>
                  <a:schemeClr val="lt1"/>
                </a:solidFill>
                <a:latin typeface="Lato"/>
                <a:ea typeface="Lato"/>
                <a:cs typeface="Lato"/>
                <a:sym typeface="Lato"/>
              </a:rPr>
              <a:t>£12,000</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Bonus/commission/tips?: </a:t>
            </a:r>
            <a:br>
              <a:rPr b="1" i="0" lang="en-GB" sz="1200" u="none" cap="none" strike="noStrike">
                <a:solidFill>
                  <a:schemeClr val="lt1"/>
                </a:solidFill>
                <a:latin typeface="Lato Black"/>
                <a:ea typeface="Lato Black"/>
                <a:cs typeface="Lato Black"/>
                <a:sym typeface="Lato Black"/>
              </a:rPr>
            </a:br>
            <a:r>
              <a:rPr b="0" i="0" lang="en-GB" sz="1200" u="none" cap="none" strike="noStrike">
                <a:solidFill>
                  <a:schemeClr val="lt1"/>
                </a:solidFill>
                <a:latin typeface="Lato"/>
                <a:ea typeface="Lato"/>
                <a:cs typeface="Lato"/>
                <a:sym typeface="Lato"/>
              </a:rPr>
              <a:t>Yes, 5% commission on the profit of a home sold</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1" i="0" sz="1400" u="none" cap="none" strike="noStrike">
              <a:solidFill>
                <a:schemeClr val="lt1"/>
              </a:solidFill>
              <a:latin typeface="Lato Black"/>
              <a:ea typeface="Lato Black"/>
              <a:cs typeface="Lato Black"/>
              <a:sym typeface="Lato Black"/>
            </a:endParaRPr>
          </a:p>
        </p:txBody>
      </p:sp>
      <p:pic>
        <p:nvPicPr>
          <p:cNvPr id="306" name="Google Shape;306;g142227ffe95_0_31"/>
          <p:cNvPicPr preferRelativeResize="0"/>
          <p:nvPr/>
        </p:nvPicPr>
        <p:blipFill rotWithShape="1">
          <a:blip r:embed="rId4">
            <a:alphaModFix/>
          </a:blip>
          <a:srcRect b="0" l="0" r="0" t="0"/>
          <a:stretch/>
        </p:blipFill>
        <p:spPr>
          <a:xfrm>
            <a:off x="578675" y="1226550"/>
            <a:ext cx="1237499" cy="1237499"/>
          </a:xfrm>
          <a:prstGeom prst="rect">
            <a:avLst/>
          </a:prstGeom>
          <a:noFill/>
          <a:ln>
            <a:noFill/>
          </a:ln>
        </p:spPr>
      </p:pic>
      <p:sp>
        <p:nvSpPr>
          <p:cNvPr id="307" name="Google Shape;307;g142227ffe95_0_31"/>
          <p:cNvSpPr/>
          <p:nvPr/>
        </p:nvSpPr>
        <p:spPr>
          <a:xfrm>
            <a:off x="6201450" y="1136875"/>
            <a:ext cx="2495100" cy="34800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142227ffe95_0_31"/>
          <p:cNvSpPr txBox="1"/>
          <p:nvPr/>
        </p:nvSpPr>
        <p:spPr>
          <a:xfrm>
            <a:off x="6313725" y="2381925"/>
            <a:ext cx="2363100" cy="23895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t/>
            </a:r>
            <a:endParaRPr b="1">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1" i="0" lang="en-GB" sz="1400" u="none" cap="none" strike="noStrike">
                <a:solidFill>
                  <a:schemeClr val="lt1"/>
                </a:solidFill>
                <a:latin typeface="Lato Black"/>
                <a:ea typeface="Lato Black"/>
                <a:cs typeface="Lato Black"/>
                <a:sym typeface="Lato Black"/>
              </a:rPr>
              <a:t>Shivaughn</a:t>
            </a:r>
            <a:endParaRPr b="1" i="0" sz="14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t/>
            </a:r>
            <a:endParaRPr b="1" i="0" sz="2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Job Title: </a:t>
            </a:r>
            <a:r>
              <a:rPr b="0" i="0" lang="en-GB" sz="1200" u="none" cap="none" strike="noStrike">
                <a:solidFill>
                  <a:schemeClr val="lt1"/>
                </a:solidFill>
                <a:latin typeface="Lato"/>
                <a:ea typeface="Lato"/>
                <a:cs typeface="Lato"/>
                <a:sym typeface="Lato"/>
              </a:rPr>
              <a:t>Food delivery courier</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Type of Employment: </a:t>
            </a:r>
            <a:r>
              <a:rPr b="0" i="0" lang="en-GB" sz="1200" u="none" cap="none" strike="noStrike">
                <a:solidFill>
                  <a:schemeClr val="lt1"/>
                </a:solidFill>
                <a:latin typeface="Lato"/>
                <a:ea typeface="Lato"/>
                <a:cs typeface="Lato"/>
                <a:sym typeface="Lato"/>
              </a:rPr>
              <a:t>Zero-hours, Part time </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Weekly hours/days worked: </a:t>
            </a:r>
            <a:r>
              <a:rPr b="0" i="0" lang="en-GB" sz="1200" u="none" cap="none" strike="noStrike">
                <a:solidFill>
                  <a:schemeClr val="lt1"/>
                </a:solidFill>
                <a:latin typeface="Lato"/>
                <a:ea typeface="Lato"/>
                <a:cs typeface="Lato"/>
                <a:sym typeface="Lato"/>
              </a:rPr>
              <a:t>Depends, roughly 3 days</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Wage or salary: </a:t>
            </a:r>
            <a:r>
              <a:rPr b="0" i="0" lang="en-GB" sz="1200" u="none" cap="none" strike="noStrike">
                <a:solidFill>
                  <a:schemeClr val="lt1"/>
                </a:solidFill>
                <a:latin typeface="Lato"/>
                <a:ea typeface="Lato"/>
                <a:cs typeface="Lato"/>
                <a:sym typeface="Lato"/>
              </a:rPr>
              <a:t>£11 per hour on average</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Bonus/commission/tips?: </a:t>
            </a:r>
            <a:r>
              <a:rPr b="0" i="0" lang="en-GB" sz="1200" u="none" cap="none" strike="noStrike">
                <a:solidFill>
                  <a:schemeClr val="lt1"/>
                </a:solidFill>
                <a:latin typeface="Lato"/>
                <a:ea typeface="Lato"/>
                <a:cs typeface="Lato"/>
                <a:sym typeface="Lato"/>
              </a:rPr>
              <a:t>No</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1" i="0" sz="1400" u="none" cap="none" strike="noStrike">
              <a:solidFill>
                <a:schemeClr val="lt1"/>
              </a:solidFill>
              <a:latin typeface="Lato Black"/>
              <a:ea typeface="Lato Black"/>
              <a:cs typeface="Lato Black"/>
              <a:sym typeface="Lato Black"/>
            </a:endParaRPr>
          </a:p>
        </p:txBody>
      </p:sp>
      <p:pic>
        <p:nvPicPr>
          <p:cNvPr id="309" name="Google Shape;309;g142227ffe95_0_31"/>
          <p:cNvPicPr preferRelativeResize="0"/>
          <p:nvPr/>
        </p:nvPicPr>
        <p:blipFill rotWithShape="1">
          <a:blip r:embed="rId5">
            <a:alphaModFix/>
          </a:blip>
          <a:srcRect b="0" l="0" r="0" t="0"/>
          <a:stretch/>
        </p:blipFill>
        <p:spPr>
          <a:xfrm>
            <a:off x="6733738" y="1226550"/>
            <a:ext cx="1237499" cy="1237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g1793b6a3233_0_3"/>
          <p:cNvSpPr/>
          <p:nvPr/>
        </p:nvSpPr>
        <p:spPr>
          <a:xfrm>
            <a:off x="439500" y="1136875"/>
            <a:ext cx="2495100" cy="36894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1793b6a3233_0_3"/>
          <p:cNvSpPr/>
          <p:nvPr/>
        </p:nvSpPr>
        <p:spPr>
          <a:xfrm>
            <a:off x="3264100" y="1131150"/>
            <a:ext cx="2495100" cy="36894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1793b6a3233_0_3"/>
          <p:cNvSpPr txBox="1"/>
          <p:nvPr/>
        </p:nvSpPr>
        <p:spPr>
          <a:xfrm>
            <a:off x="377200" y="326900"/>
            <a:ext cx="8460300" cy="400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lang="en-GB" sz="2200">
                <a:solidFill>
                  <a:schemeClr val="accent2"/>
                </a:solidFill>
                <a:latin typeface="Lato Black"/>
                <a:ea typeface="Lato Black"/>
                <a:cs typeface="Lato Black"/>
                <a:sym typeface="Lato Black"/>
              </a:rPr>
              <a:t>What are </a:t>
            </a:r>
            <a:r>
              <a:rPr b="1" i="0" lang="en-GB" sz="2200" u="none" cap="none" strike="noStrike">
                <a:solidFill>
                  <a:schemeClr val="accent2"/>
                </a:solidFill>
                <a:latin typeface="Lato Black"/>
                <a:ea typeface="Lato Black"/>
                <a:cs typeface="Lato Black"/>
                <a:sym typeface="Lato Black"/>
              </a:rPr>
              <a:t>the advantages and disadvantages of these jobs?</a:t>
            </a:r>
            <a:endParaRPr b="1" i="0" sz="2200" u="none" cap="none" strike="noStrike">
              <a:solidFill>
                <a:schemeClr val="lt1"/>
              </a:solidFill>
              <a:latin typeface="Lato"/>
              <a:ea typeface="Lato"/>
              <a:cs typeface="Lato"/>
              <a:sym typeface="Lato"/>
            </a:endParaRPr>
          </a:p>
        </p:txBody>
      </p:sp>
      <p:sp>
        <p:nvSpPr>
          <p:cNvPr id="317" name="Google Shape;317;g1793b6a3233_0_3"/>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sz="1400"/>
              <a:t>‹#›</a:t>
            </a:fld>
            <a:endParaRPr sz="1400"/>
          </a:p>
        </p:txBody>
      </p:sp>
      <p:pic>
        <p:nvPicPr>
          <p:cNvPr id="318" name="Google Shape;318;g1793b6a3233_0_3"/>
          <p:cNvPicPr preferRelativeResize="0"/>
          <p:nvPr/>
        </p:nvPicPr>
        <p:blipFill rotWithShape="1">
          <a:blip r:embed="rId3">
            <a:alphaModFix/>
          </a:blip>
          <a:srcRect b="0" l="0" r="0" t="0"/>
          <a:stretch/>
        </p:blipFill>
        <p:spPr>
          <a:xfrm>
            <a:off x="3433300" y="1226550"/>
            <a:ext cx="1237499" cy="1237499"/>
          </a:xfrm>
          <a:prstGeom prst="rect">
            <a:avLst/>
          </a:prstGeom>
          <a:noFill/>
          <a:ln>
            <a:noFill/>
          </a:ln>
        </p:spPr>
      </p:pic>
      <p:pic>
        <p:nvPicPr>
          <p:cNvPr id="319" name="Google Shape;319;g1793b6a3233_0_3"/>
          <p:cNvPicPr preferRelativeResize="0"/>
          <p:nvPr/>
        </p:nvPicPr>
        <p:blipFill rotWithShape="1">
          <a:blip r:embed="rId4">
            <a:alphaModFix/>
          </a:blip>
          <a:srcRect b="0" l="0" r="0" t="0"/>
          <a:stretch/>
        </p:blipFill>
        <p:spPr>
          <a:xfrm>
            <a:off x="578675" y="1226550"/>
            <a:ext cx="1237499" cy="1237499"/>
          </a:xfrm>
          <a:prstGeom prst="rect">
            <a:avLst/>
          </a:prstGeom>
          <a:noFill/>
          <a:ln>
            <a:noFill/>
          </a:ln>
        </p:spPr>
      </p:pic>
      <p:sp>
        <p:nvSpPr>
          <p:cNvPr id="320" name="Google Shape;320;g1793b6a3233_0_3"/>
          <p:cNvSpPr txBox="1"/>
          <p:nvPr/>
        </p:nvSpPr>
        <p:spPr>
          <a:xfrm>
            <a:off x="578675" y="2529500"/>
            <a:ext cx="2229300" cy="2370300"/>
          </a:xfrm>
          <a:prstGeom prst="rect">
            <a:avLst/>
          </a:prstGeom>
          <a:noFill/>
          <a:ln>
            <a:noFill/>
          </a:ln>
        </p:spPr>
        <p:txBody>
          <a:bodyPr anchorCtr="0" anchor="t" bIns="91425" lIns="180000" spcFirstLastPara="1" rIns="91425" wrap="square" tIns="91425">
            <a:spAutoFit/>
          </a:bodyPr>
          <a:lstStyle/>
          <a:p>
            <a:pPr indent="0" lvl="0" marL="0" rtl="0" algn="l">
              <a:spcBef>
                <a:spcPts val="0"/>
              </a:spcBef>
              <a:spcAft>
                <a:spcPts val="0"/>
              </a:spcAft>
              <a:buNone/>
            </a:pPr>
            <a:r>
              <a:rPr b="1" lang="en-GB" sz="1200">
                <a:solidFill>
                  <a:srgbClr val="00FF00"/>
                </a:solidFill>
                <a:latin typeface="Lato"/>
                <a:ea typeface="Lato"/>
                <a:cs typeface="Lato"/>
                <a:sym typeface="Lato"/>
              </a:rPr>
              <a:t>Advantages</a:t>
            </a:r>
            <a:endParaRPr b="1" sz="1200">
              <a:solidFill>
                <a:srgbClr val="00FF00"/>
              </a:solidFill>
              <a:latin typeface="Lato"/>
              <a:ea typeface="Lato"/>
              <a:cs typeface="Lato"/>
              <a:sym typeface="Lato"/>
            </a:endParaRPr>
          </a:p>
          <a:p>
            <a:pPr indent="-166199" lvl="0" marL="0" rtl="0" algn="l">
              <a:spcBef>
                <a:spcPts val="0"/>
              </a:spcBef>
              <a:spcAft>
                <a:spcPts val="0"/>
              </a:spcAft>
              <a:buClr>
                <a:srgbClr val="00FF00"/>
              </a:buClr>
              <a:buSzPts val="1200"/>
              <a:buFont typeface="Lato"/>
              <a:buChar char="●"/>
            </a:pPr>
            <a:r>
              <a:rPr lang="en-GB" sz="1200">
                <a:solidFill>
                  <a:srgbClr val="00FF00"/>
                </a:solidFill>
                <a:latin typeface="Lato"/>
                <a:ea typeface="Lato"/>
                <a:cs typeface="Lato"/>
                <a:sym typeface="Lato"/>
              </a:rPr>
              <a:t>Part-time allows someone to take care of other responsibilities like study or childcare</a:t>
            </a:r>
            <a:endParaRPr sz="1200">
              <a:solidFill>
                <a:srgbClr val="00FF00"/>
              </a:solidFill>
              <a:latin typeface="Lato"/>
              <a:ea typeface="Lato"/>
              <a:cs typeface="Lato"/>
              <a:sym typeface="Lato"/>
            </a:endParaRPr>
          </a:p>
          <a:p>
            <a:pPr indent="-166199" lvl="0" marL="0" rtl="0" algn="l">
              <a:spcBef>
                <a:spcPts val="0"/>
              </a:spcBef>
              <a:spcAft>
                <a:spcPts val="0"/>
              </a:spcAft>
              <a:buClr>
                <a:srgbClr val="00FF00"/>
              </a:buClr>
              <a:buSzPts val="1200"/>
              <a:buFont typeface="Lato"/>
              <a:buChar char="●"/>
            </a:pPr>
            <a:r>
              <a:rPr lang="en-GB" sz="1200">
                <a:solidFill>
                  <a:srgbClr val="00FF00"/>
                </a:solidFill>
                <a:latin typeface="Lato"/>
                <a:ea typeface="Lato"/>
                <a:cs typeface="Lato"/>
                <a:sym typeface="Lato"/>
              </a:rPr>
              <a:t>Commission can be seen as a reward for good work</a:t>
            </a:r>
            <a:endParaRPr sz="1200">
              <a:solidFill>
                <a:srgbClr val="00FF00"/>
              </a:solidFill>
              <a:latin typeface="Lato"/>
              <a:ea typeface="Lato"/>
              <a:cs typeface="Lato"/>
              <a:sym typeface="Lato"/>
            </a:endParaRPr>
          </a:p>
          <a:p>
            <a:pPr indent="0" lvl="0" marL="0" rtl="0" algn="l">
              <a:spcBef>
                <a:spcPts val="0"/>
              </a:spcBef>
              <a:spcAft>
                <a:spcPts val="0"/>
              </a:spcAft>
              <a:buNone/>
            </a:pPr>
            <a:r>
              <a:t/>
            </a:r>
            <a:endParaRPr b="1" sz="1000">
              <a:solidFill>
                <a:srgbClr val="00FF00"/>
              </a:solidFill>
              <a:latin typeface="Lato"/>
              <a:ea typeface="Lato"/>
              <a:cs typeface="Lato"/>
              <a:sym typeface="Lato"/>
            </a:endParaRPr>
          </a:p>
          <a:p>
            <a:pPr indent="0" lvl="0" marL="0" rtl="0" algn="l">
              <a:spcBef>
                <a:spcPts val="0"/>
              </a:spcBef>
              <a:spcAft>
                <a:spcPts val="0"/>
              </a:spcAft>
              <a:buNone/>
            </a:pPr>
            <a:r>
              <a:rPr b="1" lang="en-GB" sz="1200">
                <a:solidFill>
                  <a:srgbClr val="00FF00"/>
                </a:solidFill>
                <a:latin typeface="Lato"/>
                <a:ea typeface="Lato"/>
                <a:cs typeface="Lato"/>
                <a:sym typeface="Lato"/>
              </a:rPr>
              <a:t>Disadvantages  </a:t>
            </a:r>
            <a:endParaRPr b="1" sz="1200">
              <a:solidFill>
                <a:srgbClr val="00FF00"/>
              </a:solidFill>
              <a:latin typeface="Lato"/>
              <a:ea typeface="Lato"/>
              <a:cs typeface="Lato"/>
              <a:sym typeface="Lato"/>
            </a:endParaRPr>
          </a:p>
          <a:p>
            <a:pPr indent="-166199" lvl="0" marL="0" rtl="0" algn="l">
              <a:spcBef>
                <a:spcPts val="0"/>
              </a:spcBef>
              <a:spcAft>
                <a:spcPts val="0"/>
              </a:spcAft>
              <a:buClr>
                <a:srgbClr val="00FF00"/>
              </a:buClr>
              <a:buSzPts val="1200"/>
              <a:buFont typeface="Lato"/>
              <a:buChar char="●"/>
            </a:pPr>
            <a:r>
              <a:rPr lang="en-GB" sz="1200">
                <a:solidFill>
                  <a:srgbClr val="00FF00"/>
                </a:solidFill>
                <a:latin typeface="Lato"/>
                <a:ea typeface="Lato"/>
                <a:cs typeface="Lato"/>
                <a:sym typeface="Lato"/>
              </a:rPr>
              <a:t>The salary is below the national average</a:t>
            </a:r>
            <a:endParaRPr b="1" sz="1200">
              <a:solidFill>
                <a:srgbClr val="00FF00"/>
              </a:solidFill>
              <a:latin typeface="Lato"/>
              <a:ea typeface="Lato"/>
              <a:cs typeface="Lato"/>
              <a:sym typeface="Lato"/>
            </a:endParaRPr>
          </a:p>
          <a:p>
            <a:pPr indent="0" lvl="0" marL="0" rtl="0" algn="l">
              <a:spcBef>
                <a:spcPts val="0"/>
              </a:spcBef>
              <a:spcAft>
                <a:spcPts val="0"/>
              </a:spcAft>
              <a:buNone/>
            </a:pPr>
            <a:r>
              <a:t/>
            </a:r>
            <a:endParaRPr b="1" sz="1200">
              <a:solidFill>
                <a:srgbClr val="00FF00"/>
              </a:solidFill>
              <a:latin typeface="Lato"/>
              <a:ea typeface="Lato"/>
              <a:cs typeface="Lato"/>
              <a:sym typeface="Lato"/>
            </a:endParaRPr>
          </a:p>
        </p:txBody>
      </p:sp>
      <p:sp>
        <p:nvSpPr>
          <p:cNvPr id="321" name="Google Shape;321;g1793b6a3233_0_3"/>
          <p:cNvSpPr txBox="1"/>
          <p:nvPr/>
        </p:nvSpPr>
        <p:spPr>
          <a:xfrm>
            <a:off x="3492700" y="2571375"/>
            <a:ext cx="2229300" cy="2370300"/>
          </a:xfrm>
          <a:prstGeom prst="rect">
            <a:avLst/>
          </a:prstGeom>
          <a:noFill/>
          <a:ln>
            <a:noFill/>
          </a:ln>
        </p:spPr>
        <p:txBody>
          <a:bodyPr anchorCtr="0" anchor="t" bIns="91425" lIns="180000" spcFirstLastPara="1" rIns="91425" wrap="square" tIns="91425">
            <a:spAutoFit/>
          </a:bodyPr>
          <a:lstStyle/>
          <a:p>
            <a:pPr indent="0" lvl="0" marL="0" rtl="0" algn="l">
              <a:spcBef>
                <a:spcPts val="0"/>
              </a:spcBef>
              <a:spcAft>
                <a:spcPts val="0"/>
              </a:spcAft>
              <a:buNone/>
            </a:pPr>
            <a:r>
              <a:rPr b="1" lang="en-GB" sz="1200">
                <a:solidFill>
                  <a:srgbClr val="00FF00"/>
                </a:solidFill>
                <a:latin typeface="Lato"/>
                <a:ea typeface="Lato"/>
                <a:cs typeface="Lato"/>
                <a:sym typeface="Lato"/>
              </a:rPr>
              <a:t>Advantages</a:t>
            </a:r>
            <a:endParaRPr b="1" sz="1200">
              <a:solidFill>
                <a:srgbClr val="00FF00"/>
              </a:solidFill>
              <a:latin typeface="Lato"/>
              <a:ea typeface="Lato"/>
              <a:cs typeface="Lato"/>
              <a:sym typeface="Lato"/>
            </a:endParaRPr>
          </a:p>
          <a:p>
            <a:pPr indent="-166199" lvl="0" marL="0" rtl="0" algn="l">
              <a:spcBef>
                <a:spcPts val="0"/>
              </a:spcBef>
              <a:spcAft>
                <a:spcPts val="0"/>
              </a:spcAft>
              <a:buClr>
                <a:srgbClr val="00FF00"/>
              </a:buClr>
              <a:buSzPts val="1200"/>
              <a:buFont typeface="Lato"/>
              <a:buChar char="●"/>
            </a:pPr>
            <a:r>
              <a:rPr lang="en-GB" sz="1200">
                <a:solidFill>
                  <a:srgbClr val="00FF00"/>
                </a:solidFill>
                <a:latin typeface="Lato"/>
                <a:ea typeface="Lato"/>
                <a:cs typeface="Lato"/>
                <a:sym typeface="Lato"/>
              </a:rPr>
              <a:t>Salary can be quite high</a:t>
            </a:r>
            <a:endParaRPr sz="1200">
              <a:solidFill>
                <a:srgbClr val="00FF00"/>
              </a:solidFill>
              <a:latin typeface="Lato"/>
              <a:ea typeface="Lato"/>
              <a:cs typeface="Lato"/>
              <a:sym typeface="Lato"/>
            </a:endParaRPr>
          </a:p>
          <a:p>
            <a:pPr indent="-166199" lvl="0" marL="0" rtl="0" algn="l">
              <a:spcBef>
                <a:spcPts val="0"/>
              </a:spcBef>
              <a:spcAft>
                <a:spcPts val="0"/>
              </a:spcAft>
              <a:buClr>
                <a:srgbClr val="00FF00"/>
              </a:buClr>
              <a:buSzPts val="1200"/>
              <a:buFont typeface="Lato"/>
              <a:buChar char="●"/>
            </a:pPr>
            <a:r>
              <a:rPr lang="en-GB" sz="1200">
                <a:solidFill>
                  <a:srgbClr val="00FF00"/>
                </a:solidFill>
                <a:latin typeface="Lato"/>
                <a:ea typeface="Lato"/>
                <a:cs typeface="Lato"/>
                <a:sym typeface="Lato"/>
              </a:rPr>
              <a:t>Being self-employed means you can decide the rules and standards for your business</a:t>
            </a:r>
            <a:endParaRPr sz="1200">
              <a:solidFill>
                <a:srgbClr val="00FF00"/>
              </a:solidFill>
              <a:latin typeface="Lato"/>
              <a:ea typeface="Lato"/>
              <a:cs typeface="Lato"/>
              <a:sym typeface="Lato"/>
            </a:endParaRPr>
          </a:p>
          <a:p>
            <a:pPr indent="0" lvl="0" marL="0" rtl="0" algn="l">
              <a:spcBef>
                <a:spcPts val="0"/>
              </a:spcBef>
              <a:spcAft>
                <a:spcPts val="0"/>
              </a:spcAft>
              <a:buNone/>
            </a:pPr>
            <a:r>
              <a:t/>
            </a:r>
            <a:endParaRPr b="1" sz="1000">
              <a:solidFill>
                <a:srgbClr val="00FF00"/>
              </a:solidFill>
              <a:latin typeface="Lato"/>
              <a:ea typeface="Lato"/>
              <a:cs typeface="Lato"/>
              <a:sym typeface="Lato"/>
            </a:endParaRPr>
          </a:p>
          <a:p>
            <a:pPr indent="0" lvl="0" marL="0" rtl="0" algn="l">
              <a:spcBef>
                <a:spcPts val="0"/>
              </a:spcBef>
              <a:spcAft>
                <a:spcPts val="0"/>
              </a:spcAft>
              <a:buNone/>
            </a:pPr>
            <a:r>
              <a:rPr b="1" lang="en-GB" sz="1200">
                <a:solidFill>
                  <a:srgbClr val="00FF00"/>
                </a:solidFill>
                <a:latin typeface="Lato"/>
                <a:ea typeface="Lato"/>
                <a:cs typeface="Lato"/>
                <a:sym typeface="Lato"/>
              </a:rPr>
              <a:t>Disadvantages  </a:t>
            </a:r>
            <a:endParaRPr b="1" sz="1200">
              <a:solidFill>
                <a:srgbClr val="00FF00"/>
              </a:solidFill>
              <a:latin typeface="Lato"/>
              <a:ea typeface="Lato"/>
              <a:cs typeface="Lato"/>
              <a:sym typeface="Lato"/>
            </a:endParaRPr>
          </a:p>
          <a:p>
            <a:pPr indent="-166199" lvl="0" marL="0" rtl="0" algn="l">
              <a:spcBef>
                <a:spcPts val="0"/>
              </a:spcBef>
              <a:spcAft>
                <a:spcPts val="0"/>
              </a:spcAft>
              <a:buClr>
                <a:srgbClr val="00FF00"/>
              </a:buClr>
              <a:buSzPts val="1200"/>
              <a:buFont typeface="Lato"/>
              <a:buChar char="●"/>
            </a:pPr>
            <a:r>
              <a:rPr lang="en-GB" sz="1200">
                <a:solidFill>
                  <a:srgbClr val="00FF00"/>
                </a:solidFill>
                <a:latin typeface="Lato"/>
                <a:ea typeface="Lato"/>
                <a:cs typeface="Lato"/>
                <a:sym typeface="Lato"/>
              </a:rPr>
              <a:t>Long hours</a:t>
            </a:r>
            <a:endParaRPr sz="1200">
              <a:solidFill>
                <a:srgbClr val="00FF00"/>
              </a:solidFill>
              <a:latin typeface="Lato"/>
              <a:ea typeface="Lato"/>
              <a:cs typeface="Lato"/>
              <a:sym typeface="Lato"/>
            </a:endParaRPr>
          </a:p>
          <a:p>
            <a:pPr indent="-166199" lvl="0" marL="0" rtl="0" algn="l">
              <a:spcBef>
                <a:spcPts val="0"/>
              </a:spcBef>
              <a:spcAft>
                <a:spcPts val="0"/>
              </a:spcAft>
              <a:buClr>
                <a:srgbClr val="00FF00"/>
              </a:buClr>
              <a:buSzPts val="1200"/>
              <a:buFont typeface="Lato"/>
              <a:buChar char="●"/>
            </a:pPr>
            <a:r>
              <a:rPr lang="en-GB" sz="1200">
                <a:solidFill>
                  <a:srgbClr val="00FF00"/>
                </a:solidFill>
                <a:latin typeface="Lato"/>
                <a:ea typeface="Lato"/>
                <a:cs typeface="Lato"/>
                <a:sym typeface="Lato"/>
              </a:rPr>
              <a:t>Being self-employed means you might not be able to afford to hire people for admin jobs</a:t>
            </a:r>
            <a:endParaRPr sz="1200">
              <a:solidFill>
                <a:srgbClr val="00FF00"/>
              </a:solidFill>
              <a:latin typeface="Lato"/>
              <a:ea typeface="Lato"/>
              <a:cs typeface="Lato"/>
              <a:sym typeface="Lato"/>
            </a:endParaRPr>
          </a:p>
          <a:p>
            <a:pPr indent="0" lvl="0" marL="0" rtl="0" algn="l">
              <a:spcBef>
                <a:spcPts val="0"/>
              </a:spcBef>
              <a:spcAft>
                <a:spcPts val="0"/>
              </a:spcAft>
              <a:buNone/>
            </a:pPr>
            <a:r>
              <a:t/>
            </a:r>
            <a:endParaRPr b="1" sz="1200">
              <a:solidFill>
                <a:srgbClr val="00FF00"/>
              </a:solidFill>
              <a:latin typeface="Lato"/>
              <a:ea typeface="Lato"/>
              <a:cs typeface="Lato"/>
              <a:sym typeface="Lato"/>
            </a:endParaRPr>
          </a:p>
        </p:txBody>
      </p:sp>
      <p:sp>
        <p:nvSpPr>
          <p:cNvPr id="322" name="Google Shape;322;g1793b6a3233_0_3"/>
          <p:cNvSpPr/>
          <p:nvPr/>
        </p:nvSpPr>
        <p:spPr>
          <a:xfrm>
            <a:off x="6201450" y="1136875"/>
            <a:ext cx="2495100" cy="36894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3" name="Google Shape;323;g1793b6a3233_0_3"/>
          <p:cNvPicPr preferRelativeResize="0"/>
          <p:nvPr/>
        </p:nvPicPr>
        <p:blipFill rotWithShape="1">
          <a:blip r:embed="rId5">
            <a:alphaModFix/>
          </a:blip>
          <a:srcRect b="0" l="0" r="0" t="0"/>
          <a:stretch/>
        </p:blipFill>
        <p:spPr>
          <a:xfrm>
            <a:off x="6435563" y="1226550"/>
            <a:ext cx="1237499" cy="1237499"/>
          </a:xfrm>
          <a:prstGeom prst="rect">
            <a:avLst/>
          </a:prstGeom>
          <a:noFill/>
          <a:ln>
            <a:noFill/>
          </a:ln>
        </p:spPr>
      </p:pic>
      <p:sp>
        <p:nvSpPr>
          <p:cNvPr id="324" name="Google Shape;324;g1793b6a3233_0_3"/>
          <p:cNvSpPr txBox="1"/>
          <p:nvPr/>
        </p:nvSpPr>
        <p:spPr>
          <a:xfrm>
            <a:off x="6388300" y="2571375"/>
            <a:ext cx="2229300" cy="2370300"/>
          </a:xfrm>
          <a:prstGeom prst="rect">
            <a:avLst/>
          </a:prstGeom>
          <a:noFill/>
          <a:ln>
            <a:noFill/>
          </a:ln>
        </p:spPr>
        <p:txBody>
          <a:bodyPr anchorCtr="0" anchor="t" bIns="91425" lIns="180000" spcFirstLastPara="1" rIns="91425" wrap="square" tIns="91425">
            <a:spAutoFit/>
          </a:bodyPr>
          <a:lstStyle/>
          <a:p>
            <a:pPr indent="0" lvl="0" marL="0" rtl="0" algn="l">
              <a:spcBef>
                <a:spcPts val="0"/>
              </a:spcBef>
              <a:spcAft>
                <a:spcPts val="0"/>
              </a:spcAft>
              <a:buNone/>
            </a:pPr>
            <a:r>
              <a:rPr b="1" lang="en-GB" sz="1200">
                <a:solidFill>
                  <a:srgbClr val="00FF00"/>
                </a:solidFill>
                <a:latin typeface="Lato"/>
                <a:ea typeface="Lato"/>
                <a:cs typeface="Lato"/>
                <a:sym typeface="Lato"/>
              </a:rPr>
              <a:t>Advantages</a:t>
            </a:r>
            <a:endParaRPr b="1" sz="1200">
              <a:solidFill>
                <a:srgbClr val="00FF00"/>
              </a:solidFill>
              <a:latin typeface="Lato"/>
              <a:ea typeface="Lato"/>
              <a:cs typeface="Lato"/>
              <a:sym typeface="Lato"/>
            </a:endParaRPr>
          </a:p>
          <a:p>
            <a:pPr indent="-166199" lvl="0" marL="0" rtl="0" algn="l">
              <a:spcBef>
                <a:spcPts val="0"/>
              </a:spcBef>
              <a:spcAft>
                <a:spcPts val="0"/>
              </a:spcAft>
              <a:buClr>
                <a:srgbClr val="00FF00"/>
              </a:buClr>
              <a:buSzPts val="1200"/>
              <a:buFont typeface="Lato"/>
              <a:buChar char="●"/>
            </a:pPr>
            <a:r>
              <a:rPr lang="en-GB" sz="1200">
                <a:solidFill>
                  <a:srgbClr val="00FF00"/>
                </a:solidFill>
                <a:latin typeface="Lato"/>
                <a:ea typeface="Lato"/>
                <a:cs typeface="Lato"/>
                <a:sym typeface="Lato"/>
              </a:rPr>
              <a:t>The wage is above national minimum wage for a job in this field</a:t>
            </a:r>
            <a:endParaRPr sz="1200">
              <a:solidFill>
                <a:srgbClr val="00FF00"/>
              </a:solidFill>
              <a:latin typeface="Lato"/>
              <a:ea typeface="Lato"/>
              <a:cs typeface="Lato"/>
              <a:sym typeface="Lato"/>
            </a:endParaRPr>
          </a:p>
          <a:p>
            <a:pPr indent="-166199" lvl="0" marL="0" rtl="0" algn="l">
              <a:spcBef>
                <a:spcPts val="0"/>
              </a:spcBef>
              <a:spcAft>
                <a:spcPts val="0"/>
              </a:spcAft>
              <a:buClr>
                <a:srgbClr val="00FF00"/>
              </a:buClr>
              <a:buSzPts val="1200"/>
              <a:buFont typeface="Lato"/>
              <a:buChar char="●"/>
            </a:pPr>
            <a:r>
              <a:rPr lang="en-GB" sz="1200">
                <a:solidFill>
                  <a:srgbClr val="00FF00"/>
                </a:solidFill>
                <a:latin typeface="Lato"/>
                <a:ea typeface="Lato"/>
                <a:cs typeface="Lato"/>
                <a:sym typeface="Lato"/>
              </a:rPr>
              <a:t>Good for </a:t>
            </a:r>
            <a:r>
              <a:rPr lang="en-GB" sz="1200">
                <a:solidFill>
                  <a:srgbClr val="00FF00"/>
                </a:solidFill>
                <a:latin typeface="Lato"/>
                <a:ea typeface="Lato"/>
                <a:cs typeface="Lato"/>
                <a:sym typeface="Lato"/>
              </a:rPr>
              <a:t>occasional</a:t>
            </a:r>
            <a:r>
              <a:rPr lang="en-GB" sz="1200">
                <a:solidFill>
                  <a:srgbClr val="00FF00"/>
                </a:solidFill>
                <a:latin typeface="Lato"/>
                <a:ea typeface="Lato"/>
                <a:cs typeface="Lato"/>
                <a:sym typeface="Lato"/>
              </a:rPr>
              <a:t>, fast money</a:t>
            </a:r>
            <a:endParaRPr sz="1200">
              <a:solidFill>
                <a:srgbClr val="00FF00"/>
              </a:solidFill>
              <a:latin typeface="Lato"/>
              <a:ea typeface="Lato"/>
              <a:cs typeface="Lato"/>
              <a:sym typeface="Lato"/>
            </a:endParaRPr>
          </a:p>
          <a:p>
            <a:pPr indent="0" lvl="0" marL="0" rtl="0" algn="l">
              <a:spcBef>
                <a:spcPts val="0"/>
              </a:spcBef>
              <a:spcAft>
                <a:spcPts val="0"/>
              </a:spcAft>
              <a:buNone/>
            </a:pPr>
            <a:r>
              <a:t/>
            </a:r>
            <a:endParaRPr b="1" sz="1000">
              <a:solidFill>
                <a:srgbClr val="00FF00"/>
              </a:solidFill>
              <a:latin typeface="Lato"/>
              <a:ea typeface="Lato"/>
              <a:cs typeface="Lato"/>
              <a:sym typeface="Lato"/>
            </a:endParaRPr>
          </a:p>
          <a:p>
            <a:pPr indent="0" lvl="0" marL="0" rtl="0" algn="l">
              <a:spcBef>
                <a:spcPts val="0"/>
              </a:spcBef>
              <a:spcAft>
                <a:spcPts val="0"/>
              </a:spcAft>
              <a:buNone/>
            </a:pPr>
            <a:r>
              <a:rPr b="1" lang="en-GB" sz="1200">
                <a:solidFill>
                  <a:srgbClr val="00FF00"/>
                </a:solidFill>
                <a:latin typeface="Lato"/>
                <a:ea typeface="Lato"/>
                <a:cs typeface="Lato"/>
                <a:sym typeface="Lato"/>
              </a:rPr>
              <a:t>Disadvantages  </a:t>
            </a:r>
            <a:endParaRPr b="1" sz="1200">
              <a:solidFill>
                <a:srgbClr val="00FF00"/>
              </a:solidFill>
              <a:latin typeface="Lato"/>
              <a:ea typeface="Lato"/>
              <a:cs typeface="Lato"/>
              <a:sym typeface="Lato"/>
            </a:endParaRPr>
          </a:p>
          <a:p>
            <a:pPr indent="-166199" lvl="0" marL="0" rtl="0" algn="l">
              <a:spcBef>
                <a:spcPts val="0"/>
              </a:spcBef>
              <a:spcAft>
                <a:spcPts val="0"/>
              </a:spcAft>
              <a:buClr>
                <a:srgbClr val="00FF00"/>
              </a:buClr>
              <a:buSzPts val="1200"/>
              <a:buFont typeface="Lato"/>
              <a:buChar char="●"/>
            </a:pPr>
            <a:r>
              <a:rPr lang="en-GB" sz="1200">
                <a:solidFill>
                  <a:srgbClr val="00FF00"/>
                </a:solidFill>
                <a:latin typeface="Lato"/>
                <a:ea typeface="Lato"/>
                <a:cs typeface="Lato"/>
                <a:sym typeface="Lato"/>
              </a:rPr>
              <a:t>Zero-hour contracts mean work is not guaranteed and workers are not paid for holidays or sickness</a:t>
            </a:r>
            <a:endParaRPr b="1" sz="1200">
              <a:solidFill>
                <a:srgbClr val="00FF00"/>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142227ffe95_0_8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sz="1400"/>
              <a:t>‹#›</a:t>
            </a:fld>
            <a:endParaRPr sz="1400"/>
          </a:p>
        </p:txBody>
      </p:sp>
      <p:pic>
        <p:nvPicPr>
          <p:cNvPr id="330" name="Google Shape;330;g142227ffe95_0_80"/>
          <p:cNvPicPr preferRelativeResize="0"/>
          <p:nvPr/>
        </p:nvPicPr>
        <p:blipFill rotWithShape="1">
          <a:blip r:embed="rId3">
            <a:alphaModFix/>
          </a:blip>
          <a:srcRect b="0" l="0" r="0" t="0"/>
          <a:stretch/>
        </p:blipFill>
        <p:spPr>
          <a:xfrm>
            <a:off x="846875" y="921750"/>
            <a:ext cx="1237499" cy="1237499"/>
          </a:xfrm>
          <a:prstGeom prst="rect">
            <a:avLst/>
          </a:prstGeom>
          <a:noFill/>
          <a:ln>
            <a:noFill/>
          </a:ln>
        </p:spPr>
      </p:pic>
      <p:sp>
        <p:nvSpPr>
          <p:cNvPr id="331" name="Google Shape;331;g142227ffe95_0_80"/>
          <p:cNvSpPr txBox="1"/>
          <p:nvPr/>
        </p:nvSpPr>
        <p:spPr>
          <a:xfrm>
            <a:off x="846875" y="4618750"/>
            <a:ext cx="7380300" cy="4002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rgbClr val="000000"/>
              </a:buClr>
              <a:buSzPts val="3600"/>
              <a:buFont typeface="Arial"/>
              <a:buNone/>
            </a:pPr>
            <a:r>
              <a:rPr b="1" i="1" lang="en-GB" sz="2400" u="none" cap="none" strike="noStrike">
                <a:solidFill>
                  <a:schemeClr val="lt1"/>
                </a:solidFill>
                <a:latin typeface="Lato"/>
                <a:ea typeface="Lato"/>
                <a:cs typeface="Lato"/>
                <a:sym typeface="Lato"/>
              </a:rPr>
              <a:t>What kind of job do you think you would like and why?</a:t>
            </a:r>
            <a:endParaRPr b="1" i="1" sz="2400" u="none" cap="none" strike="noStrike">
              <a:solidFill>
                <a:schemeClr val="lt1"/>
              </a:solidFill>
              <a:latin typeface="Lato"/>
              <a:ea typeface="Lato"/>
              <a:cs typeface="Lato"/>
              <a:sym typeface="Lato"/>
            </a:endParaRPr>
          </a:p>
        </p:txBody>
      </p:sp>
      <p:sp>
        <p:nvSpPr>
          <p:cNvPr id="332" name="Google Shape;332;g142227ffe95_0_80"/>
          <p:cNvSpPr txBox="1"/>
          <p:nvPr/>
        </p:nvSpPr>
        <p:spPr>
          <a:xfrm>
            <a:off x="233350" y="250700"/>
            <a:ext cx="7814100" cy="400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lang="en-GB" sz="2200">
                <a:solidFill>
                  <a:schemeClr val="accent2"/>
                </a:solidFill>
                <a:latin typeface="Lato Black"/>
                <a:ea typeface="Lato Black"/>
                <a:cs typeface="Lato Black"/>
                <a:sym typeface="Lato Black"/>
              </a:rPr>
              <a:t>What are </a:t>
            </a:r>
            <a:r>
              <a:rPr b="1" i="0" lang="en-GB" sz="2200" u="none" cap="none" strike="noStrike">
                <a:solidFill>
                  <a:schemeClr val="accent2"/>
                </a:solidFill>
                <a:latin typeface="Lato Black"/>
                <a:ea typeface="Lato Black"/>
                <a:cs typeface="Lato Black"/>
                <a:sym typeface="Lato Black"/>
              </a:rPr>
              <a:t>the advantages and disadvantages of these jobs?</a:t>
            </a:r>
            <a:endParaRPr b="1" i="0" sz="2200" u="none" cap="none" strike="noStrike">
              <a:solidFill>
                <a:schemeClr val="lt1"/>
              </a:solidFill>
              <a:latin typeface="Lato"/>
              <a:ea typeface="Lato"/>
              <a:cs typeface="Lato"/>
              <a:sym typeface="Lato"/>
            </a:endParaRPr>
          </a:p>
        </p:txBody>
      </p:sp>
      <p:pic>
        <p:nvPicPr>
          <p:cNvPr id="333" name="Google Shape;333;g142227ffe95_0_80"/>
          <p:cNvPicPr preferRelativeResize="0"/>
          <p:nvPr/>
        </p:nvPicPr>
        <p:blipFill rotWithShape="1">
          <a:blip r:embed="rId4">
            <a:alphaModFix/>
          </a:blip>
          <a:srcRect b="0" l="0" r="37632" t="0"/>
          <a:stretch/>
        </p:blipFill>
        <p:spPr>
          <a:xfrm>
            <a:off x="3785163" y="921738"/>
            <a:ext cx="1268100" cy="1237500"/>
          </a:xfrm>
          <a:prstGeom prst="ellipse">
            <a:avLst/>
          </a:prstGeom>
          <a:noFill/>
          <a:ln>
            <a:noFill/>
          </a:ln>
        </p:spPr>
      </p:pic>
      <p:grpSp>
        <p:nvGrpSpPr>
          <p:cNvPr id="334" name="Google Shape;334;g142227ffe95_0_80"/>
          <p:cNvGrpSpPr/>
          <p:nvPr/>
        </p:nvGrpSpPr>
        <p:grpSpPr>
          <a:xfrm>
            <a:off x="218080" y="826351"/>
            <a:ext cx="8776766" cy="3792407"/>
            <a:chOff x="218075" y="826350"/>
            <a:chExt cx="8568550" cy="4052150"/>
          </a:xfrm>
        </p:grpSpPr>
        <p:sp>
          <p:nvSpPr>
            <p:cNvPr id="335" name="Google Shape;335;g142227ffe95_0_80"/>
            <p:cNvSpPr/>
            <p:nvPr/>
          </p:nvSpPr>
          <p:spPr>
            <a:xfrm>
              <a:off x="6125250" y="832075"/>
              <a:ext cx="2594100" cy="38649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6" name="Google Shape;336;g142227ffe95_0_80"/>
            <p:cNvPicPr preferRelativeResize="0"/>
            <p:nvPr/>
          </p:nvPicPr>
          <p:blipFill rotWithShape="1">
            <a:blip r:embed="rId5">
              <a:alphaModFix/>
            </a:blip>
            <a:srcRect b="0" l="0" r="0" t="0"/>
            <a:stretch/>
          </p:blipFill>
          <p:spPr>
            <a:xfrm>
              <a:off x="6786525" y="987200"/>
              <a:ext cx="1237499" cy="1237499"/>
            </a:xfrm>
            <a:prstGeom prst="rect">
              <a:avLst/>
            </a:prstGeom>
            <a:noFill/>
            <a:ln>
              <a:noFill/>
            </a:ln>
          </p:spPr>
        </p:pic>
        <p:sp>
          <p:nvSpPr>
            <p:cNvPr id="337" name="Google Shape;337;g142227ffe95_0_80"/>
            <p:cNvSpPr/>
            <p:nvPr/>
          </p:nvSpPr>
          <p:spPr>
            <a:xfrm>
              <a:off x="218075" y="826350"/>
              <a:ext cx="2495100" cy="38649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142227ffe95_0_80"/>
            <p:cNvSpPr/>
            <p:nvPr/>
          </p:nvSpPr>
          <p:spPr>
            <a:xfrm>
              <a:off x="3051300" y="826350"/>
              <a:ext cx="2730600" cy="38649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142227ffe95_0_80"/>
            <p:cNvSpPr txBox="1"/>
            <p:nvPr/>
          </p:nvSpPr>
          <p:spPr>
            <a:xfrm>
              <a:off x="426275" y="2148500"/>
              <a:ext cx="2229300" cy="2730000"/>
            </a:xfrm>
            <a:prstGeom prst="rect">
              <a:avLst/>
            </a:prstGeom>
            <a:noFill/>
            <a:ln>
              <a:noFill/>
            </a:ln>
          </p:spPr>
          <p:txBody>
            <a:bodyPr anchorCtr="0" anchor="t" bIns="91425" lIns="180000" spcFirstLastPara="1" rIns="91425" wrap="square" tIns="91425">
              <a:spAutoFit/>
            </a:bodyPr>
            <a:lstStyle/>
            <a:p>
              <a:pPr indent="0" lvl="0" marL="0" rtl="0" algn="l">
                <a:spcBef>
                  <a:spcPts val="0"/>
                </a:spcBef>
                <a:spcAft>
                  <a:spcPts val="0"/>
                </a:spcAft>
                <a:buNone/>
              </a:pPr>
              <a:r>
                <a:rPr b="1" lang="en-GB" sz="1200">
                  <a:solidFill>
                    <a:srgbClr val="00FF00"/>
                  </a:solidFill>
                  <a:latin typeface="Lato"/>
                  <a:ea typeface="Lato"/>
                  <a:cs typeface="Lato"/>
                  <a:sym typeface="Lato"/>
                </a:rPr>
                <a:t>Advantages</a:t>
              </a:r>
              <a:endParaRPr b="1" sz="1200">
                <a:solidFill>
                  <a:srgbClr val="00FF00"/>
                </a:solidFill>
                <a:latin typeface="Lato"/>
                <a:ea typeface="Lato"/>
                <a:cs typeface="Lato"/>
                <a:sym typeface="Lato"/>
              </a:endParaRPr>
            </a:p>
            <a:p>
              <a:pPr indent="-166199" lvl="0" marL="0" rtl="0" algn="l">
                <a:spcBef>
                  <a:spcPts val="0"/>
                </a:spcBef>
                <a:spcAft>
                  <a:spcPts val="0"/>
                </a:spcAft>
                <a:buClr>
                  <a:srgbClr val="00FF00"/>
                </a:buClr>
                <a:buSzPts val="1200"/>
                <a:buFont typeface="Lato"/>
                <a:buChar char="●"/>
              </a:pPr>
              <a:r>
                <a:rPr lang="en-GB" sz="1200">
                  <a:solidFill>
                    <a:srgbClr val="00FF00"/>
                  </a:solidFill>
                  <a:latin typeface="Lato"/>
                  <a:ea typeface="Lato"/>
                  <a:cs typeface="Lato"/>
                  <a:sym typeface="Lato"/>
                </a:rPr>
                <a:t>He earns a high salary of £47,000</a:t>
              </a:r>
              <a:endParaRPr sz="1200">
                <a:solidFill>
                  <a:srgbClr val="00FF00"/>
                </a:solidFill>
                <a:latin typeface="Lato"/>
                <a:ea typeface="Lato"/>
                <a:cs typeface="Lato"/>
                <a:sym typeface="Lato"/>
              </a:endParaRPr>
            </a:p>
            <a:p>
              <a:pPr indent="-166199" lvl="0" marL="0" rtl="0" algn="l">
                <a:spcBef>
                  <a:spcPts val="0"/>
                </a:spcBef>
                <a:spcAft>
                  <a:spcPts val="0"/>
                </a:spcAft>
                <a:buClr>
                  <a:srgbClr val="00FF00"/>
                </a:buClr>
                <a:buSzPts val="1200"/>
                <a:buFont typeface="Lato"/>
                <a:buChar char="●"/>
              </a:pPr>
              <a:r>
                <a:rPr lang="en-GB" sz="1200">
                  <a:solidFill>
                    <a:srgbClr val="00FF00"/>
                  </a:solidFill>
                  <a:latin typeface="Lato"/>
                  <a:ea typeface="Lato"/>
                  <a:cs typeface="Lato"/>
                  <a:sym typeface="Lato"/>
                </a:rPr>
                <a:t>He can earn a bonus</a:t>
              </a:r>
              <a:endParaRPr sz="1200">
                <a:solidFill>
                  <a:srgbClr val="00FF00"/>
                </a:solidFill>
                <a:latin typeface="Lato"/>
                <a:ea typeface="Lato"/>
                <a:cs typeface="Lato"/>
                <a:sym typeface="Lato"/>
              </a:endParaRPr>
            </a:p>
            <a:p>
              <a:pPr indent="-166199" lvl="0" marL="0" rtl="0" algn="l">
                <a:spcBef>
                  <a:spcPts val="0"/>
                </a:spcBef>
                <a:spcAft>
                  <a:spcPts val="0"/>
                </a:spcAft>
                <a:buClr>
                  <a:srgbClr val="00FF00"/>
                </a:buClr>
                <a:buSzPts val="1200"/>
                <a:buFont typeface="Lato"/>
                <a:buChar char="●"/>
              </a:pPr>
              <a:r>
                <a:rPr lang="en-GB" sz="1200">
                  <a:solidFill>
                    <a:srgbClr val="00FF00"/>
                  </a:solidFill>
                  <a:latin typeface="Lato"/>
                  <a:ea typeface="Lato"/>
                  <a:cs typeface="Lato"/>
                  <a:sym typeface="Lato"/>
                </a:rPr>
                <a:t>He works with motivated people</a:t>
              </a:r>
              <a:endParaRPr sz="1200">
                <a:solidFill>
                  <a:srgbClr val="00FF00"/>
                </a:solidFill>
                <a:latin typeface="Lato"/>
                <a:ea typeface="Lato"/>
                <a:cs typeface="Lato"/>
                <a:sym typeface="Lato"/>
              </a:endParaRPr>
            </a:p>
            <a:p>
              <a:pPr indent="0" lvl="0" marL="0" rtl="0" algn="l">
                <a:spcBef>
                  <a:spcPts val="0"/>
                </a:spcBef>
                <a:spcAft>
                  <a:spcPts val="0"/>
                </a:spcAft>
                <a:buNone/>
              </a:pPr>
              <a:r>
                <a:t/>
              </a:r>
              <a:endParaRPr b="1" sz="1000">
                <a:solidFill>
                  <a:srgbClr val="00FF00"/>
                </a:solidFill>
                <a:latin typeface="Lato"/>
                <a:ea typeface="Lato"/>
                <a:cs typeface="Lato"/>
                <a:sym typeface="Lato"/>
              </a:endParaRPr>
            </a:p>
            <a:p>
              <a:pPr indent="0" lvl="0" marL="0" rtl="0" algn="l">
                <a:spcBef>
                  <a:spcPts val="0"/>
                </a:spcBef>
                <a:spcAft>
                  <a:spcPts val="0"/>
                </a:spcAft>
                <a:buNone/>
              </a:pPr>
              <a:r>
                <a:rPr b="1" lang="en-GB" sz="1200">
                  <a:solidFill>
                    <a:srgbClr val="00FF00"/>
                  </a:solidFill>
                  <a:latin typeface="Lato"/>
                  <a:ea typeface="Lato"/>
                  <a:cs typeface="Lato"/>
                  <a:sym typeface="Lato"/>
                </a:rPr>
                <a:t>Disadvantages  </a:t>
              </a:r>
              <a:endParaRPr b="1" sz="1200">
                <a:solidFill>
                  <a:srgbClr val="00FF00"/>
                </a:solidFill>
                <a:latin typeface="Lato"/>
                <a:ea typeface="Lato"/>
                <a:cs typeface="Lato"/>
                <a:sym typeface="Lato"/>
              </a:endParaRPr>
            </a:p>
            <a:p>
              <a:pPr indent="-166199" lvl="0" marL="0" rtl="0" algn="l">
                <a:spcBef>
                  <a:spcPts val="0"/>
                </a:spcBef>
                <a:spcAft>
                  <a:spcPts val="0"/>
                </a:spcAft>
                <a:buClr>
                  <a:srgbClr val="00FF00"/>
                </a:buClr>
                <a:buSzPts val="1200"/>
                <a:buFont typeface="Lato"/>
                <a:buChar char="●"/>
              </a:pPr>
              <a:r>
                <a:rPr lang="en-GB" sz="1200">
                  <a:solidFill>
                    <a:srgbClr val="00FF00"/>
                  </a:solidFill>
                  <a:latin typeface="Lato"/>
                  <a:ea typeface="Lato"/>
                  <a:cs typeface="Lato"/>
                  <a:sym typeface="Lato"/>
                </a:rPr>
                <a:t>He works long hours so has less time  for other things that he enjoys</a:t>
              </a:r>
              <a:endParaRPr sz="1200">
                <a:solidFill>
                  <a:srgbClr val="00FF00"/>
                </a:solidFill>
                <a:latin typeface="Lato"/>
                <a:ea typeface="Lato"/>
                <a:cs typeface="Lato"/>
                <a:sym typeface="Lato"/>
              </a:endParaRPr>
            </a:p>
            <a:p>
              <a:pPr indent="-166199" lvl="0" marL="0" rtl="0" algn="l">
                <a:spcBef>
                  <a:spcPts val="0"/>
                </a:spcBef>
                <a:spcAft>
                  <a:spcPts val="0"/>
                </a:spcAft>
                <a:buClr>
                  <a:srgbClr val="00FF00"/>
                </a:buClr>
                <a:buSzPts val="1200"/>
                <a:buFont typeface="Lato"/>
                <a:buChar char="●"/>
              </a:pPr>
              <a:r>
                <a:rPr lang="en-GB" sz="1200">
                  <a:solidFill>
                    <a:srgbClr val="00FF00"/>
                  </a:solidFill>
                  <a:latin typeface="Lato"/>
                  <a:ea typeface="Lato"/>
                  <a:cs typeface="Lato"/>
                  <a:sym typeface="Lato"/>
                </a:rPr>
                <a:t>His work can become stressful</a:t>
              </a:r>
              <a:endParaRPr sz="1200">
                <a:solidFill>
                  <a:srgbClr val="00FF00"/>
                </a:solidFill>
                <a:latin typeface="Lato"/>
                <a:ea typeface="Lato"/>
                <a:cs typeface="Lato"/>
                <a:sym typeface="Lato"/>
              </a:endParaRPr>
            </a:p>
            <a:p>
              <a:pPr indent="0" lvl="0" marL="0" rtl="0" algn="l">
                <a:spcBef>
                  <a:spcPts val="0"/>
                </a:spcBef>
                <a:spcAft>
                  <a:spcPts val="0"/>
                </a:spcAft>
                <a:buNone/>
              </a:pPr>
              <a:r>
                <a:t/>
              </a:r>
              <a:endParaRPr b="1" sz="1200">
                <a:solidFill>
                  <a:srgbClr val="00FF00"/>
                </a:solidFill>
                <a:latin typeface="Lato"/>
                <a:ea typeface="Lato"/>
                <a:cs typeface="Lato"/>
                <a:sym typeface="Lato"/>
              </a:endParaRPr>
            </a:p>
          </p:txBody>
        </p:sp>
        <p:sp>
          <p:nvSpPr>
            <p:cNvPr id="340" name="Google Shape;340;g142227ffe95_0_80"/>
            <p:cNvSpPr txBox="1"/>
            <p:nvPr/>
          </p:nvSpPr>
          <p:spPr>
            <a:xfrm>
              <a:off x="6291525" y="2148500"/>
              <a:ext cx="2495100" cy="2532600"/>
            </a:xfrm>
            <a:prstGeom prst="rect">
              <a:avLst/>
            </a:prstGeom>
            <a:noFill/>
            <a:ln>
              <a:noFill/>
            </a:ln>
          </p:spPr>
          <p:txBody>
            <a:bodyPr anchorCtr="0" anchor="t" bIns="91425" lIns="180000" spcFirstLastPara="1" rIns="91425" wrap="square" tIns="91425">
              <a:spAutoFit/>
            </a:bodyPr>
            <a:lstStyle/>
            <a:p>
              <a:pPr indent="0" lvl="0" marL="0" rtl="0" algn="l">
                <a:spcBef>
                  <a:spcPts val="0"/>
                </a:spcBef>
                <a:spcAft>
                  <a:spcPts val="0"/>
                </a:spcAft>
                <a:buNone/>
              </a:pPr>
              <a:r>
                <a:rPr b="1" lang="en-GB" sz="1200">
                  <a:solidFill>
                    <a:srgbClr val="00FF00"/>
                  </a:solidFill>
                  <a:latin typeface="Lato"/>
                  <a:ea typeface="Lato"/>
                  <a:cs typeface="Lato"/>
                  <a:sym typeface="Lato"/>
                </a:rPr>
                <a:t>Advantages</a:t>
              </a:r>
              <a:endParaRPr b="1" sz="1200">
                <a:solidFill>
                  <a:srgbClr val="00FF00"/>
                </a:solidFill>
                <a:latin typeface="Lato"/>
                <a:ea typeface="Lato"/>
                <a:cs typeface="Lato"/>
                <a:sym typeface="Lato"/>
              </a:endParaRPr>
            </a:p>
            <a:p>
              <a:pPr indent="-166199" lvl="0" marL="0" rtl="0" algn="l">
                <a:spcBef>
                  <a:spcPts val="0"/>
                </a:spcBef>
                <a:spcAft>
                  <a:spcPts val="0"/>
                </a:spcAft>
                <a:buClr>
                  <a:srgbClr val="00FF00"/>
                </a:buClr>
                <a:buSzPts val="1200"/>
                <a:buFont typeface="Lato"/>
                <a:buChar char="●"/>
              </a:pPr>
              <a:r>
                <a:rPr lang="en-GB" sz="1200">
                  <a:solidFill>
                    <a:srgbClr val="00FF00"/>
                  </a:solidFill>
                  <a:latin typeface="Lato"/>
                  <a:ea typeface="Lato"/>
                  <a:cs typeface="Lato"/>
                  <a:sym typeface="Lato"/>
                </a:rPr>
                <a:t>His job  meets his passions for creativity and business</a:t>
              </a:r>
              <a:endParaRPr sz="1200">
                <a:solidFill>
                  <a:srgbClr val="00FF00"/>
                </a:solidFill>
                <a:latin typeface="Lato"/>
                <a:ea typeface="Lato"/>
                <a:cs typeface="Lato"/>
                <a:sym typeface="Lato"/>
              </a:endParaRPr>
            </a:p>
            <a:p>
              <a:pPr indent="-166199" lvl="0" marL="0" rtl="0" algn="l">
                <a:spcBef>
                  <a:spcPts val="0"/>
                </a:spcBef>
                <a:spcAft>
                  <a:spcPts val="0"/>
                </a:spcAft>
                <a:buClr>
                  <a:srgbClr val="00FF00"/>
                </a:buClr>
                <a:buSzPts val="1200"/>
                <a:buFont typeface="Lato"/>
                <a:buChar char="●"/>
              </a:pPr>
              <a:r>
                <a:rPr lang="en-GB" sz="1200">
                  <a:solidFill>
                    <a:srgbClr val="00FF00"/>
                  </a:solidFill>
                  <a:latin typeface="Lato"/>
                  <a:ea typeface="Lato"/>
                  <a:cs typeface="Lato"/>
                  <a:sym typeface="Lato"/>
                </a:rPr>
                <a:t>He can work  abroad from Greece </a:t>
              </a:r>
              <a:endParaRPr sz="1200">
                <a:solidFill>
                  <a:srgbClr val="00FF00"/>
                </a:solidFill>
                <a:latin typeface="Lato"/>
                <a:ea typeface="Lato"/>
                <a:cs typeface="Lato"/>
                <a:sym typeface="Lato"/>
              </a:endParaRPr>
            </a:p>
            <a:p>
              <a:pPr indent="-166199" lvl="0" marL="0" rtl="0" algn="l">
                <a:spcBef>
                  <a:spcPts val="0"/>
                </a:spcBef>
                <a:spcAft>
                  <a:spcPts val="0"/>
                </a:spcAft>
                <a:buClr>
                  <a:srgbClr val="00FF00"/>
                </a:buClr>
                <a:buSzPts val="1200"/>
                <a:buFont typeface="Lato"/>
                <a:buChar char="●"/>
              </a:pPr>
              <a:r>
                <a:rPr lang="en-GB" sz="1200">
                  <a:solidFill>
                    <a:srgbClr val="00FF00"/>
                  </a:solidFill>
                  <a:latin typeface="Lato"/>
                  <a:ea typeface="Lato"/>
                  <a:cs typeface="Lato"/>
                  <a:sym typeface="Lato"/>
                </a:rPr>
                <a:t>He loves the variety of work which he can do as a freelancer</a:t>
              </a:r>
              <a:endParaRPr sz="1200">
                <a:solidFill>
                  <a:srgbClr val="00FF00"/>
                </a:solidFill>
                <a:latin typeface="Lato"/>
                <a:ea typeface="Lato"/>
                <a:cs typeface="Lato"/>
                <a:sym typeface="Lato"/>
              </a:endParaRPr>
            </a:p>
            <a:p>
              <a:pPr indent="0" lvl="0" marL="0" rtl="0" algn="l">
                <a:spcBef>
                  <a:spcPts val="0"/>
                </a:spcBef>
                <a:spcAft>
                  <a:spcPts val="0"/>
                </a:spcAft>
                <a:buNone/>
              </a:pPr>
              <a:r>
                <a:t/>
              </a:r>
              <a:endParaRPr b="1" sz="1000">
                <a:solidFill>
                  <a:srgbClr val="00FF00"/>
                </a:solidFill>
                <a:latin typeface="Lato"/>
                <a:ea typeface="Lato"/>
                <a:cs typeface="Lato"/>
                <a:sym typeface="Lato"/>
              </a:endParaRPr>
            </a:p>
            <a:p>
              <a:pPr indent="0" lvl="0" marL="0" rtl="0" algn="l">
                <a:spcBef>
                  <a:spcPts val="0"/>
                </a:spcBef>
                <a:spcAft>
                  <a:spcPts val="0"/>
                </a:spcAft>
                <a:buNone/>
              </a:pPr>
              <a:r>
                <a:rPr b="1" lang="en-GB" sz="1200">
                  <a:solidFill>
                    <a:srgbClr val="00FF00"/>
                  </a:solidFill>
                  <a:latin typeface="Lato"/>
                  <a:ea typeface="Lato"/>
                  <a:cs typeface="Lato"/>
                  <a:sym typeface="Lato"/>
                </a:rPr>
                <a:t>Disadvantages  </a:t>
              </a:r>
              <a:endParaRPr b="1" sz="1200">
                <a:solidFill>
                  <a:srgbClr val="00FF00"/>
                </a:solidFill>
                <a:latin typeface="Lato"/>
                <a:ea typeface="Lato"/>
                <a:cs typeface="Lato"/>
                <a:sym typeface="Lato"/>
              </a:endParaRPr>
            </a:p>
            <a:p>
              <a:pPr indent="-166199" lvl="0" marL="0" rtl="0" algn="l">
                <a:spcBef>
                  <a:spcPts val="0"/>
                </a:spcBef>
                <a:spcAft>
                  <a:spcPts val="0"/>
                </a:spcAft>
                <a:buClr>
                  <a:srgbClr val="00FF00"/>
                </a:buClr>
                <a:buSzPts val="1200"/>
                <a:buFont typeface="Lato"/>
                <a:buChar char="●"/>
              </a:pPr>
              <a:r>
                <a:rPr lang="en-GB" sz="1200">
                  <a:solidFill>
                    <a:srgbClr val="00FF00"/>
                  </a:solidFill>
                  <a:latin typeface="Lato"/>
                  <a:ea typeface="Lato"/>
                  <a:cs typeface="Lato"/>
                  <a:sym typeface="Lato"/>
                </a:rPr>
                <a:t>His pay is unstable - sometimes he has lots of projects coming in; other times not</a:t>
              </a:r>
              <a:endParaRPr sz="1200">
                <a:solidFill>
                  <a:srgbClr val="00FF00"/>
                </a:solidFill>
                <a:latin typeface="Lato"/>
                <a:ea typeface="Lato"/>
                <a:cs typeface="Lato"/>
                <a:sym typeface="Lato"/>
              </a:endParaRPr>
            </a:p>
            <a:p>
              <a:pPr indent="-166199" lvl="0" marL="0" rtl="0" algn="l">
                <a:spcBef>
                  <a:spcPts val="0"/>
                </a:spcBef>
                <a:spcAft>
                  <a:spcPts val="0"/>
                </a:spcAft>
                <a:buClr>
                  <a:srgbClr val="00FF00"/>
                </a:buClr>
                <a:buSzPts val="1200"/>
                <a:buFont typeface="Lato"/>
                <a:buChar char="●"/>
              </a:pPr>
              <a:r>
                <a:rPr lang="en-GB" sz="1200">
                  <a:solidFill>
                    <a:srgbClr val="00FF00"/>
                  </a:solidFill>
                  <a:latin typeface="Lato"/>
                  <a:ea typeface="Lato"/>
                  <a:cs typeface="Lato"/>
                  <a:sym typeface="Lato"/>
                </a:rPr>
                <a:t>He has to be organised </a:t>
              </a:r>
              <a:endParaRPr sz="1200">
                <a:solidFill>
                  <a:srgbClr val="00FF00"/>
                </a:solidFill>
                <a:latin typeface="Lato"/>
                <a:ea typeface="Lato"/>
                <a:cs typeface="Lato"/>
                <a:sym typeface="Lato"/>
              </a:endParaRPr>
            </a:p>
          </p:txBody>
        </p:sp>
        <p:sp>
          <p:nvSpPr>
            <p:cNvPr id="341" name="Google Shape;341;g142227ffe95_0_80"/>
            <p:cNvSpPr txBox="1"/>
            <p:nvPr/>
          </p:nvSpPr>
          <p:spPr>
            <a:xfrm>
              <a:off x="3180950" y="2148500"/>
              <a:ext cx="2594100" cy="2532600"/>
            </a:xfrm>
            <a:prstGeom prst="rect">
              <a:avLst/>
            </a:prstGeom>
            <a:noFill/>
            <a:ln>
              <a:noFill/>
            </a:ln>
          </p:spPr>
          <p:txBody>
            <a:bodyPr anchorCtr="0" anchor="t" bIns="91425" lIns="180000" spcFirstLastPara="1" rIns="91425" wrap="square" tIns="91425">
              <a:spAutoFit/>
            </a:bodyPr>
            <a:lstStyle/>
            <a:p>
              <a:pPr indent="0" lvl="0" marL="0" rtl="0" algn="l">
                <a:spcBef>
                  <a:spcPts val="0"/>
                </a:spcBef>
                <a:spcAft>
                  <a:spcPts val="0"/>
                </a:spcAft>
                <a:buNone/>
              </a:pPr>
              <a:r>
                <a:rPr b="1" lang="en-GB" sz="1200">
                  <a:solidFill>
                    <a:srgbClr val="00FF00"/>
                  </a:solidFill>
                  <a:latin typeface="Lato"/>
                  <a:ea typeface="Lato"/>
                  <a:cs typeface="Lato"/>
                  <a:sym typeface="Lato"/>
                </a:rPr>
                <a:t>Advantages</a:t>
              </a:r>
              <a:endParaRPr b="1" sz="1200">
                <a:solidFill>
                  <a:srgbClr val="00FF00"/>
                </a:solidFill>
                <a:latin typeface="Lato"/>
                <a:ea typeface="Lato"/>
                <a:cs typeface="Lato"/>
                <a:sym typeface="Lato"/>
              </a:endParaRPr>
            </a:p>
            <a:p>
              <a:pPr indent="-166199" lvl="0" marL="0" rtl="0" algn="l">
                <a:spcBef>
                  <a:spcPts val="0"/>
                </a:spcBef>
                <a:spcAft>
                  <a:spcPts val="0"/>
                </a:spcAft>
                <a:buClr>
                  <a:srgbClr val="00FF00"/>
                </a:buClr>
                <a:buSzPts val="1200"/>
                <a:buFont typeface="Lato"/>
                <a:buChar char="●"/>
              </a:pPr>
              <a:r>
                <a:rPr lang="en-GB" sz="1200">
                  <a:solidFill>
                    <a:srgbClr val="00FF00"/>
                  </a:solidFill>
                  <a:latin typeface="Lato"/>
                  <a:ea typeface="Lato"/>
                  <a:cs typeface="Lato"/>
                  <a:sym typeface="Lato"/>
                </a:rPr>
                <a:t>The wage is above national minimum wage for a job in this field</a:t>
              </a:r>
              <a:endParaRPr sz="1200">
                <a:solidFill>
                  <a:srgbClr val="00FF00"/>
                </a:solidFill>
                <a:latin typeface="Lato"/>
                <a:ea typeface="Lato"/>
                <a:cs typeface="Lato"/>
                <a:sym typeface="Lato"/>
              </a:endParaRPr>
            </a:p>
            <a:p>
              <a:pPr indent="-166199" lvl="0" marL="0" rtl="0" algn="l">
                <a:spcBef>
                  <a:spcPts val="0"/>
                </a:spcBef>
                <a:spcAft>
                  <a:spcPts val="0"/>
                </a:spcAft>
                <a:buClr>
                  <a:srgbClr val="00FF00"/>
                </a:buClr>
                <a:buSzPts val="1200"/>
                <a:buFont typeface="Lato"/>
                <a:buChar char="●"/>
              </a:pPr>
              <a:r>
                <a:rPr lang="en-GB" sz="1200">
                  <a:solidFill>
                    <a:srgbClr val="00FF00"/>
                  </a:solidFill>
                  <a:latin typeface="Lato"/>
                  <a:ea typeface="Lato"/>
                  <a:cs typeface="Lato"/>
                  <a:sym typeface="Lato"/>
                </a:rPr>
                <a:t>It’s a sociable job which she enjoys</a:t>
              </a:r>
              <a:endParaRPr sz="1200">
                <a:solidFill>
                  <a:srgbClr val="00FF00"/>
                </a:solidFill>
                <a:latin typeface="Lato"/>
                <a:ea typeface="Lato"/>
                <a:cs typeface="Lato"/>
                <a:sym typeface="Lato"/>
              </a:endParaRPr>
            </a:p>
            <a:p>
              <a:pPr indent="-166199" lvl="0" marL="0" rtl="0" algn="l">
                <a:spcBef>
                  <a:spcPts val="0"/>
                </a:spcBef>
                <a:spcAft>
                  <a:spcPts val="0"/>
                </a:spcAft>
                <a:buClr>
                  <a:srgbClr val="00FF00"/>
                </a:buClr>
                <a:buSzPts val="1200"/>
                <a:buFont typeface="Lato"/>
                <a:buChar char="●"/>
              </a:pPr>
              <a:r>
                <a:rPr lang="en-GB" sz="1200">
                  <a:solidFill>
                    <a:srgbClr val="00FF00"/>
                  </a:solidFill>
                  <a:latin typeface="Lato"/>
                  <a:ea typeface="Lato"/>
                  <a:cs typeface="Lato"/>
                  <a:sym typeface="Lato"/>
                </a:rPr>
                <a:t>She gets a 30% discount on the </a:t>
              </a:r>
              <a:r>
                <a:rPr lang="en-GB" sz="1200">
                  <a:solidFill>
                    <a:srgbClr val="00FF00"/>
                  </a:solidFill>
                  <a:latin typeface="Lato"/>
                  <a:ea typeface="Lato"/>
                  <a:cs typeface="Lato"/>
                  <a:sym typeface="Lato"/>
                  <a:extLst>
                    <a:ext uri="http://customooxmlschemas.google.com/">
                      <go:slidesCustomData xmlns:go="http://customooxmlschemas.google.com/" textRoundtripDataId="11"/>
                    </a:ext>
                  </a:extLst>
                </a:rPr>
                <a:t>cafe’s </a:t>
              </a:r>
              <a:r>
                <a:rPr lang="en-GB" sz="1200">
                  <a:solidFill>
                    <a:srgbClr val="00FF00"/>
                  </a:solidFill>
                  <a:latin typeface="Lato"/>
                  <a:ea typeface="Lato"/>
                  <a:cs typeface="Lato"/>
                  <a:sym typeface="Lato"/>
                </a:rPr>
                <a:t>food so can save money that way</a:t>
              </a:r>
              <a:endParaRPr sz="1200">
                <a:solidFill>
                  <a:srgbClr val="00FF00"/>
                </a:solidFill>
                <a:latin typeface="Lato"/>
                <a:ea typeface="Lato"/>
                <a:cs typeface="Lato"/>
                <a:sym typeface="Lato"/>
              </a:endParaRPr>
            </a:p>
            <a:p>
              <a:pPr indent="0" lvl="0" marL="0" rtl="0" algn="l">
                <a:spcBef>
                  <a:spcPts val="0"/>
                </a:spcBef>
                <a:spcAft>
                  <a:spcPts val="0"/>
                </a:spcAft>
                <a:buNone/>
              </a:pPr>
              <a:r>
                <a:t/>
              </a:r>
              <a:endParaRPr b="1" sz="1000">
                <a:solidFill>
                  <a:srgbClr val="00FF00"/>
                </a:solidFill>
                <a:latin typeface="Lato"/>
                <a:ea typeface="Lato"/>
                <a:cs typeface="Lato"/>
                <a:sym typeface="Lato"/>
              </a:endParaRPr>
            </a:p>
            <a:p>
              <a:pPr indent="0" lvl="0" marL="0" rtl="0" algn="l">
                <a:spcBef>
                  <a:spcPts val="0"/>
                </a:spcBef>
                <a:spcAft>
                  <a:spcPts val="0"/>
                </a:spcAft>
                <a:buNone/>
              </a:pPr>
              <a:r>
                <a:rPr b="1" lang="en-GB" sz="1200">
                  <a:solidFill>
                    <a:srgbClr val="00FF00"/>
                  </a:solidFill>
                  <a:latin typeface="Lato"/>
                  <a:ea typeface="Lato"/>
                  <a:cs typeface="Lato"/>
                  <a:sym typeface="Lato"/>
                </a:rPr>
                <a:t>Disadvantages  </a:t>
              </a:r>
              <a:endParaRPr b="1" sz="1200">
                <a:solidFill>
                  <a:srgbClr val="00FF00"/>
                </a:solidFill>
                <a:latin typeface="Lato"/>
                <a:ea typeface="Lato"/>
                <a:cs typeface="Lato"/>
                <a:sym typeface="Lato"/>
              </a:endParaRPr>
            </a:p>
            <a:p>
              <a:pPr indent="-166199" lvl="0" marL="0" rtl="0" algn="l">
                <a:spcBef>
                  <a:spcPts val="0"/>
                </a:spcBef>
                <a:spcAft>
                  <a:spcPts val="0"/>
                </a:spcAft>
                <a:buClr>
                  <a:srgbClr val="00FF00"/>
                </a:buClr>
                <a:buSzPts val="1200"/>
                <a:buFont typeface="Lato"/>
                <a:buChar char="●"/>
              </a:pPr>
              <a:r>
                <a:rPr lang="en-GB" sz="1200">
                  <a:solidFill>
                    <a:srgbClr val="00FF00"/>
                  </a:solidFill>
                  <a:latin typeface="Lato"/>
                  <a:ea typeface="Lato"/>
                  <a:cs typeface="Lato"/>
                  <a:sym typeface="Lato"/>
                </a:rPr>
                <a:t>She sometimes has to deal with difficult customers</a:t>
              </a:r>
              <a:endParaRPr sz="1200">
                <a:solidFill>
                  <a:srgbClr val="00FF00"/>
                </a:solidFill>
                <a:latin typeface="Lato"/>
                <a:ea typeface="Lato"/>
                <a:cs typeface="Lato"/>
                <a:sym typeface="Lato"/>
              </a:endParaRPr>
            </a:p>
            <a:p>
              <a:pPr indent="-166199" lvl="0" marL="0" rtl="0" algn="l">
                <a:spcBef>
                  <a:spcPts val="0"/>
                </a:spcBef>
                <a:spcAft>
                  <a:spcPts val="0"/>
                </a:spcAft>
                <a:buClr>
                  <a:srgbClr val="00FF00"/>
                </a:buClr>
                <a:buSzPts val="1200"/>
                <a:buFont typeface="Lato"/>
                <a:buChar char="●"/>
              </a:pPr>
              <a:r>
                <a:rPr lang="en-GB" sz="1200">
                  <a:solidFill>
                    <a:srgbClr val="00FF00"/>
                  </a:solidFill>
                  <a:latin typeface="Lato"/>
                  <a:ea typeface="Lato"/>
                  <a:cs typeface="Lato"/>
                  <a:sym typeface="Lato"/>
                </a:rPr>
                <a:t>Her work shifts are sometimes unsociable</a:t>
              </a:r>
              <a:endParaRPr sz="1200">
                <a:solidFill>
                  <a:srgbClr val="00FF00"/>
                </a:solidFill>
                <a:latin typeface="Lato"/>
                <a:ea typeface="Lato"/>
                <a:cs typeface="Lato"/>
                <a:sym typeface="Lato"/>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1"/>
          <p:cNvSpPr txBox="1"/>
          <p:nvPr/>
        </p:nvSpPr>
        <p:spPr>
          <a:xfrm>
            <a:off x="360363" y="204725"/>
            <a:ext cx="8237400" cy="133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lang="en-GB" sz="2600">
                <a:solidFill>
                  <a:srgbClr val="FF8022"/>
                </a:solidFill>
                <a:latin typeface="Lato Black"/>
                <a:ea typeface="Lato Black"/>
                <a:cs typeface="Lato Black"/>
                <a:sym typeface="Lato Black"/>
              </a:rPr>
              <a:t>Workplace benefits</a:t>
            </a:r>
            <a:endParaRPr b="1" i="0" sz="2600" u="none" cap="none" strike="noStrike">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3600"/>
              <a:buFont typeface="Arial"/>
              <a:buNone/>
            </a:pPr>
            <a:r>
              <a:t/>
            </a:r>
            <a:endParaRPr b="1" i="0" sz="600" u="none" cap="none" strike="noStrike">
              <a:solidFill>
                <a:srgbClr val="FF802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rPr lang="en-GB" sz="1800">
                <a:solidFill>
                  <a:schemeClr val="lt1"/>
                </a:solidFill>
                <a:latin typeface="Lato Black"/>
                <a:ea typeface="Lato Black"/>
                <a:cs typeface="Lato Black"/>
                <a:sym typeface="Lato Black"/>
              </a:rPr>
              <a:t>In addition to the type of job, the salary and the working hours, an employer might also offer workplace benefits that make the job more attractive.</a:t>
            </a:r>
            <a:endParaRPr sz="1800">
              <a:solidFill>
                <a:schemeClr val="lt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rPr b="0" i="0" lang="en-GB" sz="1800" u="none" cap="none" strike="noStrike">
                <a:solidFill>
                  <a:schemeClr val="lt1"/>
                </a:solidFill>
                <a:latin typeface="Lato Black"/>
                <a:ea typeface="Lato Black"/>
                <a:cs typeface="Lato Black"/>
                <a:sym typeface="Lato Black"/>
              </a:rPr>
              <a:t>Can you think of any others?</a:t>
            </a:r>
            <a:endParaRPr b="0" i="0" sz="1800" u="none" cap="none" strike="noStrike">
              <a:solidFill>
                <a:schemeClr val="lt1"/>
              </a:solidFill>
              <a:latin typeface="Lato Black"/>
              <a:ea typeface="Lato Black"/>
              <a:cs typeface="Lato Black"/>
              <a:sym typeface="Lato Black"/>
            </a:endParaRPr>
          </a:p>
        </p:txBody>
      </p:sp>
      <p:grpSp>
        <p:nvGrpSpPr>
          <p:cNvPr id="347" name="Google Shape;347;p51"/>
          <p:cNvGrpSpPr/>
          <p:nvPr/>
        </p:nvGrpSpPr>
        <p:grpSpPr>
          <a:xfrm>
            <a:off x="364900" y="1687932"/>
            <a:ext cx="7957036" cy="3287118"/>
            <a:chOff x="517300" y="1230732"/>
            <a:chExt cx="7957036" cy="3287118"/>
          </a:xfrm>
        </p:grpSpPr>
        <p:sp>
          <p:nvSpPr>
            <p:cNvPr id="348" name="Google Shape;348;p51"/>
            <p:cNvSpPr txBox="1"/>
            <p:nvPr/>
          </p:nvSpPr>
          <p:spPr>
            <a:xfrm>
              <a:off x="1265201" y="2318600"/>
              <a:ext cx="14070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sz="1400" u="none" cap="none" strike="noStrike">
                  <a:solidFill>
                    <a:schemeClr val="lt1"/>
                  </a:solidFill>
                  <a:latin typeface="Lato Black"/>
                  <a:ea typeface="Lato Black"/>
                  <a:cs typeface="Lato Black"/>
                  <a:sym typeface="Lato Black"/>
                </a:rPr>
                <a:t>Child </a:t>
              </a:r>
              <a:endParaRPr b="1" i="0" sz="1400" u="none" cap="none" strike="noStrike">
                <a:solidFill>
                  <a:schemeClr val="lt1"/>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2800"/>
                <a:buFont typeface="Arial"/>
                <a:buNone/>
              </a:pPr>
              <a:r>
                <a:rPr b="1" i="0" lang="en-GB" sz="1400" u="none" cap="none" strike="noStrike">
                  <a:solidFill>
                    <a:schemeClr val="lt1"/>
                  </a:solidFill>
                  <a:latin typeface="Lato Black"/>
                  <a:ea typeface="Lato Black"/>
                  <a:cs typeface="Lato Black"/>
                  <a:sym typeface="Lato Black"/>
                </a:rPr>
                <a:t>care vouchers</a:t>
              </a:r>
              <a:endParaRPr b="1" i="0" sz="1400" u="none" cap="none" strike="noStrike">
                <a:solidFill>
                  <a:schemeClr val="lt1"/>
                </a:solidFill>
                <a:latin typeface="Lato Black"/>
                <a:ea typeface="Lato Black"/>
                <a:cs typeface="Lato Black"/>
                <a:sym typeface="Lato Black"/>
              </a:endParaRPr>
            </a:p>
          </p:txBody>
        </p:sp>
        <p:sp>
          <p:nvSpPr>
            <p:cNvPr id="349" name="Google Shape;349;p51"/>
            <p:cNvSpPr txBox="1"/>
            <p:nvPr/>
          </p:nvSpPr>
          <p:spPr>
            <a:xfrm>
              <a:off x="3129170" y="2269482"/>
              <a:ext cx="27333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sz="1400" u="none" cap="none" strike="noStrike">
                  <a:solidFill>
                    <a:schemeClr val="lt1"/>
                  </a:solidFill>
                  <a:latin typeface="Lato Black"/>
                  <a:ea typeface="Lato Black"/>
                  <a:cs typeface="Lato Black"/>
                  <a:sym typeface="Lato Black"/>
                </a:rPr>
                <a:t>Free stuff or food</a:t>
              </a:r>
              <a:endParaRPr b="1" i="0" sz="1400" u="none" cap="none" strike="noStrike">
                <a:solidFill>
                  <a:schemeClr val="lt1"/>
                </a:solidFill>
                <a:latin typeface="Lato Black"/>
                <a:ea typeface="Lato Black"/>
                <a:cs typeface="Lato Black"/>
                <a:sym typeface="Lato Black"/>
              </a:endParaRPr>
            </a:p>
          </p:txBody>
        </p:sp>
        <p:sp>
          <p:nvSpPr>
            <p:cNvPr id="350" name="Google Shape;350;p51"/>
            <p:cNvSpPr txBox="1"/>
            <p:nvPr/>
          </p:nvSpPr>
          <p:spPr>
            <a:xfrm>
              <a:off x="5741036" y="2274782"/>
              <a:ext cx="27333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sz="1400" u="none" cap="none" strike="noStrike">
                  <a:solidFill>
                    <a:schemeClr val="lt1"/>
                  </a:solidFill>
                  <a:latin typeface="Lato Black"/>
                  <a:ea typeface="Lato Black"/>
                  <a:cs typeface="Lato Black"/>
                  <a:sym typeface="Lato Black"/>
                </a:rPr>
                <a:t>Cycle to </a:t>
              </a:r>
              <a:endParaRPr b="1" i="0" sz="1400" u="none" cap="none" strike="noStrike">
                <a:solidFill>
                  <a:schemeClr val="lt1"/>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2800"/>
                <a:buFont typeface="Arial"/>
                <a:buNone/>
              </a:pPr>
              <a:r>
                <a:rPr b="1" i="0" lang="en-GB" sz="1400" u="none" cap="none" strike="noStrike">
                  <a:solidFill>
                    <a:schemeClr val="lt1"/>
                  </a:solidFill>
                  <a:latin typeface="Lato Black"/>
                  <a:ea typeface="Lato Black"/>
                  <a:cs typeface="Lato Black"/>
                  <a:sym typeface="Lato Black"/>
                </a:rPr>
                <a:t>work scheme</a:t>
              </a:r>
              <a:endParaRPr b="1" i="0" sz="1400" u="none" cap="none" strike="noStrike">
                <a:solidFill>
                  <a:schemeClr val="lt1"/>
                </a:solidFill>
                <a:latin typeface="Lato Black"/>
                <a:ea typeface="Lato Black"/>
                <a:cs typeface="Lato Black"/>
                <a:sym typeface="Lato Black"/>
              </a:endParaRPr>
            </a:p>
          </p:txBody>
        </p:sp>
        <p:sp>
          <p:nvSpPr>
            <p:cNvPr id="351" name="Google Shape;351;p51"/>
            <p:cNvSpPr txBox="1"/>
            <p:nvPr/>
          </p:nvSpPr>
          <p:spPr>
            <a:xfrm>
              <a:off x="3129175" y="3980369"/>
              <a:ext cx="27333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sz="1400" u="none" cap="none" strike="noStrike">
                  <a:solidFill>
                    <a:schemeClr val="lt1"/>
                  </a:solidFill>
                  <a:latin typeface="Lato Black"/>
                  <a:ea typeface="Lato Black"/>
                  <a:cs typeface="Lato Black"/>
                  <a:sym typeface="Lato Black"/>
                </a:rPr>
                <a:t>Company </a:t>
              </a:r>
              <a:endParaRPr b="1" i="0" sz="1400" u="none" cap="none" strike="noStrike">
                <a:solidFill>
                  <a:schemeClr val="lt1"/>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2800"/>
                <a:buFont typeface="Arial"/>
                <a:buNone/>
              </a:pPr>
              <a:r>
                <a:rPr b="1" i="0" lang="en-GB" sz="1400" u="none" cap="none" strike="noStrike">
                  <a:solidFill>
                    <a:schemeClr val="lt1"/>
                  </a:solidFill>
                  <a:latin typeface="Lato Black"/>
                  <a:ea typeface="Lato Black"/>
                  <a:cs typeface="Lato Black"/>
                  <a:sym typeface="Lato Black"/>
                </a:rPr>
                <a:t>car</a:t>
              </a:r>
              <a:endParaRPr b="1" i="0" sz="1400" u="none" cap="none" strike="noStrike">
                <a:solidFill>
                  <a:schemeClr val="lt1"/>
                </a:solidFill>
                <a:latin typeface="Lato Black"/>
                <a:ea typeface="Lato Black"/>
                <a:cs typeface="Lato Black"/>
                <a:sym typeface="Lato Black"/>
              </a:endParaRPr>
            </a:p>
          </p:txBody>
        </p:sp>
        <p:sp>
          <p:nvSpPr>
            <p:cNvPr id="352" name="Google Shape;352;p51"/>
            <p:cNvSpPr txBox="1"/>
            <p:nvPr/>
          </p:nvSpPr>
          <p:spPr>
            <a:xfrm>
              <a:off x="5957488" y="3994650"/>
              <a:ext cx="23004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sz="1400" u="none" cap="none" strike="noStrike">
                  <a:solidFill>
                    <a:schemeClr val="lt1"/>
                  </a:solidFill>
                  <a:latin typeface="Lato Black"/>
                  <a:ea typeface="Lato Black"/>
                  <a:cs typeface="Lato Black"/>
                  <a:sym typeface="Lato Black"/>
                </a:rPr>
                <a:t>Health </a:t>
              </a:r>
              <a:endParaRPr b="1" i="0" sz="1400" u="none" cap="none" strike="noStrike">
                <a:solidFill>
                  <a:schemeClr val="lt1"/>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2800"/>
                <a:buFont typeface="Arial"/>
                <a:buNone/>
              </a:pPr>
              <a:r>
                <a:rPr b="1" i="0" lang="en-GB" sz="1400" u="none" cap="none" strike="noStrike">
                  <a:solidFill>
                    <a:schemeClr val="lt1"/>
                  </a:solidFill>
                  <a:latin typeface="Lato Black"/>
                  <a:ea typeface="Lato Black"/>
                  <a:cs typeface="Lato Black"/>
                  <a:sym typeface="Lato Black"/>
                </a:rPr>
                <a:t>insurance</a:t>
              </a:r>
              <a:endParaRPr b="1" i="0" sz="1400" u="none" cap="none" strike="noStrike">
                <a:solidFill>
                  <a:schemeClr val="lt1"/>
                </a:solidFill>
                <a:latin typeface="Lato Black"/>
                <a:ea typeface="Lato Black"/>
                <a:cs typeface="Lato Black"/>
                <a:sym typeface="Lato Black"/>
              </a:endParaRPr>
            </a:p>
          </p:txBody>
        </p:sp>
        <p:sp>
          <p:nvSpPr>
            <p:cNvPr id="353" name="Google Shape;353;p51"/>
            <p:cNvSpPr txBox="1"/>
            <p:nvPr/>
          </p:nvSpPr>
          <p:spPr>
            <a:xfrm>
              <a:off x="517300" y="3994644"/>
              <a:ext cx="27333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sz="1400" u="none" cap="none" strike="noStrike">
                  <a:solidFill>
                    <a:schemeClr val="lt1"/>
                  </a:solidFill>
                  <a:latin typeface="Lato Black"/>
                  <a:ea typeface="Lato Black"/>
                  <a:cs typeface="Lato Black"/>
                  <a:sym typeface="Lato Black"/>
                </a:rPr>
                <a:t>Company </a:t>
              </a:r>
              <a:endParaRPr b="1" i="0" sz="1400" u="none" cap="none" strike="noStrike">
                <a:solidFill>
                  <a:schemeClr val="lt1"/>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2800"/>
                <a:buFont typeface="Arial"/>
                <a:buNone/>
              </a:pPr>
              <a:r>
                <a:rPr b="1" i="0" lang="en-GB" sz="1400" u="none" cap="none" strike="noStrike">
                  <a:solidFill>
                    <a:schemeClr val="lt1"/>
                  </a:solidFill>
                  <a:latin typeface="Lato Black"/>
                  <a:ea typeface="Lato Black"/>
                  <a:cs typeface="Lato Black"/>
                  <a:sym typeface="Lato Black"/>
                </a:rPr>
                <a:t>discount</a:t>
              </a:r>
              <a:endParaRPr b="1" i="0" sz="1400" u="none" cap="none" strike="noStrike">
                <a:solidFill>
                  <a:schemeClr val="lt1"/>
                </a:solidFill>
                <a:latin typeface="Lato Black"/>
                <a:ea typeface="Lato Black"/>
                <a:cs typeface="Lato Black"/>
                <a:sym typeface="Lato Black"/>
              </a:endParaRPr>
            </a:p>
          </p:txBody>
        </p:sp>
        <p:pic>
          <p:nvPicPr>
            <p:cNvPr id="354" name="Google Shape;354;p51"/>
            <p:cNvPicPr preferRelativeResize="0"/>
            <p:nvPr/>
          </p:nvPicPr>
          <p:blipFill rotWithShape="1">
            <a:blip r:embed="rId3">
              <a:alphaModFix/>
            </a:blip>
            <a:srcRect b="0" l="0" r="0" t="0"/>
            <a:stretch/>
          </p:blipFill>
          <p:spPr>
            <a:xfrm>
              <a:off x="1366375" y="2945253"/>
              <a:ext cx="1035126" cy="1035126"/>
            </a:xfrm>
            <a:prstGeom prst="rect">
              <a:avLst/>
            </a:prstGeom>
            <a:noFill/>
            <a:ln>
              <a:noFill/>
            </a:ln>
          </p:spPr>
        </p:pic>
        <p:pic>
          <p:nvPicPr>
            <p:cNvPr id="355" name="Google Shape;355;p51"/>
            <p:cNvPicPr preferRelativeResize="0"/>
            <p:nvPr/>
          </p:nvPicPr>
          <p:blipFill rotWithShape="1">
            <a:blip r:embed="rId4">
              <a:alphaModFix/>
            </a:blip>
            <a:srcRect b="0" l="0" r="0" t="0"/>
            <a:stretch/>
          </p:blipFill>
          <p:spPr>
            <a:xfrm>
              <a:off x="3978244" y="1234360"/>
              <a:ext cx="1035126" cy="1035126"/>
            </a:xfrm>
            <a:prstGeom prst="rect">
              <a:avLst/>
            </a:prstGeom>
            <a:noFill/>
            <a:ln>
              <a:noFill/>
            </a:ln>
          </p:spPr>
        </p:pic>
        <p:pic>
          <p:nvPicPr>
            <p:cNvPr id="356" name="Google Shape;356;p51"/>
            <p:cNvPicPr preferRelativeResize="0"/>
            <p:nvPr/>
          </p:nvPicPr>
          <p:blipFill rotWithShape="1">
            <a:blip r:embed="rId5">
              <a:alphaModFix/>
            </a:blip>
            <a:srcRect b="0" l="0" r="0" t="0"/>
            <a:stretch/>
          </p:blipFill>
          <p:spPr>
            <a:xfrm>
              <a:off x="3978238" y="2898125"/>
              <a:ext cx="1035126" cy="1035126"/>
            </a:xfrm>
            <a:prstGeom prst="rect">
              <a:avLst/>
            </a:prstGeom>
            <a:noFill/>
            <a:ln>
              <a:noFill/>
            </a:ln>
          </p:spPr>
        </p:pic>
        <p:pic>
          <p:nvPicPr>
            <p:cNvPr id="357" name="Google Shape;357;p51"/>
            <p:cNvPicPr preferRelativeResize="0"/>
            <p:nvPr/>
          </p:nvPicPr>
          <p:blipFill rotWithShape="1">
            <a:blip r:embed="rId6">
              <a:alphaModFix/>
            </a:blip>
            <a:srcRect b="0" l="0" r="0" t="0"/>
            <a:stretch/>
          </p:blipFill>
          <p:spPr>
            <a:xfrm>
              <a:off x="1366362" y="1230732"/>
              <a:ext cx="1035126" cy="1035126"/>
            </a:xfrm>
            <a:prstGeom prst="rect">
              <a:avLst/>
            </a:prstGeom>
            <a:noFill/>
            <a:ln>
              <a:noFill/>
            </a:ln>
          </p:spPr>
        </p:pic>
        <p:pic>
          <p:nvPicPr>
            <p:cNvPr id="358" name="Google Shape;358;p51"/>
            <p:cNvPicPr preferRelativeResize="0"/>
            <p:nvPr/>
          </p:nvPicPr>
          <p:blipFill rotWithShape="1">
            <a:blip r:embed="rId7">
              <a:alphaModFix/>
            </a:blip>
            <a:srcRect b="0" l="0" r="0" t="0"/>
            <a:stretch/>
          </p:blipFill>
          <p:spPr>
            <a:xfrm>
              <a:off x="6590125" y="1230733"/>
              <a:ext cx="1035126" cy="1035126"/>
            </a:xfrm>
            <a:prstGeom prst="rect">
              <a:avLst/>
            </a:prstGeom>
            <a:noFill/>
            <a:ln>
              <a:noFill/>
            </a:ln>
          </p:spPr>
        </p:pic>
        <p:pic>
          <p:nvPicPr>
            <p:cNvPr id="359" name="Google Shape;359;p51"/>
            <p:cNvPicPr preferRelativeResize="0"/>
            <p:nvPr/>
          </p:nvPicPr>
          <p:blipFill rotWithShape="1">
            <a:blip r:embed="rId8">
              <a:alphaModFix/>
            </a:blip>
            <a:srcRect b="0" l="0" r="0" t="0"/>
            <a:stretch/>
          </p:blipFill>
          <p:spPr>
            <a:xfrm>
              <a:off x="6590113" y="2898136"/>
              <a:ext cx="1035126" cy="1035126"/>
            </a:xfrm>
            <a:prstGeom prst="rect">
              <a:avLst/>
            </a:prstGeom>
            <a:noFill/>
            <a:ln>
              <a:noFill/>
            </a:ln>
          </p:spPr>
        </p:pic>
      </p:grpSp>
      <p:sp>
        <p:nvSpPr>
          <p:cNvPr id="360" name="Google Shape;360;p51"/>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1793b6a3233_0_52"/>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4000"/>
              <a:buFont typeface="Arial"/>
              <a:buNone/>
            </a:pPr>
            <a:fld id="{00000000-1234-1234-1234-123412341234}" type="slidenum">
              <a:rPr lang="en-GB" sz="1400"/>
              <a:t>‹#›</a:t>
            </a:fld>
            <a:endParaRPr sz="1400"/>
          </a:p>
        </p:txBody>
      </p:sp>
      <p:pic>
        <p:nvPicPr>
          <p:cNvPr id="366" name="Google Shape;366;g1793b6a3233_0_52"/>
          <p:cNvPicPr preferRelativeResize="0"/>
          <p:nvPr/>
        </p:nvPicPr>
        <p:blipFill>
          <a:blip r:embed="rId3">
            <a:alphaModFix/>
          </a:blip>
          <a:stretch>
            <a:fillRect/>
          </a:stretch>
        </p:blipFill>
        <p:spPr>
          <a:xfrm>
            <a:off x="48925" y="1433450"/>
            <a:ext cx="3090250" cy="3090250"/>
          </a:xfrm>
          <a:prstGeom prst="rect">
            <a:avLst/>
          </a:prstGeom>
          <a:noFill/>
          <a:ln>
            <a:noFill/>
          </a:ln>
        </p:spPr>
      </p:pic>
      <p:sp>
        <p:nvSpPr>
          <p:cNvPr id="367" name="Google Shape;367;g1793b6a3233_0_52"/>
          <p:cNvSpPr txBox="1"/>
          <p:nvPr/>
        </p:nvSpPr>
        <p:spPr>
          <a:xfrm>
            <a:off x="385750" y="326900"/>
            <a:ext cx="7814100" cy="400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lang="en-GB" sz="2700">
                <a:solidFill>
                  <a:schemeClr val="accent2"/>
                </a:solidFill>
                <a:latin typeface="Lato Black"/>
                <a:ea typeface="Lato Black"/>
                <a:cs typeface="Lato Black"/>
                <a:sym typeface="Lato Black"/>
              </a:rPr>
              <a:t>Personal reflection</a:t>
            </a:r>
            <a:endParaRPr b="1" i="0" sz="2700" u="none" cap="none" strike="noStrike">
              <a:solidFill>
                <a:schemeClr val="lt1"/>
              </a:solidFill>
              <a:latin typeface="Lato"/>
              <a:ea typeface="Lato"/>
              <a:cs typeface="Lato"/>
              <a:sym typeface="Lato"/>
            </a:endParaRPr>
          </a:p>
        </p:txBody>
      </p:sp>
      <p:sp>
        <p:nvSpPr>
          <p:cNvPr id="368" name="Google Shape;368;g1793b6a3233_0_52"/>
          <p:cNvSpPr txBox="1"/>
          <p:nvPr/>
        </p:nvSpPr>
        <p:spPr>
          <a:xfrm>
            <a:off x="439500" y="810575"/>
            <a:ext cx="7380300" cy="400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1" lang="en-GB" sz="2200" u="none" cap="none" strike="noStrike">
                <a:solidFill>
                  <a:schemeClr val="accent2"/>
                </a:solidFill>
                <a:latin typeface="Lato"/>
                <a:ea typeface="Lato"/>
                <a:cs typeface="Lato"/>
                <a:sym typeface="Lato"/>
              </a:rPr>
              <a:t>What kind of job do you think you would like and why?</a:t>
            </a:r>
            <a:endParaRPr b="1" i="1" sz="2200" u="none" cap="none" strike="noStrike">
              <a:solidFill>
                <a:schemeClr val="accent2"/>
              </a:solidFill>
              <a:latin typeface="Lato"/>
              <a:ea typeface="Lato"/>
              <a:cs typeface="Lato"/>
              <a:sym typeface="Lato"/>
            </a:endParaRPr>
          </a:p>
        </p:txBody>
      </p:sp>
      <p:sp>
        <p:nvSpPr>
          <p:cNvPr id="369" name="Google Shape;369;g1793b6a3233_0_52"/>
          <p:cNvSpPr txBox="1"/>
          <p:nvPr/>
        </p:nvSpPr>
        <p:spPr>
          <a:xfrm>
            <a:off x="2706600" y="1294250"/>
            <a:ext cx="6213900" cy="39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chemeClr val="lt1"/>
                </a:solidFill>
                <a:latin typeface="Lato"/>
                <a:ea typeface="Lato"/>
                <a:cs typeface="Lato"/>
                <a:sym typeface="Lato"/>
              </a:rPr>
              <a:t>What is your dream job?</a:t>
            </a:r>
            <a:endParaRPr b="1" sz="1800">
              <a:solidFill>
                <a:schemeClr val="lt1"/>
              </a:solidFill>
              <a:latin typeface="Lato"/>
              <a:ea typeface="Lato"/>
              <a:cs typeface="Lato"/>
              <a:sym typeface="Lato"/>
            </a:endParaRPr>
          </a:p>
          <a:p>
            <a:pPr indent="0" lvl="0" marL="0" rtl="0" algn="l">
              <a:spcBef>
                <a:spcPts val="0"/>
              </a:spcBef>
              <a:spcAft>
                <a:spcPts val="0"/>
              </a:spcAft>
              <a:buNone/>
            </a:pPr>
            <a:r>
              <a:t/>
            </a:r>
            <a:endParaRPr b="1" sz="1800">
              <a:solidFill>
                <a:schemeClr val="lt1"/>
              </a:solidFill>
              <a:latin typeface="Lato"/>
              <a:ea typeface="Lato"/>
              <a:cs typeface="Lato"/>
              <a:sym typeface="Lato"/>
            </a:endParaRPr>
          </a:p>
          <a:p>
            <a:pPr indent="0" lvl="0" marL="0" rtl="0" algn="l">
              <a:spcBef>
                <a:spcPts val="0"/>
              </a:spcBef>
              <a:spcAft>
                <a:spcPts val="0"/>
              </a:spcAft>
              <a:buNone/>
            </a:pPr>
            <a:r>
              <a:rPr b="1" lang="en-GB" sz="1800">
                <a:solidFill>
                  <a:schemeClr val="lt1"/>
                </a:solidFill>
                <a:latin typeface="Lato"/>
                <a:ea typeface="Lato"/>
                <a:cs typeface="Lato"/>
                <a:sym typeface="Lato"/>
              </a:rPr>
              <a:t>Write a short paragraph about the model of work that would suit you in your twenties. You should include:</a:t>
            </a:r>
            <a:endParaRPr b="1" sz="1800">
              <a:solidFill>
                <a:schemeClr val="lt1"/>
              </a:solidFill>
              <a:latin typeface="Lato"/>
              <a:ea typeface="Lato"/>
              <a:cs typeface="Lato"/>
              <a:sym typeface="Lato"/>
            </a:endParaRPr>
          </a:p>
          <a:p>
            <a:pPr indent="-330200" lvl="0" marL="457200" marR="755613" rtl="0" algn="l">
              <a:spcBef>
                <a:spcPts val="1086"/>
              </a:spcBef>
              <a:spcAft>
                <a:spcPts val="0"/>
              </a:spcAft>
              <a:buClr>
                <a:schemeClr val="lt1"/>
              </a:buClr>
              <a:buSzPts val="1600"/>
              <a:buFont typeface="Lato"/>
              <a:buChar char="●"/>
            </a:pPr>
            <a:r>
              <a:rPr b="1" lang="en-GB" sz="1600">
                <a:solidFill>
                  <a:schemeClr val="lt1"/>
                </a:solidFill>
                <a:latin typeface="Lato"/>
                <a:ea typeface="Lato"/>
                <a:cs typeface="Lato"/>
                <a:sym typeface="Lato"/>
              </a:rPr>
              <a:t>Employment types (you may choose multiple of these): </a:t>
            </a:r>
            <a:r>
              <a:rPr i="1" lang="en-GB" sz="1600">
                <a:solidFill>
                  <a:schemeClr val="lt1"/>
                </a:solidFill>
                <a:latin typeface="Lato"/>
                <a:ea typeface="Lato"/>
                <a:cs typeface="Lato"/>
                <a:sym typeface="Lato"/>
              </a:rPr>
              <a:t>Full time | Part time | Shift work | Freelancer | Employed | Self-employed | Gig work </a:t>
            </a:r>
            <a:endParaRPr i="1" sz="1600">
              <a:solidFill>
                <a:schemeClr val="lt1"/>
              </a:solidFill>
              <a:latin typeface="Lato"/>
              <a:ea typeface="Lato"/>
              <a:cs typeface="Lato"/>
              <a:sym typeface="Lato"/>
            </a:endParaRPr>
          </a:p>
          <a:p>
            <a:pPr indent="-330200" lvl="0" marL="457200" marR="755613" rtl="0" algn="l">
              <a:spcBef>
                <a:spcPts val="0"/>
              </a:spcBef>
              <a:spcAft>
                <a:spcPts val="0"/>
              </a:spcAft>
              <a:buClr>
                <a:schemeClr val="lt1"/>
              </a:buClr>
              <a:buSzPts val="1600"/>
              <a:buFont typeface="Lato"/>
              <a:buChar char="●"/>
            </a:pPr>
            <a:r>
              <a:rPr b="1" lang="en-GB" sz="1600">
                <a:solidFill>
                  <a:schemeClr val="lt1"/>
                </a:solidFill>
                <a:latin typeface="Lato"/>
                <a:ea typeface="Lato"/>
                <a:cs typeface="Lato"/>
                <a:sym typeface="Lato"/>
              </a:rPr>
              <a:t>Hours or days worked </a:t>
            </a:r>
            <a:r>
              <a:rPr b="1" lang="en-GB" sz="1600" u="sng">
                <a:solidFill>
                  <a:schemeClr val="lt1"/>
                </a:solidFill>
                <a:latin typeface="Lato"/>
                <a:ea typeface="Lato"/>
                <a:cs typeface="Lato"/>
                <a:sym typeface="Lato"/>
              </a:rPr>
              <a:t>per week</a:t>
            </a:r>
            <a:r>
              <a:rPr b="1" lang="en-GB" sz="1600">
                <a:solidFill>
                  <a:schemeClr val="lt1"/>
                </a:solidFill>
                <a:highlight>
                  <a:srgbClr val="ABABAB"/>
                </a:highlight>
                <a:latin typeface="Lato"/>
                <a:ea typeface="Lato"/>
                <a:cs typeface="Lato"/>
                <a:sym typeface="Lato"/>
              </a:rPr>
              <a:t> </a:t>
            </a:r>
            <a:endParaRPr b="1" sz="1600">
              <a:solidFill>
                <a:schemeClr val="lt1"/>
              </a:solidFill>
              <a:highlight>
                <a:srgbClr val="ABABAB"/>
              </a:highlight>
              <a:latin typeface="Lato"/>
              <a:ea typeface="Lato"/>
              <a:cs typeface="Lato"/>
              <a:sym typeface="Lato"/>
            </a:endParaRPr>
          </a:p>
          <a:p>
            <a:pPr indent="-330200" lvl="0" marL="457200" rtl="0" algn="l">
              <a:spcBef>
                <a:spcPts val="0"/>
              </a:spcBef>
              <a:spcAft>
                <a:spcPts val="0"/>
              </a:spcAft>
              <a:buClr>
                <a:schemeClr val="lt1"/>
              </a:buClr>
              <a:buSzPts val="1600"/>
              <a:buFont typeface="Lato"/>
              <a:buChar char="●"/>
            </a:pPr>
            <a:r>
              <a:rPr b="1" lang="en-GB" sz="1600">
                <a:solidFill>
                  <a:schemeClr val="lt1"/>
                </a:solidFill>
                <a:latin typeface="Lato"/>
                <a:ea typeface="Lato"/>
                <a:cs typeface="Lato"/>
                <a:sym typeface="Lato"/>
              </a:rPr>
              <a:t>Wage or salary </a:t>
            </a:r>
            <a:endParaRPr b="1" sz="1600">
              <a:solidFill>
                <a:schemeClr val="lt1"/>
              </a:solidFill>
              <a:latin typeface="Lato"/>
              <a:ea typeface="Lato"/>
              <a:cs typeface="Lato"/>
              <a:sym typeface="Lato"/>
            </a:endParaRPr>
          </a:p>
          <a:p>
            <a:pPr indent="0" lvl="0" marL="0" rtl="0" algn="l">
              <a:spcBef>
                <a:spcPts val="12"/>
              </a:spcBef>
              <a:spcAft>
                <a:spcPts val="0"/>
              </a:spcAft>
              <a:buNone/>
            </a:pPr>
            <a:r>
              <a:t/>
            </a:r>
            <a:endParaRPr b="1" sz="1600">
              <a:solidFill>
                <a:schemeClr val="lt1"/>
              </a:solidFill>
              <a:latin typeface="Lato"/>
              <a:ea typeface="Lato"/>
              <a:cs typeface="Lato"/>
              <a:sym typeface="Lato"/>
            </a:endParaRPr>
          </a:p>
          <a:p>
            <a:pPr indent="0" lvl="0" marL="0" rtl="0" algn="l">
              <a:spcBef>
                <a:spcPts val="12"/>
              </a:spcBef>
              <a:spcAft>
                <a:spcPts val="0"/>
              </a:spcAft>
              <a:buNone/>
            </a:pPr>
            <a:r>
              <a:rPr b="1" lang="en-GB" sz="1600">
                <a:solidFill>
                  <a:schemeClr val="lt1"/>
                </a:solidFill>
                <a:latin typeface="Lato"/>
                <a:ea typeface="Lato"/>
                <a:cs typeface="Lato"/>
                <a:sym typeface="Lato"/>
              </a:rPr>
              <a:t>Explain reasons for your choice.</a:t>
            </a:r>
            <a:endParaRPr b="1" sz="1600">
              <a:solidFill>
                <a:schemeClr val="lt1"/>
              </a:solidFill>
              <a:latin typeface="Lato"/>
              <a:ea typeface="Lato"/>
              <a:cs typeface="Lato"/>
              <a:sym typeface="Lato"/>
            </a:endParaRPr>
          </a:p>
          <a:p>
            <a:pPr indent="0" lvl="0" marL="0" rtl="0" algn="l">
              <a:spcBef>
                <a:spcPts val="12"/>
              </a:spcBef>
              <a:spcAft>
                <a:spcPts val="0"/>
              </a:spcAft>
              <a:buNone/>
            </a:pPr>
            <a:r>
              <a:t/>
            </a:r>
            <a:endParaRPr b="1" sz="1600">
              <a:solidFill>
                <a:schemeClr val="lt1"/>
              </a:solidFill>
              <a:latin typeface="Lato"/>
              <a:ea typeface="Lato"/>
              <a:cs typeface="Lato"/>
              <a:sym typeface="Lato"/>
            </a:endParaRPr>
          </a:p>
          <a:p>
            <a:pPr indent="0" lvl="0" marL="0" rtl="0" algn="l">
              <a:spcBef>
                <a:spcPts val="12"/>
              </a:spcBef>
              <a:spcAft>
                <a:spcPts val="0"/>
              </a:spcAft>
              <a:buNone/>
            </a:pPr>
            <a:r>
              <a:rPr b="1" lang="en-GB" sz="1600">
                <a:solidFill>
                  <a:schemeClr val="lt1"/>
                </a:solidFill>
                <a:latin typeface="Lato"/>
                <a:ea typeface="Lato"/>
                <a:cs typeface="Lato"/>
                <a:sym typeface="Lato"/>
              </a:rPr>
              <a:t>Stretch: Describe the disadvantages of your choice and how you might overcome them</a:t>
            </a:r>
            <a:endParaRPr b="1" sz="1600">
              <a:solidFill>
                <a:schemeClr val="lt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g164e9ab64ab_0_544"/>
          <p:cNvSpPr txBox="1"/>
          <p:nvPr>
            <p:ph idx="12" type="sldNum"/>
          </p:nvPr>
        </p:nvSpPr>
        <p:spPr>
          <a:xfrm>
            <a:off x="86004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375" name="Google Shape;375;g164e9ab64ab_0_544"/>
          <p:cNvSpPr txBox="1"/>
          <p:nvPr/>
        </p:nvSpPr>
        <p:spPr>
          <a:xfrm>
            <a:off x="0" y="985063"/>
            <a:ext cx="9144000" cy="960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8000"/>
              <a:buFont typeface="Arial"/>
              <a:buNone/>
            </a:pPr>
            <a:r>
              <a:rPr b="1" lang="en-GB" sz="5600">
                <a:solidFill>
                  <a:schemeClr val="lt1"/>
                </a:solidFill>
                <a:latin typeface="Lato Black"/>
                <a:ea typeface="Lato Black"/>
                <a:cs typeface="Lato Black"/>
                <a:sym typeface="Lato Black"/>
              </a:rPr>
              <a:t>Any questions?</a:t>
            </a:r>
            <a:endParaRPr b="1" i="0" sz="5600" u="none" cap="none" strike="noStrike">
              <a:solidFill>
                <a:schemeClr val="accent2"/>
              </a:solidFill>
              <a:latin typeface="Lato Black"/>
              <a:ea typeface="Lato Black"/>
              <a:cs typeface="Lato Black"/>
              <a:sym typeface="Lato Black"/>
            </a:endParaRPr>
          </a:p>
        </p:txBody>
      </p:sp>
      <p:sp>
        <p:nvSpPr>
          <p:cNvPr id="376" name="Google Shape;376;g164e9ab64ab_0_544"/>
          <p:cNvSpPr/>
          <p:nvPr/>
        </p:nvSpPr>
        <p:spPr>
          <a:xfrm>
            <a:off x="3806600" y="2159450"/>
            <a:ext cx="1734900" cy="1483800"/>
          </a:xfrm>
          <a:prstGeom prst="rect">
            <a:avLst/>
          </a:prstGeom>
          <a:solidFill>
            <a:srgbClr val="FF802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9600">
                <a:latin typeface="Lato Black"/>
                <a:ea typeface="Lato Black"/>
                <a:cs typeface="Lato Black"/>
                <a:sym typeface="Lato Black"/>
              </a:rPr>
              <a:t>?</a:t>
            </a:r>
            <a:endParaRPr sz="9600">
              <a:latin typeface="Lato Black"/>
              <a:ea typeface="Lato Black"/>
              <a:cs typeface="Lato Black"/>
              <a:sym typeface="Lato Black"/>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g1948b4caf9c_0_98"/>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g1948b4caf9c_0_98"/>
          <p:cNvSpPr txBox="1"/>
          <p:nvPr>
            <p:ph idx="12" type="sldNum"/>
          </p:nvPr>
        </p:nvSpPr>
        <p:spPr>
          <a:xfrm>
            <a:off x="8609893" y="403673"/>
            <a:ext cx="459600" cy="225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en-GB" sz="1400" u="none" cap="none" strike="noStrike">
                <a:latin typeface="Lato Black"/>
                <a:ea typeface="Lato Black"/>
                <a:cs typeface="Lato Black"/>
                <a:sym typeface="Lato Black"/>
              </a:rPr>
              <a:t>‹#›</a:t>
            </a:fld>
            <a:endParaRPr b="1" i="0" sz="1400" u="none" cap="none" strike="noStrike">
              <a:latin typeface="Lato Black"/>
              <a:ea typeface="Lato Black"/>
              <a:cs typeface="Lato Black"/>
              <a:sym typeface="Lato Black"/>
            </a:endParaRPr>
          </a:p>
        </p:txBody>
      </p:sp>
      <p:sp>
        <p:nvSpPr>
          <p:cNvPr id="383" name="Google Shape;383;g1948b4caf9c_0_98"/>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g1948b4caf9c_0_98"/>
          <p:cNvSpPr txBox="1"/>
          <p:nvPr/>
        </p:nvSpPr>
        <p:spPr>
          <a:xfrm>
            <a:off x="360376" y="1503475"/>
            <a:ext cx="7412100" cy="2629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0" i="0" lang="en-GB" sz="2000" u="none" cap="none" strike="noStrike">
                <a:solidFill>
                  <a:schemeClr val="accent2"/>
                </a:solidFill>
                <a:latin typeface="Lato Black"/>
                <a:ea typeface="Lato Black"/>
                <a:cs typeface="Lato Black"/>
                <a:sym typeface="Lato Black"/>
              </a:rPr>
              <a:t>By the end of the session, </a:t>
            </a:r>
            <a:r>
              <a:rPr lang="en-GB" sz="2000">
                <a:solidFill>
                  <a:schemeClr val="accent2"/>
                </a:solidFill>
                <a:latin typeface="Lato Black"/>
                <a:ea typeface="Lato Black"/>
                <a:cs typeface="Lato Black"/>
                <a:sym typeface="Lato Black"/>
              </a:rPr>
              <a:t>students </a:t>
            </a:r>
            <a:r>
              <a:rPr b="0" i="0" lang="en-GB" sz="2000" u="none" cap="none" strike="noStrike">
                <a:solidFill>
                  <a:schemeClr val="accent2"/>
                </a:solidFill>
                <a:latin typeface="Lato Black"/>
                <a:ea typeface="Lato Black"/>
                <a:cs typeface="Lato Black"/>
                <a:sym typeface="Lato Black"/>
              </a:rPr>
              <a:t>will be able to:</a:t>
            </a:r>
            <a:endParaRPr b="0" i="0" sz="2000" u="none" cap="none" strike="noStrike">
              <a:solidFill>
                <a:schemeClr val="accent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2000"/>
              <a:buFont typeface="Arial"/>
              <a:buNone/>
            </a:pPr>
            <a:r>
              <a:t/>
            </a:r>
            <a:endParaRPr sz="2000">
              <a:solidFill>
                <a:schemeClr val="accent2"/>
              </a:solidFill>
              <a:latin typeface="Lato Black"/>
              <a:ea typeface="Lato Black"/>
              <a:cs typeface="Lato Black"/>
              <a:sym typeface="Lato Black"/>
            </a:endParaRPr>
          </a:p>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Analyse </a:t>
            </a:r>
            <a:r>
              <a:rPr b="1" i="0" lang="en-GB" sz="1600" u="none" cap="none" strike="noStrike">
                <a:solidFill>
                  <a:srgbClr val="00FF00"/>
                </a:solidFill>
                <a:latin typeface="Lato"/>
                <a:ea typeface="Lato"/>
                <a:cs typeface="Lato"/>
                <a:sym typeface="Lato"/>
              </a:rPr>
              <a:t>the advantages and disadvantages of different </a:t>
            </a:r>
            <a:r>
              <a:rPr b="1" lang="en-GB" sz="1600">
                <a:solidFill>
                  <a:srgbClr val="00FF00"/>
                </a:solidFill>
                <a:latin typeface="Lato"/>
                <a:ea typeface="Lato"/>
                <a:cs typeface="Lato"/>
                <a:sym typeface="Lato"/>
              </a:rPr>
              <a:t>ways to make money</a:t>
            </a:r>
            <a:r>
              <a:rPr b="1" i="0" lang="en-GB" sz="1600" u="none" cap="none" strike="noStrike">
                <a:solidFill>
                  <a:srgbClr val="00FF00"/>
                </a:solidFill>
                <a:latin typeface="Lato"/>
                <a:ea typeface="Lato"/>
                <a:cs typeface="Lato"/>
                <a:sym typeface="Lato"/>
              </a:rPr>
              <a:t> </a:t>
            </a:r>
            <a:r>
              <a:rPr b="0" i="0" lang="en-GB" sz="1600" u="none" cap="none" strike="noStrike">
                <a:solidFill>
                  <a:srgbClr val="00FF00"/>
                </a:solidFill>
                <a:latin typeface="Lato Light"/>
                <a:ea typeface="Lato Light"/>
                <a:cs typeface="Lato Light"/>
                <a:sym typeface="Lato Light"/>
              </a:rPr>
              <a:t>and important factors t</a:t>
            </a:r>
            <a:r>
              <a:rPr lang="en-GB" sz="1600">
                <a:solidFill>
                  <a:srgbClr val="00FF00"/>
                </a:solidFill>
                <a:latin typeface="Lato Light"/>
                <a:ea typeface="Lato Light"/>
                <a:cs typeface="Lato Light"/>
                <a:sym typeface="Lato Light"/>
              </a:rPr>
              <a:t>o consider </a:t>
            </a:r>
            <a:r>
              <a:rPr b="0" i="0" lang="en-GB" sz="1600" u="none" cap="none" strike="noStrike">
                <a:solidFill>
                  <a:srgbClr val="00FF00"/>
                </a:solidFill>
                <a:latin typeface="Lato Light"/>
                <a:ea typeface="Lato Light"/>
                <a:cs typeface="Lato Light"/>
                <a:sym typeface="Lato Light"/>
              </a:rPr>
              <a:t>when choosing a job. </a:t>
            </a:r>
            <a:endParaRPr sz="1050">
              <a:solidFill>
                <a:srgbClr val="00FF00"/>
              </a:solidFill>
              <a:highlight>
                <a:srgbClr val="FFFFFF"/>
              </a:highlight>
              <a:latin typeface="Roboto"/>
              <a:ea typeface="Roboto"/>
              <a:cs typeface="Roboto"/>
              <a:sym typeface="Roboto"/>
            </a:endParaRPr>
          </a:p>
          <a:p>
            <a:pPr indent="0" lvl="0" marL="457200" marR="0" rtl="0" algn="l">
              <a:lnSpc>
                <a:spcPct val="107000"/>
              </a:lnSpc>
              <a:spcBef>
                <a:spcPts val="0"/>
              </a:spcBef>
              <a:spcAft>
                <a:spcPts val="0"/>
              </a:spcAft>
              <a:buNone/>
            </a:pPr>
            <a:r>
              <a:t/>
            </a:r>
            <a:endParaRPr sz="1050">
              <a:highlight>
                <a:srgbClr val="FFFFFF"/>
              </a:highlight>
              <a:latin typeface="Roboto"/>
              <a:ea typeface="Roboto"/>
              <a:cs typeface="Roboto"/>
              <a:sym typeface="Roboto"/>
            </a:endParaRPr>
          </a:p>
          <a:p>
            <a:pPr indent="-330200" lvl="0" marL="457200" marR="0" rtl="0" algn="l">
              <a:lnSpc>
                <a:spcPct val="107000"/>
              </a:lnSpc>
              <a:spcBef>
                <a:spcPts val="0"/>
              </a:spcBef>
              <a:spcAft>
                <a:spcPts val="0"/>
              </a:spcAft>
              <a:buClr>
                <a:schemeClr val="accent2"/>
              </a:buClr>
              <a:buSzPts val="1600"/>
              <a:buFont typeface="Lato"/>
              <a:buAutoNum type="arabicPeriod"/>
            </a:pPr>
            <a:r>
              <a:rPr b="1" lang="en-GB" sz="1600">
                <a:solidFill>
                  <a:schemeClr val="lt1"/>
                </a:solidFill>
                <a:latin typeface="Lato"/>
                <a:ea typeface="Lato"/>
                <a:cs typeface="Lato"/>
                <a:sym typeface="Lato"/>
              </a:rPr>
              <a:t>Explain the main</a:t>
            </a:r>
            <a:r>
              <a:rPr b="1" i="0" lang="en-GB" sz="1600" u="none" cap="none" strike="noStrike">
                <a:solidFill>
                  <a:schemeClr val="lt1"/>
                </a:solidFill>
                <a:latin typeface="Lato"/>
                <a:ea typeface="Lato"/>
                <a:cs typeface="Lato"/>
                <a:sym typeface="Lato"/>
              </a:rPr>
              <a:t> salary deductions, </a:t>
            </a:r>
            <a:r>
              <a:rPr b="0" i="0" lang="en-GB" sz="1600" u="none" cap="none" strike="noStrike">
                <a:solidFill>
                  <a:schemeClr val="lt1"/>
                </a:solidFill>
                <a:latin typeface="Lato Light"/>
                <a:ea typeface="Lato Light"/>
                <a:cs typeface="Lato Light"/>
                <a:sym typeface="Lato Light"/>
              </a:rPr>
              <a:t>and calculate income tax.</a:t>
            </a:r>
            <a:endParaRPr sz="1600">
              <a:solidFill>
                <a:schemeClr val="lt1"/>
              </a:solidFill>
              <a:latin typeface="Lato Light"/>
              <a:ea typeface="Lato Light"/>
              <a:cs typeface="Lato Light"/>
              <a:sym typeface="Lato Light"/>
            </a:endParaRPr>
          </a:p>
          <a:p>
            <a:pPr indent="0" lvl="0" marL="457200" marR="0" rtl="0" algn="l">
              <a:lnSpc>
                <a:spcPct val="107000"/>
              </a:lnSpc>
              <a:spcBef>
                <a:spcPts val="0"/>
              </a:spcBef>
              <a:spcAft>
                <a:spcPts val="0"/>
              </a:spcAft>
              <a:buNone/>
            </a:pPr>
            <a:r>
              <a:t/>
            </a:r>
            <a:endParaRPr sz="1600">
              <a:solidFill>
                <a:schemeClr val="lt1"/>
              </a:solidFill>
              <a:latin typeface="Lato Light"/>
              <a:ea typeface="Lato Light"/>
              <a:cs typeface="Lato Light"/>
              <a:sym typeface="Lato Light"/>
            </a:endParaRPr>
          </a:p>
          <a:p>
            <a:pPr indent="-330200" lvl="0" marL="457200" marR="0" rtl="0" algn="l">
              <a:lnSpc>
                <a:spcPct val="107000"/>
              </a:lnSpc>
              <a:spcBef>
                <a:spcPts val="0"/>
              </a:spcBef>
              <a:spcAft>
                <a:spcPts val="0"/>
              </a:spcAft>
              <a:buClr>
                <a:schemeClr val="accent2"/>
              </a:buClr>
              <a:buSzPts val="1600"/>
              <a:buFont typeface="Lato"/>
              <a:buAutoNum type="arabicPeriod"/>
            </a:pPr>
            <a:r>
              <a:rPr b="1" lang="en-GB" sz="1600">
                <a:solidFill>
                  <a:schemeClr val="lt1"/>
                </a:solidFill>
                <a:latin typeface="Lato"/>
                <a:ea typeface="Lato"/>
                <a:cs typeface="Lato"/>
                <a:sym typeface="Lato"/>
              </a:rPr>
              <a:t>State </a:t>
            </a:r>
            <a:r>
              <a:rPr b="1" i="0" lang="en-GB" sz="1600" u="none" cap="none" strike="noStrike">
                <a:solidFill>
                  <a:schemeClr val="lt1"/>
                </a:solidFill>
                <a:latin typeface="Lato"/>
                <a:ea typeface="Lato"/>
                <a:cs typeface="Lato"/>
                <a:sym typeface="Lato"/>
              </a:rPr>
              <a:t>rights at work regarding fair treatment a</a:t>
            </a:r>
            <a:r>
              <a:rPr b="1" lang="en-GB" sz="1600">
                <a:solidFill>
                  <a:schemeClr val="lt1"/>
                </a:solidFill>
                <a:latin typeface="Lato"/>
                <a:ea typeface="Lato"/>
                <a:cs typeface="Lato"/>
                <a:sym typeface="Lato"/>
              </a:rPr>
              <a:t>nd pay</a:t>
            </a:r>
            <a:r>
              <a:rPr b="1" i="0" lang="en-GB" sz="1600" u="none" cap="none" strike="noStrike">
                <a:solidFill>
                  <a:schemeClr val="lt1"/>
                </a:solidFill>
                <a:latin typeface="Lato"/>
                <a:ea typeface="Lato"/>
                <a:cs typeface="Lato"/>
                <a:sym typeface="Lato"/>
              </a:rPr>
              <a:t>, </a:t>
            </a:r>
            <a:r>
              <a:rPr lang="en-GB" sz="1600">
                <a:solidFill>
                  <a:schemeClr val="lt1"/>
                </a:solidFill>
                <a:latin typeface="Lato Light"/>
                <a:ea typeface="Lato Light"/>
                <a:cs typeface="Lato Light"/>
                <a:sym typeface="Lato Light"/>
              </a:rPr>
              <a:t>and identify </a:t>
            </a:r>
            <a:r>
              <a:rPr b="0" i="0" lang="en-GB" sz="1600" u="none" cap="none" strike="noStrike">
                <a:solidFill>
                  <a:schemeClr val="lt1"/>
                </a:solidFill>
                <a:latin typeface="Lato Light"/>
                <a:ea typeface="Lato Light"/>
                <a:cs typeface="Lato Light"/>
                <a:sym typeface="Lato Light"/>
              </a:rPr>
              <a:t> where </a:t>
            </a:r>
            <a:r>
              <a:rPr lang="en-GB" sz="1600">
                <a:solidFill>
                  <a:schemeClr val="lt1"/>
                </a:solidFill>
                <a:latin typeface="Lato Light"/>
                <a:ea typeface="Lato Light"/>
                <a:cs typeface="Lato Light"/>
                <a:sym typeface="Lato Light"/>
              </a:rPr>
              <a:t>to </a:t>
            </a:r>
            <a:r>
              <a:rPr b="0" i="0" lang="en-GB" sz="1600" u="none" cap="none" strike="noStrike">
                <a:solidFill>
                  <a:schemeClr val="lt1"/>
                </a:solidFill>
                <a:latin typeface="Lato Light"/>
                <a:ea typeface="Lato Light"/>
                <a:cs typeface="Lato Light"/>
                <a:sym typeface="Lato Light"/>
              </a:rPr>
              <a:t> turn for support when facing problems in the workplace.</a:t>
            </a:r>
            <a:endParaRPr b="1" i="0" sz="1600" u="none" cap="none" strike="noStrike">
              <a:solidFill>
                <a:schemeClr val="lt1"/>
              </a:solidFill>
              <a:latin typeface="Lato"/>
              <a:ea typeface="Lato"/>
              <a:cs typeface="Lato"/>
              <a:sym typeface="Lato"/>
            </a:endParaRPr>
          </a:p>
        </p:txBody>
      </p:sp>
      <p:sp>
        <p:nvSpPr>
          <p:cNvPr id="385" name="Google Shape;385;g1948b4caf9c_0_98"/>
          <p:cNvSpPr txBox="1"/>
          <p:nvPr/>
        </p:nvSpPr>
        <p:spPr>
          <a:xfrm>
            <a:off x="360375" y="253750"/>
            <a:ext cx="73386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GB" sz="2000" u="none" cap="none" strike="noStrike">
                <a:solidFill>
                  <a:schemeClr val="accent2"/>
                </a:solidFill>
                <a:latin typeface="Lato Black"/>
                <a:ea typeface="Lato Black"/>
                <a:cs typeface="Lato Black"/>
                <a:sym typeface="Lato Black"/>
              </a:rPr>
              <a:t>Learning Outcome: </a:t>
            </a:r>
            <a:r>
              <a:rPr b="1" lang="en-GB" sz="2000">
                <a:solidFill>
                  <a:schemeClr val="accent2"/>
                </a:solidFill>
                <a:latin typeface="Lato"/>
                <a:ea typeface="Lato"/>
                <a:cs typeface="Lato"/>
                <a:sym typeface="Lato"/>
              </a:rPr>
              <a:t>To </a:t>
            </a:r>
            <a:r>
              <a:rPr b="1" i="0" lang="en-GB" sz="2000" u="none" cap="none" strike="noStrike">
                <a:solidFill>
                  <a:schemeClr val="accent2"/>
                </a:solidFill>
                <a:latin typeface="Lato"/>
                <a:ea typeface="Lato"/>
                <a:cs typeface="Lato"/>
                <a:sym typeface="Lato"/>
              </a:rPr>
              <a:t>learn about different forms of employment, about tax and other deductions that may be taken from earnings, as well as how to speak up at work. </a:t>
            </a:r>
            <a:endParaRPr b="0" i="0" sz="2000" u="none" cap="none" strike="noStrike">
              <a:solidFill>
                <a:srgbClr val="FF8022"/>
              </a:solidFill>
              <a:latin typeface="Lato Black"/>
              <a:ea typeface="Lato Black"/>
              <a:cs typeface="Lato Black"/>
              <a:sym typeface="Lato Black"/>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164e9ab64ab_0_13"/>
          <p:cNvSpPr txBox="1"/>
          <p:nvPr/>
        </p:nvSpPr>
        <p:spPr>
          <a:xfrm>
            <a:off x="467424" y="427742"/>
            <a:ext cx="32625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600" u="none" cap="none" strike="noStrike">
                <a:solidFill>
                  <a:srgbClr val="FF8022"/>
                </a:solidFill>
                <a:latin typeface="Lato Black"/>
                <a:ea typeface="Lato Black"/>
                <a:cs typeface="Lato Black"/>
                <a:sym typeface="Lato Black"/>
              </a:rPr>
              <a:t>What is FLIC?</a:t>
            </a:r>
            <a:endParaRPr b="1" i="0" sz="3600" u="none" cap="none" strike="noStrike">
              <a:solidFill>
                <a:srgbClr val="FF8022"/>
              </a:solidFill>
              <a:latin typeface="Lato Black"/>
              <a:ea typeface="Lato Black"/>
              <a:cs typeface="Lato Black"/>
              <a:sym typeface="Lato Black"/>
            </a:endParaRPr>
          </a:p>
        </p:txBody>
      </p:sp>
      <p:sp>
        <p:nvSpPr>
          <p:cNvPr id="174" name="Google Shape;174;g164e9ab64ab_0_13"/>
          <p:cNvSpPr txBox="1"/>
          <p:nvPr/>
        </p:nvSpPr>
        <p:spPr>
          <a:xfrm>
            <a:off x="462400" y="1418175"/>
            <a:ext cx="7527300" cy="27459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600"/>
              <a:buFont typeface="Arial"/>
              <a:buNone/>
            </a:pPr>
            <a:r>
              <a:rPr b="0" i="0" lang="en-GB" sz="2600" u="none" cap="none" strike="noStrike">
                <a:solidFill>
                  <a:schemeClr val="lt1"/>
                </a:solidFill>
                <a:latin typeface="Lato Light"/>
                <a:ea typeface="Lato Light"/>
                <a:cs typeface="Lato Light"/>
                <a:sym typeface="Lato Light"/>
              </a:rPr>
              <a:t>The Financial Times news group has set up a charity (Financial Literacy and Inclusion Campaign) focused on </a:t>
            </a:r>
            <a:r>
              <a:rPr b="1" i="0" lang="en-GB" sz="2600" u="none" cap="none" strike="noStrike">
                <a:solidFill>
                  <a:schemeClr val="lt1"/>
                </a:solidFill>
                <a:latin typeface="Lato"/>
                <a:ea typeface="Lato"/>
                <a:cs typeface="Lato"/>
                <a:sym typeface="Lato"/>
              </a:rPr>
              <a:t>building up the financial knowledge and skills of everyone in the UK</a:t>
            </a:r>
            <a:r>
              <a:rPr b="0" i="0" lang="en-GB" sz="2600" u="none" cap="none" strike="noStrike">
                <a:solidFill>
                  <a:schemeClr val="lt1"/>
                </a:solidFill>
                <a:latin typeface="Lato Light"/>
                <a:ea typeface="Lato Light"/>
                <a:cs typeface="Lato Light"/>
                <a:sym typeface="Lato Light"/>
              </a:rPr>
              <a:t>, especially the people that don’t usually come across this information. </a:t>
            </a:r>
            <a:endParaRPr b="0" i="0" sz="2600" u="none" cap="none" strike="noStrike">
              <a:solidFill>
                <a:schemeClr val="lt1"/>
              </a:solidFill>
              <a:latin typeface="Lato Light"/>
              <a:ea typeface="Lato Light"/>
              <a:cs typeface="Lato Light"/>
              <a:sym typeface="Lato Light"/>
            </a:endParaRPr>
          </a:p>
        </p:txBody>
      </p:sp>
      <p:sp>
        <p:nvSpPr>
          <p:cNvPr id="175" name="Google Shape;175;g164e9ab64ab_0_13"/>
          <p:cNvSpPr txBox="1"/>
          <p:nvPr>
            <p:ph idx="12" type="sldNum"/>
          </p:nvPr>
        </p:nvSpPr>
        <p:spPr>
          <a:xfrm>
            <a:off x="86004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sz="1400">
                <a:solidFill>
                  <a:schemeClr val="lt1"/>
                </a:solidFill>
              </a:rPr>
              <a:t>‹#›</a:t>
            </a:fld>
            <a:endParaRPr sz="14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g1793b6a3233_0_69"/>
          <p:cNvSpPr txBox="1"/>
          <p:nvPr/>
        </p:nvSpPr>
        <p:spPr>
          <a:xfrm>
            <a:off x="0" y="1879050"/>
            <a:ext cx="9144000" cy="1385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b="0" i="0" lang="en-GB" sz="2400" u="none" cap="none" strike="noStrike">
                <a:solidFill>
                  <a:srgbClr val="FFFFFF"/>
                </a:solidFill>
                <a:latin typeface="Lato"/>
                <a:ea typeface="Lato"/>
                <a:cs typeface="Lato"/>
                <a:sym typeface="Lato"/>
              </a:rPr>
              <a:t>Chapter </a:t>
            </a:r>
            <a:r>
              <a:rPr lang="en-GB" sz="2400">
                <a:solidFill>
                  <a:srgbClr val="FFFFFF"/>
                </a:solidFill>
                <a:latin typeface="Lato"/>
                <a:ea typeface="Lato"/>
                <a:cs typeface="Lato"/>
                <a:sym typeface="Lato"/>
              </a:rPr>
              <a:t>2</a:t>
            </a:r>
            <a:r>
              <a:rPr b="0" i="0" lang="en-GB" sz="2400" u="none" cap="none" strike="noStrike">
                <a:solidFill>
                  <a:srgbClr val="FFFFFF"/>
                </a:solidFill>
                <a:latin typeface="Lato"/>
                <a:ea typeface="Lato"/>
                <a:cs typeface="Lato"/>
                <a:sym typeface="Lato"/>
              </a:rPr>
              <a:t>:</a:t>
            </a:r>
            <a:endParaRPr b="0" i="0" sz="2400" u="none" cap="none" strike="noStrike">
              <a:solidFill>
                <a:srgbClr val="FFFFFF"/>
              </a:solidFill>
              <a:latin typeface="Lato"/>
              <a:ea typeface="Lato"/>
              <a:cs typeface="Lato"/>
              <a:sym typeface="Lato"/>
            </a:endParaRPr>
          </a:p>
          <a:p>
            <a:pPr indent="0" lvl="0" marL="0" marR="0" rtl="0" algn="ctr">
              <a:lnSpc>
                <a:spcPct val="90000"/>
              </a:lnSpc>
              <a:spcBef>
                <a:spcPts val="0"/>
              </a:spcBef>
              <a:spcAft>
                <a:spcPts val="0"/>
              </a:spcAft>
              <a:buClr>
                <a:srgbClr val="000000"/>
              </a:buClr>
              <a:buSzPts val="8000"/>
              <a:buFont typeface="Arial"/>
              <a:buNone/>
            </a:pPr>
            <a:r>
              <a:rPr b="1" lang="en-GB" sz="5600">
                <a:solidFill>
                  <a:srgbClr val="FFFFFF"/>
                </a:solidFill>
                <a:latin typeface="Lato Black"/>
                <a:ea typeface="Lato Black"/>
                <a:cs typeface="Lato Black"/>
                <a:sym typeface="Lato Black"/>
              </a:rPr>
              <a:t>Deductions</a:t>
            </a:r>
            <a:endParaRPr b="1" i="0" sz="5600" u="none" cap="none" strike="noStrike">
              <a:solidFill>
                <a:srgbClr val="FF8022"/>
              </a:solidFill>
              <a:latin typeface="Lato Black"/>
              <a:ea typeface="Lato Black"/>
              <a:cs typeface="Lato Black"/>
              <a:sym typeface="Lato Black"/>
            </a:endParaRPr>
          </a:p>
        </p:txBody>
      </p:sp>
      <p:sp>
        <p:nvSpPr>
          <p:cNvPr id="391" name="Google Shape;391;g1793b6a3233_0_69"/>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rgbClr val="000000"/>
              </a:buClr>
              <a:buSzPts val="250"/>
              <a:buFont typeface="Arial"/>
              <a:buNone/>
            </a:pPr>
            <a:fld id="{00000000-1234-1234-1234-123412341234}" type="slidenum">
              <a:rPr lang="en-GB" sz="1400"/>
              <a:t>‹#›</a:t>
            </a:fld>
            <a:endParaRPr sz="14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164e9ab64ab_0_102"/>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sz="1400"/>
              <a:t>‹#›</a:t>
            </a:fld>
            <a:endParaRPr sz="1400"/>
          </a:p>
        </p:txBody>
      </p:sp>
      <p:sp>
        <p:nvSpPr>
          <p:cNvPr id="397" name="Google Shape;397;g164e9ab64ab_0_102"/>
          <p:cNvSpPr txBox="1"/>
          <p:nvPr/>
        </p:nvSpPr>
        <p:spPr>
          <a:xfrm>
            <a:off x="295100" y="947125"/>
            <a:ext cx="50904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chemeClr val="lt1"/>
                </a:solidFill>
                <a:latin typeface="Lato"/>
                <a:ea typeface="Lato"/>
                <a:cs typeface="Lato"/>
                <a:sym typeface="Lato"/>
              </a:rPr>
              <a:t>W</a:t>
            </a:r>
            <a:r>
              <a:rPr b="1" lang="en-GB" sz="1600">
                <a:solidFill>
                  <a:schemeClr val="lt1"/>
                </a:solidFill>
                <a:latin typeface="Lato"/>
                <a:ea typeface="Lato"/>
                <a:cs typeface="Lato"/>
                <a:sym typeface="Lato"/>
              </a:rPr>
              <a:t>hat type of work will suit this person?</a:t>
            </a:r>
            <a:endParaRPr b="1" sz="1600">
              <a:solidFill>
                <a:schemeClr val="lt1"/>
              </a:solidFill>
              <a:latin typeface="Lato"/>
              <a:ea typeface="Lato"/>
              <a:cs typeface="Lato"/>
              <a:sym typeface="Lato"/>
            </a:endParaRPr>
          </a:p>
          <a:p>
            <a:pPr indent="0" lvl="0" marL="0" rtl="0" algn="l">
              <a:spcBef>
                <a:spcPts val="0"/>
              </a:spcBef>
              <a:spcAft>
                <a:spcPts val="0"/>
              </a:spcAft>
              <a:buNone/>
            </a:pPr>
            <a:r>
              <a:t/>
            </a:r>
            <a:endParaRPr sz="1600">
              <a:solidFill>
                <a:schemeClr val="lt1"/>
              </a:solidFill>
              <a:latin typeface="Lato"/>
              <a:ea typeface="Lato"/>
              <a:cs typeface="Lato"/>
              <a:sym typeface="Lato"/>
            </a:endParaRPr>
          </a:p>
          <a:p>
            <a:pPr indent="0" lvl="0" marL="0" rtl="0" algn="l">
              <a:spcBef>
                <a:spcPts val="0"/>
              </a:spcBef>
              <a:spcAft>
                <a:spcPts val="0"/>
              </a:spcAft>
              <a:buNone/>
            </a:pPr>
            <a:r>
              <a:rPr lang="en-GB" sz="1600">
                <a:solidFill>
                  <a:schemeClr val="lt1"/>
                </a:solidFill>
                <a:latin typeface="Lato"/>
                <a:ea typeface="Lato"/>
                <a:cs typeface="Lato"/>
                <a:sym typeface="Lato"/>
              </a:rPr>
              <a:t>Lucy is 27 years old and has a two year old daughter. </a:t>
            </a:r>
            <a:endParaRPr sz="1600">
              <a:solidFill>
                <a:schemeClr val="lt1"/>
              </a:solidFill>
              <a:latin typeface="Lato"/>
              <a:ea typeface="Lato"/>
              <a:cs typeface="Lato"/>
              <a:sym typeface="Lato"/>
            </a:endParaRPr>
          </a:p>
          <a:p>
            <a:pPr indent="0" lvl="0" marL="0" rtl="0" algn="l">
              <a:spcBef>
                <a:spcPts val="0"/>
              </a:spcBef>
              <a:spcAft>
                <a:spcPts val="0"/>
              </a:spcAft>
              <a:buNone/>
            </a:pPr>
            <a:r>
              <a:rPr lang="en-GB" sz="1600">
                <a:solidFill>
                  <a:schemeClr val="lt1"/>
                </a:solidFill>
                <a:latin typeface="Lato"/>
                <a:ea typeface="Lato"/>
                <a:cs typeface="Lato"/>
                <a:sym typeface="Lato"/>
              </a:rPr>
              <a:t>She lives in London and shares a flat with her sister.</a:t>
            </a:r>
            <a:endParaRPr sz="1600">
              <a:solidFill>
                <a:schemeClr val="lt1"/>
              </a:solidFill>
              <a:latin typeface="Lato"/>
              <a:ea typeface="Lato"/>
              <a:cs typeface="Lato"/>
              <a:sym typeface="Lato"/>
            </a:endParaRPr>
          </a:p>
          <a:p>
            <a:pPr indent="0" lvl="0" marL="0" rtl="0" algn="l">
              <a:spcBef>
                <a:spcPts val="0"/>
              </a:spcBef>
              <a:spcAft>
                <a:spcPts val="0"/>
              </a:spcAft>
              <a:buNone/>
            </a:pPr>
            <a:r>
              <a:rPr lang="en-GB" sz="1600">
                <a:solidFill>
                  <a:schemeClr val="lt1"/>
                </a:solidFill>
                <a:latin typeface="Lato"/>
                <a:ea typeface="Lato"/>
                <a:cs typeface="Lato"/>
                <a:sym typeface="Lato"/>
              </a:rPr>
              <a:t>Lucy has a degree in art and design.</a:t>
            </a:r>
            <a:endParaRPr sz="1600">
              <a:solidFill>
                <a:schemeClr val="lt1"/>
              </a:solidFill>
              <a:latin typeface="Lato"/>
              <a:ea typeface="Lato"/>
              <a:cs typeface="Lato"/>
              <a:sym typeface="Lato"/>
            </a:endParaRPr>
          </a:p>
        </p:txBody>
      </p:sp>
      <p:sp>
        <p:nvSpPr>
          <p:cNvPr id="398" name="Google Shape;398;g164e9ab64ab_0_102"/>
          <p:cNvSpPr txBox="1"/>
          <p:nvPr/>
        </p:nvSpPr>
        <p:spPr>
          <a:xfrm>
            <a:off x="319950" y="2693100"/>
            <a:ext cx="5090400" cy="19086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i="1" lang="en-GB" sz="1600">
                <a:solidFill>
                  <a:schemeClr val="lt1"/>
                </a:solidFill>
                <a:latin typeface="Lato"/>
                <a:ea typeface="Lato"/>
                <a:cs typeface="Lato"/>
                <a:sym typeface="Lato"/>
              </a:rPr>
              <a:t>Factors to consider:</a:t>
            </a:r>
            <a:endParaRPr i="1" sz="1600">
              <a:solidFill>
                <a:schemeClr val="lt1"/>
              </a:solidFill>
              <a:latin typeface="Lato"/>
              <a:ea typeface="Lato"/>
              <a:cs typeface="Lato"/>
              <a:sym typeface="Lato"/>
            </a:endParaRPr>
          </a:p>
          <a:p>
            <a:pPr indent="-330200" lvl="0" marL="457200" rtl="0" algn="l">
              <a:spcBef>
                <a:spcPts val="0"/>
              </a:spcBef>
              <a:spcAft>
                <a:spcPts val="0"/>
              </a:spcAft>
              <a:buClr>
                <a:schemeClr val="lt1"/>
              </a:buClr>
              <a:buSzPts val="1600"/>
              <a:buFont typeface="Lato"/>
              <a:buChar char="●"/>
            </a:pPr>
            <a:r>
              <a:rPr i="1" lang="en-GB" sz="1600">
                <a:solidFill>
                  <a:schemeClr val="lt1"/>
                </a:solidFill>
                <a:latin typeface="Lato"/>
                <a:ea typeface="Lato"/>
                <a:cs typeface="Lato"/>
                <a:sym typeface="Lato"/>
              </a:rPr>
              <a:t>How does being a parent impact the type of work that Lucy might choose?</a:t>
            </a:r>
            <a:endParaRPr i="1" sz="1600">
              <a:solidFill>
                <a:schemeClr val="lt1"/>
              </a:solidFill>
              <a:latin typeface="Lato"/>
              <a:ea typeface="Lato"/>
              <a:cs typeface="Lato"/>
              <a:sym typeface="Lato"/>
            </a:endParaRPr>
          </a:p>
          <a:p>
            <a:pPr indent="-330200" lvl="0" marL="457200" rtl="0" algn="l">
              <a:spcBef>
                <a:spcPts val="0"/>
              </a:spcBef>
              <a:spcAft>
                <a:spcPts val="0"/>
              </a:spcAft>
              <a:buClr>
                <a:schemeClr val="lt1"/>
              </a:buClr>
              <a:buSzPts val="1600"/>
              <a:buFont typeface="Lato"/>
              <a:buChar char="●"/>
            </a:pPr>
            <a:r>
              <a:rPr i="1" lang="en-GB" sz="1600">
                <a:solidFill>
                  <a:schemeClr val="lt1"/>
                </a:solidFill>
                <a:latin typeface="Lato"/>
                <a:ea typeface="Lato"/>
                <a:cs typeface="Lato"/>
                <a:sym typeface="Lato"/>
              </a:rPr>
              <a:t>How does living in London affect the wage that Lucy needs?</a:t>
            </a:r>
            <a:endParaRPr i="1" sz="1600">
              <a:solidFill>
                <a:schemeClr val="lt1"/>
              </a:solidFill>
              <a:latin typeface="Lato"/>
              <a:ea typeface="Lato"/>
              <a:cs typeface="Lato"/>
              <a:sym typeface="Lato"/>
            </a:endParaRPr>
          </a:p>
          <a:p>
            <a:pPr indent="-330200" lvl="0" marL="457200" rtl="0" algn="l">
              <a:spcBef>
                <a:spcPts val="0"/>
              </a:spcBef>
              <a:spcAft>
                <a:spcPts val="0"/>
              </a:spcAft>
              <a:buClr>
                <a:schemeClr val="lt1"/>
              </a:buClr>
              <a:buSzPts val="1600"/>
              <a:buFont typeface="Lato"/>
              <a:buChar char="●"/>
            </a:pPr>
            <a:r>
              <a:rPr i="1" lang="en-GB" sz="1600">
                <a:solidFill>
                  <a:schemeClr val="lt1"/>
                </a:solidFill>
                <a:latin typeface="Lato"/>
                <a:ea typeface="Lato"/>
                <a:cs typeface="Lato"/>
                <a:sym typeface="Lato"/>
              </a:rPr>
              <a:t>Does having a degree influence the type of job that Lucy will consider?</a:t>
            </a:r>
            <a:endParaRPr i="1" sz="1600">
              <a:solidFill>
                <a:schemeClr val="lt1"/>
              </a:solidFill>
              <a:latin typeface="Lato"/>
              <a:ea typeface="Lato"/>
              <a:cs typeface="Lato"/>
              <a:sym typeface="Lato"/>
            </a:endParaRPr>
          </a:p>
        </p:txBody>
      </p:sp>
      <p:sp>
        <p:nvSpPr>
          <p:cNvPr id="399" name="Google Shape;399;g164e9ab64ab_0_102"/>
          <p:cNvSpPr txBox="1"/>
          <p:nvPr/>
        </p:nvSpPr>
        <p:spPr>
          <a:xfrm>
            <a:off x="472450" y="210775"/>
            <a:ext cx="6473100" cy="8268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lang="en-GB" sz="2800">
                <a:solidFill>
                  <a:schemeClr val="accent2"/>
                </a:solidFill>
                <a:latin typeface="Lato Black"/>
                <a:ea typeface="Lato Black"/>
                <a:cs typeface="Lato Black"/>
                <a:sym typeface="Lato Black"/>
              </a:rPr>
              <a:t>Starter - Income recall activity </a:t>
            </a:r>
            <a:endParaRPr b="1" i="0" sz="2800" u="none" cap="none" strike="noStrike">
              <a:solidFill>
                <a:schemeClr val="accent2"/>
              </a:solidFill>
              <a:latin typeface="Lato Black"/>
              <a:ea typeface="Lato Black"/>
              <a:cs typeface="Lato Black"/>
              <a:sym typeface="Lato Black"/>
            </a:endParaRPr>
          </a:p>
        </p:txBody>
      </p:sp>
      <p:pic>
        <p:nvPicPr>
          <p:cNvPr id="400" name="Google Shape;400;g164e9ab64ab_0_102"/>
          <p:cNvPicPr preferRelativeResize="0"/>
          <p:nvPr/>
        </p:nvPicPr>
        <p:blipFill rotWithShape="1">
          <a:blip r:embed="rId3">
            <a:alphaModFix/>
          </a:blip>
          <a:srcRect b="0" l="0" r="0" t="0"/>
          <a:stretch/>
        </p:blipFill>
        <p:spPr>
          <a:xfrm>
            <a:off x="6431000" y="1452208"/>
            <a:ext cx="2047923" cy="204789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g1948b4caf9c_0_106"/>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g1948b4caf9c_0_106"/>
          <p:cNvSpPr txBox="1"/>
          <p:nvPr>
            <p:ph idx="12" type="sldNum"/>
          </p:nvPr>
        </p:nvSpPr>
        <p:spPr>
          <a:xfrm>
            <a:off x="8609893" y="403673"/>
            <a:ext cx="459600" cy="225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en-GB" sz="1400" u="none" cap="none" strike="noStrike">
                <a:latin typeface="Lato Black"/>
                <a:ea typeface="Lato Black"/>
                <a:cs typeface="Lato Black"/>
                <a:sym typeface="Lato Black"/>
              </a:rPr>
              <a:t>‹#›</a:t>
            </a:fld>
            <a:endParaRPr b="1" i="0" sz="1400" u="none" cap="none" strike="noStrike">
              <a:latin typeface="Lato Black"/>
              <a:ea typeface="Lato Black"/>
              <a:cs typeface="Lato Black"/>
              <a:sym typeface="Lato Black"/>
            </a:endParaRPr>
          </a:p>
        </p:txBody>
      </p:sp>
      <p:sp>
        <p:nvSpPr>
          <p:cNvPr id="407" name="Google Shape;407;g1948b4caf9c_0_106"/>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g1948b4caf9c_0_106"/>
          <p:cNvSpPr txBox="1"/>
          <p:nvPr/>
        </p:nvSpPr>
        <p:spPr>
          <a:xfrm>
            <a:off x="360376" y="1503475"/>
            <a:ext cx="7412100" cy="2629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0" i="0" lang="en-GB" sz="2000" u="none" cap="none" strike="noStrike">
                <a:solidFill>
                  <a:schemeClr val="accent2"/>
                </a:solidFill>
                <a:latin typeface="Lato Black"/>
                <a:ea typeface="Lato Black"/>
                <a:cs typeface="Lato Black"/>
                <a:sym typeface="Lato Black"/>
              </a:rPr>
              <a:t>By the end of the session, </a:t>
            </a:r>
            <a:r>
              <a:rPr lang="en-GB" sz="2000">
                <a:solidFill>
                  <a:schemeClr val="accent2"/>
                </a:solidFill>
                <a:latin typeface="Lato Black"/>
                <a:ea typeface="Lato Black"/>
                <a:cs typeface="Lato Black"/>
                <a:sym typeface="Lato Black"/>
              </a:rPr>
              <a:t>students </a:t>
            </a:r>
            <a:r>
              <a:rPr b="0" i="0" lang="en-GB" sz="2000" u="none" cap="none" strike="noStrike">
                <a:solidFill>
                  <a:schemeClr val="accent2"/>
                </a:solidFill>
                <a:latin typeface="Lato Black"/>
                <a:ea typeface="Lato Black"/>
                <a:cs typeface="Lato Black"/>
                <a:sym typeface="Lato Black"/>
              </a:rPr>
              <a:t>will be able to:</a:t>
            </a:r>
            <a:endParaRPr b="0" i="0" sz="2000" u="none" cap="none" strike="noStrike">
              <a:solidFill>
                <a:schemeClr val="accent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2000"/>
              <a:buFont typeface="Arial"/>
              <a:buNone/>
            </a:pPr>
            <a:r>
              <a:t/>
            </a:r>
            <a:endParaRPr sz="2000">
              <a:solidFill>
                <a:schemeClr val="accent2"/>
              </a:solidFill>
              <a:latin typeface="Lato Black"/>
              <a:ea typeface="Lato Black"/>
              <a:cs typeface="Lato Black"/>
              <a:sym typeface="Lato Black"/>
            </a:endParaRPr>
          </a:p>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Analyse </a:t>
            </a:r>
            <a:r>
              <a:rPr b="1" i="0" lang="en-GB" sz="1600" u="none" cap="none" strike="noStrike">
                <a:solidFill>
                  <a:srgbClr val="00FF00"/>
                </a:solidFill>
                <a:latin typeface="Lato"/>
                <a:ea typeface="Lato"/>
                <a:cs typeface="Lato"/>
                <a:sym typeface="Lato"/>
              </a:rPr>
              <a:t>the advantages and disadvantages of different </a:t>
            </a:r>
            <a:r>
              <a:rPr b="1" lang="en-GB" sz="1600">
                <a:solidFill>
                  <a:srgbClr val="00FF00"/>
                </a:solidFill>
                <a:latin typeface="Lato"/>
                <a:ea typeface="Lato"/>
                <a:cs typeface="Lato"/>
                <a:sym typeface="Lato"/>
              </a:rPr>
              <a:t>ways to make money</a:t>
            </a:r>
            <a:r>
              <a:rPr b="1" i="0" lang="en-GB" sz="1600" u="none" cap="none" strike="noStrike">
                <a:solidFill>
                  <a:srgbClr val="00FF00"/>
                </a:solidFill>
                <a:latin typeface="Lato"/>
                <a:ea typeface="Lato"/>
                <a:cs typeface="Lato"/>
                <a:sym typeface="Lato"/>
              </a:rPr>
              <a:t> </a:t>
            </a:r>
            <a:r>
              <a:rPr b="0" i="0" lang="en-GB" sz="1600" u="none" cap="none" strike="noStrike">
                <a:solidFill>
                  <a:srgbClr val="00FF00"/>
                </a:solidFill>
                <a:latin typeface="Lato Light"/>
                <a:ea typeface="Lato Light"/>
                <a:cs typeface="Lato Light"/>
                <a:sym typeface="Lato Light"/>
              </a:rPr>
              <a:t>and important factors t</a:t>
            </a:r>
            <a:r>
              <a:rPr lang="en-GB" sz="1600">
                <a:solidFill>
                  <a:srgbClr val="00FF00"/>
                </a:solidFill>
                <a:latin typeface="Lato Light"/>
                <a:ea typeface="Lato Light"/>
                <a:cs typeface="Lato Light"/>
                <a:sym typeface="Lato Light"/>
              </a:rPr>
              <a:t>o consider </a:t>
            </a:r>
            <a:r>
              <a:rPr b="0" i="0" lang="en-GB" sz="1600" u="none" cap="none" strike="noStrike">
                <a:solidFill>
                  <a:srgbClr val="00FF00"/>
                </a:solidFill>
                <a:latin typeface="Lato Light"/>
                <a:ea typeface="Lato Light"/>
                <a:cs typeface="Lato Light"/>
                <a:sym typeface="Lato Light"/>
              </a:rPr>
              <a:t>when choosing a job. </a:t>
            </a:r>
            <a:endParaRPr sz="1050">
              <a:solidFill>
                <a:srgbClr val="00FF00"/>
              </a:solidFill>
              <a:highlight>
                <a:srgbClr val="FFFFFF"/>
              </a:highlight>
              <a:latin typeface="Roboto"/>
              <a:ea typeface="Roboto"/>
              <a:cs typeface="Roboto"/>
              <a:sym typeface="Roboto"/>
            </a:endParaRPr>
          </a:p>
          <a:p>
            <a:pPr indent="0" lvl="0" marL="457200" marR="0" rtl="0" algn="l">
              <a:lnSpc>
                <a:spcPct val="107000"/>
              </a:lnSpc>
              <a:spcBef>
                <a:spcPts val="0"/>
              </a:spcBef>
              <a:spcAft>
                <a:spcPts val="0"/>
              </a:spcAft>
              <a:buNone/>
            </a:pPr>
            <a:r>
              <a:t/>
            </a:r>
            <a:endParaRPr sz="1050">
              <a:highlight>
                <a:srgbClr val="FFFFFF"/>
              </a:highlight>
              <a:latin typeface="Roboto"/>
              <a:ea typeface="Roboto"/>
              <a:cs typeface="Roboto"/>
              <a:sym typeface="Roboto"/>
            </a:endParaRPr>
          </a:p>
          <a:p>
            <a:pPr indent="-330200" lvl="0" marL="457200" marR="0" rtl="0" algn="l">
              <a:lnSpc>
                <a:spcPct val="107000"/>
              </a:lnSpc>
              <a:spcBef>
                <a:spcPts val="0"/>
              </a:spcBef>
              <a:spcAft>
                <a:spcPts val="0"/>
              </a:spcAft>
              <a:buClr>
                <a:schemeClr val="accent2"/>
              </a:buClr>
              <a:buSzPts val="1600"/>
              <a:buFont typeface="Lato"/>
              <a:buAutoNum type="arabicPeriod"/>
            </a:pPr>
            <a:r>
              <a:rPr b="1" lang="en-GB" sz="1600">
                <a:solidFill>
                  <a:schemeClr val="lt1"/>
                </a:solidFill>
                <a:latin typeface="Lato"/>
                <a:ea typeface="Lato"/>
                <a:cs typeface="Lato"/>
                <a:sym typeface="Lato"/>
              </a:rPr>
              <a:t>Explain the main</a:t>
            </a:r>
            <a:r>
              <a:rPr b="1" i="0" lang="en-GB" sz="1600" u="none" cap="none" strike="noStrike">
                <a:solidFill>
                  <a:schemeClr val="lt1"/>
                </a:solidFill>
                <a:latin typeface="Lato"/>
                <a:ea typeface="Lato"/>
                <a:cs typeface="Lato"/>
                <a:sym typeface="Lato"/>
              </a:rPr>
              <a:t> salary deductions, </a:t>
            </a:r>
            <a:r>
              <a:rPr b="0" i="0" lang="en-GB" sz="1600" u="none" cap="none" strike="noStrike">
                <a:solidFill>
                  <a:schemeClr val="lt1"/>
                </a:solidFill>
                <a:latin typeface="Lato Light"/>
                <a:ea typeface="Lato Light"/>
                <a:cs typeface="Lato Light"/>
                <a:sym typeface="Lato Light"/>
              </a:rPr>
              <a:t>and calculate income tax.</a:t>
            </a:r>
            <a:endParaRPr sz="1600">
              <a:solidFill>
                <a:schemeClr val="lt1"/>
              </a:solidFill>
              <a:latin typeface="Lato Light"/>
              <a:ea typeface="Lato Light"/>
              <a:cs typeface="Lato Light"/>
              <a:sym typeface="Lato Light"/>
            </a:endParaRPr>
          </a:p>
          <a:p>
            <a:pPr indent="0" lvl="0" marL="457200" marR="0" rtl="0" algn="l">
              <a:lnSpc>
                <a:spcPct val="107000"/>
              </a:lnSpc>
              <a:spcBef>
                <a:spcPts val="0"/>
              </a:spcBef>
              <a:spcAft>
                <a:spcPts val="0"/>
              </a:spcAft>
              <a:buNone/>
            </a:pPr>
            <a:r>
              <a:t/>
            </a:r>
            <a:endParaRPr sz="1600">
              <a:solidFill>
                <a:schemeClr val="lt1"/>
              </a:solidFill>
              <a:latin typeface="Lato Light"/>
              <a:ea typeface="Lato Light"/>
              <a:cs typeface="Lato Light"/>
              <a:sym typeface="Lato Light"/>
            </a:endParaRPr>
          </a:p>
          <a:p>
            <a:pPr indent="-330200" lvl="0" marL="457200" marR="0" rtl="0" algn="l">
              <a:lnSpc>
                <a:spcPct val="107000"/>
              </a:lnSpc>
              <a:spcBef>
                <a:spcPts val="0"/>
              </a:spcBef>
              <a:spcAft>
                <a:spcPts val="0"/>
              </a:spcAft>
              <a:buClr>
                <a:schemeClr val="accent2"/>
              </a:buClr>
              <a:buSzPts val="1600"/>
              <a:buFont typeface="Lato"/>
              <a:buAutoNum type="arabicPeriod"/>
            </a:pPr>
            <a:r>
              <a:rPr b="1" lang="en-GB" sz="1600">
                <a:solidFill>
                  <a:schemeClr val="lt1"/>
                </a:solidFill>
                <a:latin typeface="Lato"/>
                <a:ea typeface="Lato"/>
                <a:cs typeface="Lato"/>
                <a:sym typeface="Lato"/>
              </a:rPr>
              <a:t>State </a:t>
            </a:r>
            <a:r>
              <a:rPr b="1" i="0" lang="en-GB" sz="1600" u="none" cap="none" strike="noStrike">
                <a:solidFill>
                  <a:schemeClr val="lt1"/>
                </a:solidFill>
                <a:latin typeface="Lato"/>
                <a:ea typeface="Lato"/>
                <a:cs typeface="Lato"/>
                <a:sym typeface="Lato"/>
              </a:rPr>
              <a:t>rights at work regarding fair treatment a</a:t>
            </a:r>
            <a:r>
              <a:rPr b="1" lang="en-GB" sz="1600">
                <a:solidFill>
                  <a:schemeClr val="lt1"/>
                </a:solidFill>
                <a:latin typeface="Lato"/>
                <a:ea typeface="Lato"/>
                <a:cs typeface="Lato"/>
                <a:sym typeface="Lato"/>
              </a:rPr>
              <a:t>nd pay</a:t>
            </a:r>
            <a:r>
              <a:rPr b="1" i="0" lang="en-GB" sz="1600" u="none" cap="none" strike="noStrike">
                <a:solidFill>
                  <a:schemeClr val="lt1"/>
                </a:solidFill>
                <a:latin typeface="Lato"/>
                <a:ea typeface="Lato"/>
                <a:cs typeface="Lato"/>
                <a:sym typeface="Lato"/>
              </a:rPr>
              <a:t>, </a:t>
            </a:r>
            <a:r>
              <a:rPr lang="en-GB" sz="1600">
                <a:solidFill>
                  <a:schemeClr val="lt1"/>
                </a:solidFill>
                <a:latin typeface="Lato Light"/>
                <a:ea typeface="Lato Light"/>
                <a:cs typeface="Lato Light"/>
                <a:sym typeface="Lato Light"/>
              </a:rPr>
              <a:t>and identify </a:t>
            </a:r>
            <a:r>
              <a:rPr b="0" i="0" lang="en-GB" sz="1600" u="none" cap="none" strike="noStrike">
                <a:solidFill>
                  <a:schemeClr val="lt1"/>
                </a:solidFill>
                <a:latin typeface="Lato Light"/>
                <a:ea typeface="Lato Light"/>
                <a:cs typeface="Lato Light"/>
                <a:sym typeface="Lato Light"/>
              </a:rPr>
              <a:t> where </a:t>
            </a:r>
            <a:r>
              <a:rPr lang="en-GB" sz="1600">
                <a:solidFill>
                  <a:schemeClr val="lt1"/>
                </a:solidFill>
                <a:latin typeface="Lato Light"/>
                <a:ea typeface="Lato Light"/>
                <a:cs typeface="Lato Light"/>
                <a:sym typeface="Lato Light"/>
              </a:rPr>
              <a:t>to </a:t>
            </a:r>
            <a:r>
              <a:rPr b="0" i="0" lang="en-GB" sz="1600" u="none" cap="none" strike="noStrike">
                <a:solidFill>
                  <a:schemeClr val="lt1"/>
                </a:solidFill>
                <a:latin typeface="Lato Light"/>
                <a:ea typeface="Lato Light"/>
                <a:cs typeface="Lato Light"/>
                <a:sym typeface="Lato Light"/>
              </a:rPr>
              <a:t> turn for support when facing problems in the workplace.</a:t>
            </a:r>
            <a:endParaRPr b="1" i="0" sz="1600" u="none" cap="none" strike="noStrike">
              <a:solidFill>
                <a:schemeClr val="lt1"/>
              </a:solidFill>
              <a:latin typeface="Lato"/>
              <a:ea typeface="Lato"/>
              <a:cs typeface="Lato"/>
              <a:sym typeface="Lato"/>
            </a:endParaRPr>
          </a:p>
        </p:txBody>
      </p:sp>
      <p:sp>
        <p:nvSpPr>
          <p:cNvPr id="409" name="Google Shape;409;g1948b4caf9c_0_106"/>
          <p:cNvSpPr txBox="1"/>
          <p:nvPr/>
        </p:nvSpPr>
        <p:spPr>
          <a:xfrm>
            <a:off x="360375" y="253750"/>
            <a:ext cx="73386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GB" sz="2000" u="none" cap="none" strike="noStrike">
                <a:solidFill>
                  <a:schemeClr val="accent2"/>
                </a:solidFill>
                <a:latin typeface="Lato Black"/>
                <a:ea typeface="Lato Black"/>
                <a:cs typeface="Lato Black"/>
                <a:sym typeface="Lato Black"/>
              </a:rPr>
              <a:t>Learning Outcome: </a:t>
            </a:r>
            <a:r>
              <a:rPr b="1" lang="en-GB" sz="2000">
                <a:solidFill>
                  <a:schemeClr val="accent2"/>
                </a:solidFill>
                <a:latin typeface="Lato"/>
                <a:ea typeface="Lato"/>
                <a:cs typeface="Lato"/>
                <a:sym typeface="Lato"/>
              </a:rPr>
              <a:t>To </a:t>
            </a:r>
            <a:r>
              <a:rPr b="1" i="0" lang="en-GB" sz="2000" u="none" cap="none" strike="noStrike">
                <a:solidFill>
                  <a:schemeClr val="accent2"/>
                </a:solidFill>
                <a:latin typeface="Lato"/>
                <a:ea typeface="Lato"/>
                <a:cs typeface="Lato"/>
                <a:sym typeface="Lato"/>
              </a:rPr>
              <a:t>learn about different forms of employment, about tax and other deductions that may be taken from earnings, as well as how to speak up at work. </a:t>
            </a:r>
            <a:endParaRPr b="0" i="0" sz="2000" u="none" cap="none" strike="noStrike">
              <a:solidFill>
                <a:srgbClr val="FF8022"/>
              </a:solidFill>
              <a:latin typeface="Lato Black"/>
              <a:ea typeface="Lato Black"/>
              <a:cs typeface="Lato Black"/>
              <a:sym typeface="Lato Black"/>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g142227ffe95_0_167"/>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sz="1400"/>
              <a:t>‹#›</a:t>
            </a:fld>
            <a:endParaRPr sz="1400"/>
          </a:p>
        </p:txBody>
      </p:sp>
      <p:pic>
        <p:nvPicPr>
          <p:cNvPr id="415" name="Google Shape;415;g142227ffe95_0_167"/>
          <p:cNvPicPr preferRelativeResize="0"/>
          <p:nvPr/>
        </p:nvPicPr>
        <p:blipFill rotWithShape="1">
          <a:blip r:embed="rId3">
            <a:alphaModFix/>
          </a:blip>
          <a:srcRect b="0" l="0" r="0" t="0"/>
          <a:stretch/>
        </p:blipFill>
        <p:spPr>
          <a:xfrm>
            <a:off x="2431950" y="1347025"/>
            <a:ext cx="3822899" cy="2150385"/>
          </a:xfrm>
          <a:prstGeom prst="rect">
            <a:avLst/>
          </a:prstGeom>
          <a:noFill/>
          <a:ln cap="flat" cmpd="sng" w="28575">
            <a:solidFill>
              <a:schemeClr val="accent2"/>
            </a:solidFill>
            <a:prstDash val="solid"/>
            <a:round/>
            <a:headEnd len="sm" w="sm" type="none"/>
            <a:tailEnd len="sm" w="sm" type="none"/>
          </a:ln>
        </p:spPr>
      </p:pic>
      <p:sp>
        <p:nvSpPr>
          <p:cNvPr id="416" name="Google Shape;416;g142227ffe95_0_167"/>
          <p:cNvSpPr txBox="1"/>
          <p:nvPr/>
        </p:nvSpPr>
        <p:spPr>
          <a:xfrm>
            <a:off x="1553000" y="3592975"/>
            <a:ext cx="5547900" cy="1661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80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12"/>
                  </a:ext>
                </a:extLst>
              </a:rPr>
              <a:t>Income tax was first introduced in </a:t>
            </a:r>
            <a:r>
              <a:rPr b="1" i="0" lang="en-GB" sz="2400" u="none" cap="none" strike="noStrike">
                <a:solidFill>
                  <a:schemeClr val="lt1"/>
                </a:solidFill>
                <a:latin typeface="Lato"/>
                <a:ea typeface="Lato"/>
                <a:cs typeface="Lato"/>
                <a:sym typeface="Lato"/>
                <a:extLst>
                  <a:ext uri="http://customooxmlschemas.google.com/">
                    <go:slidesCustomData xmlns:go="http://customooxmlschemas.google.com/" textRoundtripDataId="13"/>
                  </a:ext>
                </a:extLst>
              </a:rPr>
              <a:t>1799</a:t>
            </a:r>
            <a:r>
              <a:rPr b="1" i="0" lang="en-GB" sz="2300" u="none" cap="none" strike="noStrike">
                <a:solidFill>
                  <a:schemeClr val="lt1"/>
                </a:solidFill>
                <a:latin typeface="Lato"/>
                <a:ea typeface="Lato"/>
                <a:cs typeface="Lato"/>
                <a:sym typeface="Lato"/>
                <a:extLst>
                  <a:ext uri="http://customooxmlschemas.google.com/">
                    <go:slidesCustomData xmlns:go="http://customooxmlschemas.google.com/" textRoundtripDataId="14"/>
                  </a:ext>
                </a:extLst>
              </a:rPr>
              <a:t> </a:t>
            </a:r>
            <a:r>
              <a:rPr b="1"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15"/>
                  </a:ext>
                </a:extLst>
              </a:rPr>
              <a:t>to raise money to fight Napoleon in the French Revolutionary war</a:t>
            </a:r>
            <a:r>
              <a:rPr b="1" lang="en-GB" sz="1600">
                <a:solidFill>
                  <a:schemeClr val="lt1"/>
                </a:solidFill>
                <a:latin typeface="Lato"/>
                <a:ea typeface="Lato"/>
                <a:cs typeface="Lato"/>
                <a:sym typeface="Lato"/>
                <a:extLst>
                  <a:ext uri="http://customooxmlschemas.google.com/">
                    <go:slidesCustomData xmlns:go="http://customooxmlschemas.google.com/" textRoundtripDataId="16"/>
                  </a:ext>
                </a:extLst>
              </a:rPr>
              <a:t>.</a:t>
            </a:r>
            <a:endParaRPr b="1" sz="1600">
              <a:solidFill>
                <a:schemeClr val="lt1"/>
              </a:solidFill>
              <a:latin typeface="Lato"/>
              <a:ea typeface="Lato"/>
              <a:cs typeface="Lato"/>
              <a:sym typeface="Lato"/>
              <a:extLst>
                <a:ext uri="http://customooxmlschemas.google.com/">
                  <go:slidesCustomData xmlns:go="http://customooxmlschemas.google.com/" textRoundtripDataId="17"/>
                </a:ext>
              </a:extLst>
            </a:endParaRPr>
          </a:p>
          <a:p>
            <a:pPr indent="0" lvl="0" marL="0" marR="0" rtl="0" algn="ctr">
              <a:lnSpc>
                <a:spcPct val="115000"/>
              </a:lnSpc>
              <a:spcBef>
                <a:spcPts val="800"/>
              </a:spcBef>
              <a:spcAft>
                <a:spcPts val="0"/>
              </a:spcAft>
              <a:buClr>
                <a:srgbClr val="000000"/>
              </a:buClr>
              <a:buSzPts val="1600"/>
              <a:buFont typeface="Arial"/>
              <a:buNone/>
            </a:pPr>
            <a:r>
              <a:rPr b="1" lang="en-GB" sz="2200">
                <a:solidFill>
                  <a:schemeClr val="accent2"/>
                </a:solidFill>
                <a:latin typeface="Lato"/>
                <a:ea typeface="Lato"/>
                <a:cs typeface="Lato"/>
                <a:sym typeface="Lato"/>
                <a:extLst>
                  <a:ext uri="http://customooxmlschemas.google.com/">
                    <go:slidesCustomData xmlns:go="http://customooxmlschemas.google.com/" textRoundtripDataId="18"/>
                  </a:ext>
                </a:extLst>
              </a:rPr>
              <a:t>What is tax spent on today?</a:t>
            </a:r>
            <a:br>
              <a:rPr b="1"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19"/>
                  </a:ext>
                </a:extLst>
              </a:rPr>
            </a:br>
            <a:endParaRPr b="1" i="0" sz="1800" u="none" cap="none" strike="noStrike">
              <a:solidFill>
                <a:srgbClr val="000000"/>
              </a:solidFill>
              <a:latin typeface="Lato"/>
              <a:ea typeface="Lato"/>
              <a:cs typeface="Lato"/>
              <a:sym typeface="Lato"/>
            </a:endParaRPr>
          </a:p>
        </p:txBody>
      </p:sp>
      <p:sp>
        <p:nvSpPr>
          <p:cNvPr id="417" name="Google Shape;417;g142227ffe95_0_167"/>
          <p:cNvSpPr txBox="1"/>
          <p:nvPr/>
        </p:nvSpPr>
        <p:spPr>
          <a:xfrm>
            <a:off x="472450" y="210775"/>
            <a:ext cx="6473100" cy="8268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800" u="none" cap="none" strike="noStrike">
                <a:solidFill>
                  <a:schemeClr val="accent2"/>
                </a:solidFill>
                <a:latin typeface="Lato Black"/>
                <a:ea typeface="Lato Black"/>
                <a:cs typeface="Lato Black"/>
                <a:sym typeface="Lato Black"/>
              </a:rPr>
              <a:t>Can you guess…</a:t>
            </a:r>
            <a:endParaRPr b="1" i="0" sz="2800" u="none" cap="none" strike="noStrike">
              <a:solidFill>
                <a:schemeClr val="accent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rPr b="1" i="0" lang="en-GB" sz="2800" u="none" cap="none" strike="noStrike">
                <a:solidFill>
                  <a:schemeClr val="accent2"/>
                </a:solidFill>
                <a:latin typeface="Lato Black"/>
                <a:ea typeface="Lato Black"/>
                <a:cs typeface="Lato Black"/>
                <a:sym typeface="Lato Black"/>
              </a:rPr>
              <a:t>When was income tax first introduced?</a:t>
            </a:r>
            <a:endParaRPr b="1" i="0" sz="2800" u="none" cap="none" strike="noStrike">
              <a:solidFill>
                <a:schemeClr val="accent2"/>
              </a:solidFill>
              <a:latin typeface="Lato Black"/>
              <a:ea typeface="Lato Black"/>
              <a:cs typeface="Lato Black"/>
              <a:sym typeface="Lato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g136e77bc018_0_5"/>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a:solidFill>
                  <a:schemeClr val="lt1"/>
                </a:solidFill>
              </a:rPr>
              <a:t>23</a:t>
            </a:r>
            <a:endParaRPr>
              <a:solidFill>
                <a:schemeClr val="lt1"/>
              </a:solidFill>
            </a:endParaRPr>
          </a:p>
        </p:txBody>
      </p:sp>
      <p:sp>
        <p:nvSpPr>
          <p:cNvPr id="423" name="Google Shape;423;g136e77bc018_0_5"/>
          <p:cNvSpPr txBox="1"/>
          <p:nvPr/>
        </p:nvSpPr>
        <p:spPr>
          <a:xfrm>
            <a:off x="281575" y="327050"/>
            <a:ext cx="7139700" cy="377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lang="en-GB" sz="2800">
                <a:solidFill>
                  <a:srgbClr val="FF8022"/>
                </a:solidFill>
                <a:latin typeface="Lato Black"/>
                <a:ea typeface="Lato Black"/>
                <a:cs typeface="Lato Black"/>
                <a:sym typeface="Lato Black"/>
              </a:rPr>
              <a:t>What is tax money spent on?</a:t>
            </a:r>
            <a:endParaRPr b="1" i="0" sz="3800" u="none" cap="none" strike="noStrike">
              <a:solidFill>
                <a:srgbClr val="FF802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t/>
            </a:r>
            <a:endParaRPr b="1" i="0" sz="3800" u="none" cap="none" strike="noStrike">
              <a:solidFill>
                <a:srgbClr val="FF802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t/>
            </a:r>
            <a:endParaRPr b="0" i="0" sz="2300" u="none" cap="none" strike="noStrike">
              <a:solidFill>
                <a:srgbClr val="FF8022"/>
              </a:solidFill>
              <a:latin typeface="Lato"/>
              <a:ea typeface="Lato"/>
              <a:cs typeface="Lato"/>
              <a:sym typeface="Lato"/>
            </a:endParaRPr>
          </a:p>
        </p:txBody>
      </p:sp>
      <p:sp>
        <p:nvSpPr>
          <p:cNvPr id="424" name="Google Shape;424;g136e77bc018_0_5"/>
          <p:cNvSpPr txBox="1"/>
          <p:nvPr/>
        </p:nvSpPr>
        <p:spPr>
          <a:xfrm>
            <a:off x="291705" y="1050700"/>
            <a:ext cx="87297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GB" sz="1600" u="none" cap="none" strike="noStrike">
                <a:solidFill>
                  <a:schemeClr val="dk1"/>
                </a:solidFill>
                <a:latin typeface="Lato Black"/>
                <a:ea typeface="Lato Black"/>
                <a:cs typeface="Lato Black"/>
                <a:sym typeface="Lato Black"/>
              </a:rPr>
              <a:t>Match the main areas of public spending (listed in the box) to the segments on the pie chart</a:t>
            </a:r>
            <a:endParaRPr b="0" i="0" sz="1600" u="none" cap="none" strike="noStrike">
              <a:solidFill>
                <a:schemeClr val="dk1"/>
              </a:solidFill>
              <a:latin typeface="Lato Black"/>
              <a:ea typeface="Lato Black"/>
              <a:cs typeface="Lato Black"/>
              <a:sym typeface="Lato Black"/>
            </a:endParaRPr>
          </a:p>
        </p:txBody>
      </p:sp>
      <p:sp>
        <p:nvSpPr>
          <p:cNvPr id="425" name="Google Shape;425;g136e77bc018_0_5"/>
          <p:cNvSpPr txBox="1"/>
          <p:nvPr/>
        </p:nvSpPr>
        <p:spPr>
          <a:xfrm>
            <a:off x="6594175" y="1557075"/>
            <a:ext cx="2417100" cy="2586000"/>
          </a:xfrm>
          <a:prstGeom prst="rect">
            <a:avLst/>
          </a:prstGeom>
          <a:solidFill>
            <a:schemeClr val="accent6"/>
          </a:solid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dk1"/>
              </a:buClr>
              <a:buSzPts val="1400"/>
              <a:buFont typeface="Lato"/>
              <a:buAutoNum type="arabicPeriod"/>
            </a:pPr>
            <a:r>
              <a:rPr b="1" i="0" lang="en-GB" sz="1400" u="none" cap="none" strike="noStrike">
                <a:solidFill>
                  <a:schemeClr val="dk1"/>
                </a:solidFill>
                <a:latin typeface="Lato"/>
                <a:ea typeface="Lato"/>
                <a:cs typeface="Lato"/>
                <a:sym typeface="Lato"/>
              </a:rPr>
              <a:t>Health </a:t>
            </a:r>
            <a:endParaRPr b="1" i="0" sz="14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None/>
            </a:pPr>
            <a:r>
              <a:t/>
            </a:r>
            <a:endParaRPr b="1" i="0" sz="6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AutoNum type="arabicPeriod"/>
            </a:pPr>
            <a:r>
              <a:rPr b="1" i="0" lang="en-GB" sz="1400" u="none" cap="none" strike="noStrike">
                <a:solidFill>
                  <a:schemeClr val="dk1"/>
                </a:solidFill>
                <a:latin typeface="Lato"/>
                <a:ea typeface="Lato"/>
                <a:cs typeface="Lato"/>
                <a:sym typeface="Lato"/>
              </a:rPr>
              <a:t>Industry, agriculture and employment </a:t>
            </a:r>
            <a:endParaRPr b="1" i="0" sz="14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None/>
            </a:pPr>
            <a:r>
              <a:t/>
            </a:r>
            <a:endParaRPr b="1" i="0" sz="6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AutoNum type="arabicPeriod"/>
            </a:pPr>
            <a:r>
              <a:rPr b="1" i="0" lang="en-GB" sz="1400" u="none" cap="none" strike="noStrike">
                <a:solidFill>
                  <a:schemeClr val="dk1"/>
                </a:solidFill>
                <a:latin typeface="Lato"/>
                <a:ea typeface="Lato"/>
                <a:cs typeface="Lato"/>
                <a:sym typeface="Lato"/>
              </a:rPr>
              <a:t>Social protection (hospitals, home care)</a:t>
            </a:r>
            <a:endParaRPr b="1" i="0" sz="14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None/>
            </a:pPr>
            <a:r>
              <a:t/>
            </a:r>
            <a:endParaRPr b="1" i="0" sz="6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AutoNum type="arabicPeriod"/>
            </a:pPr>
            <a:r>
              <a:rPr b="1" i="0" lang="en-GB" sz="1400" u="none" cap="none" strike="noStrike">
                <a:solidFill>
                  <a:schemeClr val="dk1"/>
                </a:solidFill>
                <a:latin typeface="Lato"/>
                <a:ea typeface="Lato"/>
                <a:cs typeface="Lato"/>
                <a:sym typeface="Lato"/>
              </a:rPr>
              <a:t>Defence </a:t>
            </a:r>
            <a:endParaRPr b="1" i="0" sz="14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None/>
            </a:pPr>
            <a:r>
              <a:t/>
            </a:r>
            <a:endParaRPr b="1" i="0" sz="6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AutoNum type="arabicPeriod"/>
            </a:pPr>
            <a:r>
              <a:rPr b="1" i="0" lang="en-GB" sz="1400" u="none" cap="none" strike="noStrike">
                <a:solidFill>
                  <a:schemeClr val="dk1"/>
                </a:solidFill>
                <a:latin typeface="Lato"/>
                <a:ea typeface="Lato"/>
                <a:cs typeface="Lato"/>
                <a:sym typeface="Lato"/>
              </a:rPr>
              <a:t>Education</a:t>
            </a:r>
            <a:endParaRPr b="1" i="0" sz="14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None/>
            </a:pPr>
            <a:r>
              <a:t/>
            </a:r>
            <a:endParaRPr b="1" i="0" sz="6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AutoNum type="arabicPeriod"/>
            </a:pPr>
            <a:r>
              <a:rPr b="1" i="0" lang="en-GB" sz="1400" u="none" cap="none" strike="noStrike">
                <a:solidFill>
                  <a:schemeClr val="dk1"/>
                </a:solidFill>
                <a:latin typeface="Lato"/>
                <a:ea typeface="Lato"/>
                <a:cs typeface="Lato"/>
                <a:sym typeface="Lato"/>
              </a:rPr>
              <a:t>Transport</a:t>
            </a:r>
            <a:endParaRPr b="1" i="0" sz="14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lt1"/>
              </a:buClr>
              <a:buSzPts val="1400"/>
              <a:buFont typeface="Lato"/>
              <a:buAutoNum type="arabicPeriod"/>
            </a:pPr>
            <a:r>
              <a:t/>
            </a:r>
            <a:endParaRPr b="1" i="0" sz="1400" u="none" cap="none" strike="noStrike">
              <a:solidFill>
                <a:schemeClr val="lt1"/>
              </a:solidFill>
              <a:latin typeface="Lato"/>
              <a:ea typeface="Lato"/>
              <a:cs typeface="Lato"/>
              <a:sym typeface="Lato"/>
            </a:endParaRPr>
          </a:p>
        </p:txBody>
      </p:sp>
      <p:grpSp>
        <p:nvGrpSpPr>
          <p:cNvPr id="426" name="Google Shape;426;g136e77bc018_0_5"/>
          <p:cNvGrpSpPr/>
          <p:nvPr/>
        </p:nvGrpSpPr>
        <p:grpSpPr>
          <a:xfrm>
            <a:off x="291700" y="1558025"/>
            <a:ext cx="6130627" cy="3047450"/>
            <a:chOff x="291700" y="1558025"/>
            <a:chExt cx="6130627" cy="3047450"/>
          </a:xfrm>
        </p:grpSpPr>
        <p:pic>
          <p:nvPicPr>
            <p:cNvPr id="427" name="Google Shape;427;g136e77bc018_0_5"/>
            <p:cNvPicPr preferRelativeResize="0"/>
            <p:nvPr/>
          </p:nvPicPr>
          <p:blipFill rotWithShape="1">
            <a:blip r:embed="rId3">
              <a:alphaModFix/>
            </a:blip>
            <a:srcRect b="-393" l="0" r="0" t="19756"/>
            <a:stretch/>
          </p:blipFill>
          <p:spPr>
            <a:xfrm>
              <a:off x="291700" y="1558025"/>
              <a:ext cx="6130627" cy="3047450"/>
            </a:xfrm>
            <a:prstGeom prst="rect">
              <a:avLst/>
            </a:prstGeom>
            <a:noFill/>
            <a:ln cap="flat" cmpd="sng" w="28575">
              <a:solidFill>
                <a:schemeClr val="accent2"/>
              </a:solidFill>
              <a:prstDash val="solid"/>
              <a:round/>
              <a:headEnd len="sm" w="sm" type="none"/>
              <a:tailEnd len="sm" w="sm" type="none"/>
            </a:ln>
          </p:spPr>
        </p:pic>
        <p:sp>
          <p:nvSpPr>
            <p:cNvPr id="428" name="Google Shape;428;g136e77bc018_0_5"/>
            <p:cNvSpPr/>
            <p:nvPr/>
          </p:nvSpPr>
          <p:spPr>
            <a:xfrm>
              <a:off x="5143500" y="3863000"/>
              <a:ext cx="1100100" cy="377400"/>
            </a:xfrm>
            <a:prstGeom prst="roundRect">
              <a:avLst>
                <a:gd fmla="val 16667" name="adj"/>
              </a:avLst>
            </a:prstGeom>
            <a:solidFill>
              <a:schemeClr val="accen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g136e77bc018_0_5"/>
            <p:cNvSpPr/>
            <p:nvPr/>
          </p:nvSpPr>
          <p:spPr>
            <a:xfrm>
              <a:off x="2535150" y="4156075"/>
              <a:ext cx="1012800" cy="266700"/>
            </a:xfrm>
            <a:prstGeom prst="roundRect">
              <a:avLst>
                <a:gd fmla="val 16667" name="adj"/>
              </a:avLst>
            </a:prstGeom>
            <a:solidFill>
              <a:schemeClr val="accen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g136e77bc018_0_5"/>
            <p:cNvSpPr/>
            <p:nvPr/>
          </p:nvSpPr>
          <p:spPr>
            <a:xfrm>
              <a:off x="661750" y="3620825"/>
              <a:ext cx="2175300" cy="350700"/>
            </a:xfrm>
            <a:prstGeom prst="roundRect">
              <a:avLst>
                <a:gd fmla="val 16667" name="adj"/>
              </a:avLst>
            </a:prstGeom>
            <a:solidFill>
              <a:schemeClr val="accen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g136e77bc018_0_5"/>
            <p:cNvSpPr/>
            <p:nvPr/>
          </p:nvSpPr>
          <p:spPr>
            <a:xfrm>
              <a:off x="1910675" y="3163800"/>
              <a:ext cx="756600" cy="266700"/>
            </a:xfrm>
            <a:prstGeom prst="roundRect">
              <a:avLst>
                <a:gd fmla="val 16667" name="adj"/>
              </a:avLst>
            </a:prstGeom>
            <a:solidFill>
              <a:schemeClr val="accen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g136e77bc018_0_5"/>
            <p:cNvSpPr/>
            <p:nvPr/>
          </p:nvSpPr>
          <p:spPr>
            <a:xfrm>
              <a:off x="1910675" y="2405500"/>
              <a:ext cx="756600" cy="266700"/>
            </a:xfrm>
            <a:prstGeom prst="roundRect">
              <a:avLst>
                <a:gd fmla="val 16667" name="adj"/>
              </a:avLst>
            </a:prstGeom>
            <a:solidFill>
              <a:schemeClr val="accen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g136e77bc018_0_5"/>
            <p:cNvSpPr txBox="1"/>
            <p:nvPr/>
          </p:nvSpPr>
          <p:spPr>
            <a:xfrm>
              <a:off x="1945650" y="2352050"/>
              <a:ext cx="32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a</a:t>
              </a:r>
              <a:endParaRPr b="1"/>
            </a:p>
          </p:txBody>
        </p:sp>
        <p:sp>
          <p:nvSpPr>
            <p:cNvPr id="434" name="Google Shape;434;g136e77bc018_0_5"/>
            <p:cNvSpPr txBox="1"/>
            <p:nvPr/>
          </p:nvSpPr>
          <p:spPr>
            <a:xfrm>
              <a:off x="1945650" y="3114050"/>
              <a:ext cx="32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b</a:t>
              </a:r>
              <a:endParaRPr b="1"/>
            </a:p>
          </p:txBody>
        </p:sp>
        <p:sp>
          <p:nvSpPr>
            <p:cNvPr id="435" name="Google Shape;435;g136e77bc018_0_5"/>
            <p:cNvSpPr txBox="1"/>
            <p:nvPr/>
          </p:nvSpPr>
          <p:spPr>
            <a:xfrm>
              <a:off x="726450" y="3571250"/>
              <a:ext cx="32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c</a:t>
              </a:r>
              <a:endParaRPr b="1"/>
            </a:p>
          </p:txBody>
        </p:sp>
        <p:sp>
          <p:nvSpPr>
            <p:cNvPr id="436" name="Google Shape;436;g136e77bc018_0_5"/>
            <p:cNvSpPr txBox="1"/>
            <p:nvPr/>
          </p:nvSpPr>
          <p:spPr>
            <a:xfrm>
              <a:off x="2631450" y="4104650"/>
              <a:ext cx="32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d</a:t>
              </a:r>
              <a:endParaRPr b="1"/>
            </a:p>
          </p:txBody>
        </p:sp>
        <p:sp>
          <p:nvSpPr>
            <p:cNvPr id="437" name="Google Shape;437;g136e77bc018_0_5"/>
            <p:cNvSpPr/>
            <p:nvPr/>
          </p:nvSpPr>
          <p:spPr>
            <a:xfrm>
              <a:off x="5382425" y="1948150"/>
              <a:ext cx="1012800" cy="377400"/>
            </a:xfrm>
            <a:prstGeom prst="roundRect">
              <a:avLst>
                <a:gd fmla="val 16667" name="adj"/>
              </a:avLst>
            </a:prstGeom>
            <a:solidFill>
              <a:schemeClr val="accen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g136e77bc018_0_5"/>
            <p:cNvSpPr txBox="1"/>
            <p:nvPr/>
          </p:nvSpPr>
          <p:spPr>
            <a:xfrm>
              <a:off x="5450850" y="1894850"/>
              <a:ext cx="32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e</a:t>
              </a:r>
              <a:endParaRPr b="1"/>
            </a:p>
          </p:txBody>
        </p:sp>
        <p:sp>
          <p:nvSpPr>
            <p:cNvPr id="439" name="Google Shape;439;g136e77bc018_0_5"/>
            <p:cNvSpPr txBox="1"/>
            <p:nvPr/>
          </p:nvSpPr>
          <p:spPr>
            <a:xfrm>
              <a:off x="5146050" y="3876050"/>
              <a:ext cx="32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f</a:t>
              </a:r>
              <a:endParaRPr b="1"/>
            </a:p>
          </p:txBody>
        </p:sp>
      </p:grpSp>
      <p:sp>
        <p:nvSpPr>
          <p:cNvPr id="440" name="Google Shape;440;g136e77bc018_0_5"/>
          <p:cNvSpPr txBox="1"/>
          <p:nvPr/>
        </p:nvSpPr>
        <p:spPr>
          <a:xfrm>
            <a:off x="281580" y="4681700"/>
            <a:ext cx="87297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lang="en-GB" sz="1600">
                <a:solidFill>
                  <a:schemeClr val="dk1"/>
                </a:solidFill>
                <a:latin typeface="Lato Black"/>
                <a:ea typeface="Lato Black"/>
                <a:cs typeface="Lato Black"/>
                <a:sym typeface="Lato Black"/>
              </a:rPr>
              <a:t>Challenge: Can you guess how much is spent on each area? </a:t>
            </a:r>
            <a:endParaRPr b="0" i="0" sz="1600" u="none" cap="none" strike="noStrike">
              <a:solidFill>
                <a:schemeClr val="dk1"/>
              </a:solidFill>
              <a:latin typeface="Lato Black"/>
              <a:ea typeface="Lato Black"/>
              <a:cs typeface="Lato Black"/>
              <a:sym typeface="Lato Black"/>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g13710c85c8b_0_76"/>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a:solidFill>
                  <a:schemeClr val="lt1"/>
                </a:solidFill>
              </a:rPr>
              <a:t>24</a:t>
            </a:r>
            <a:endParaRPr>
              <a:solidFill>
                <a:schemeClr val="lt1"/>
              </a:solidFill>
            </a:endParaRPr>
          </a:p>
        </p:txBody>
      </p:sp>
      <p:pic>
        <p:nvPicPr>
          <p:cNvPr id="446" name="Google Shape;446;g13710c85c8b_0_76"/>
          <p:cNvPicPr preferRelativeResize="0"/>
          <p:nvPr/>
        </p:nvPicPr>
        <p:blipFill rotWithShape="1">
          <a:blip r:embed="rId3">
            <a:alphaModFix/>
          </a:blip>
          <a:srcRect b="-393" l="0" r="0" t="19756"/>
          <a:stretch/>
        </p:blipFill>
        <p:spPr>
          <a:xfrm>
            <a:off x="240675" y="1176075"/>
            <a:ext cx="6130627" cy="2893800"/>
          </a:xfrm>
          <a:prstGeom prst="rect">
            <a:avLst/>
          </a:prstGeom>
          <a:noFill/>
          <a:ln cap="flat" cmpd="sng" w="28575">
            <a:solidFill>
              <a:schemeClr val="accent2"/>
            </a:solidFill>
            <a:prstDash val="solid"/>
            <a:round/>
            <a:headEnd len="sm" w="sm" type="none"/>
            <a:tailEnd len="sm" w="sm" type="none"/>
          </a:ln>
        </p:spPr>
      </p:pic>
      <p:sp>
        <p:nvSpPr>
          <p:cNvPr id="447" name="Google Shape;447;g13710c85c8b_0_76"/>
          <p:cNvSpPr/>
          <p:nvPr/>
        </p:nvSpPr>
        <p:spPr>
          <a:xfrm>
            <a:off x="240675" y="4372375"/>
            <a:ext cx="6182400" cy="2253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chemeClr val="lt1"/>
                </a:solidFill>
                <a:latin typeface="Lato"/>
                <a:ea typeface="Lato"/>
                <a:cs typeface="Lato"/>
                <a:sym typeface="Lato"/>
              </a:rPr>
              <a:t>Open up the Statista link </a:t>
            </a:r>
            <a:r>
              <a:rPr b="1" i="0" lang="en-GB" sz="1000" u="sng" cap="none" strike="noStrike">
                <a:solidFill>
                  <a:schemeClr val="lt1"/>
                </a:solidFill>
                <a:latin typeface="Lato"/>
                <a:ea typeface="Lato"/>
                <a:cs typeface="Lato"/>
                <a:sym typeface="Lato"/>
                <a:hlinkClick r:id="rId4">
                  <a:extLst>
                    <a:ext uri="{A12FA001-AC4F-418D-AE19-62706E023703}">
                      <ahyp:hlinkClr val="tx"/>
                    </a:ext>
                  </a:extLst>
                </a:hlinkClick>
              </a:rPr>
              <a:t>here</a:t>
            </a:r>
            <a:r>
              <a:rPr b="1" i="0" lang="en-GB" sz="1000" u="none" cap="none" strike="noStrike">
                <a:solidFill>
                  <a:schemeClr val="lt1"/>
                </a:solidFill>
                <a:uFill>
                  <a:noFill/>
                </a:uFill>
                <a:latin typeface="Lato"/>
                <a:ea typeface="Lato"/>
                <a:cs typeface="Lato"/>
                <a:sym typeface="Lato"/>
                <a:hlinkClick r:id="rId5">
                  <a:extLst>
                    <a:ext uri="{A12FA001-AC4F-418D-AE19-62706E023703}">
                      <ahyp:hlinkClr val="tx"/>
                    </a:ext>
                  </a:extLst>
                </a:hlinkClick>
              </a:rPr>
              <a:t> </a:t>
            </a:r>
            <a:r>
              <a:rPr b="1" i="0" lang="en-GB" sz="1000" u="none" cap="none" strike="noStrike">
                <a:solidFill>
                  <a:schemeClr val="lt1"/>
                </a:solidFill>
                <a:latin typeface="Lato"/>
                <a:ea typeface="Lato"/>
                <a:cs typeface="Lato"/>
                <a:sym typeface="Lato"/>
              </a:rPr>
              <a:t>to see the full amounts in billions!</a:t>
            </a:r>
            <a:endParaRPr b="1" i="0" sz="1000" u="none" cap="none" strike="noStrike">
              <a:solidFill>
                <a:schemeClr val="lt1"/>
              </a:solidFill>
              <a:latin typeface="Lato"/>
              <a:ea typeface="Lato"/>
              <a:cs typeface="Lato"/>
              <a:sym typeface="Lato"/>
            </a:endParaRPr>
          </a:p>
        </p:txBody>
      </p:sp>
      <p:pic>
        <p:nvPicPr>
          <p:cNvPr id="448" name="Google Shape;448;g13710c85c8b_0_76"/>
          <p:cNvPicPr preferRelativeResize="0"/>
          <p:nvPr/>
        </p:nvPicPr>
        <p:blipFill rotWithShape="1">
          <a:blip r:embed="rId6">
            <a:alphaModFix/>
          </a:blip>
          <a:srcRect b="0" l="0" r="0" t="0"/>
          <a:stretch/>
        </p:blipFill>
        <p:spPr>
          <a:xfrm>
            <a:off x="1884750" y="3628435"/>
            <a:ext cx="473700" cy="177640"/>
          </a:xfrm>
          <a:prstGeom prst="rect">
            <a:avLst/>
          </a:prstGeom>
          <a:noFill/>
          <a:ln>
            <a:noFill/>
          </a:ln>
        </p:spPr>
      </p:pic>
      <p:sp>
        <p:nvSpPr>
          <p:cNvPr id="449" name="Google Shape;449;g13710c85c8b_0_76"/>
          <p:cNvSpPr txBox="1"/>
          <p:nvPr/>
        </p:nvSpPr>
        <p:spPr>
          <a:xfrm>
            <a:off x="6563600" y="1171050"/>
            <a:ext cx="2417100" cy="2893800"/>
          </a:xfrm>
          <a:prstGeom prst="rect">
            <a:avLst/>
          </a:prstGeom>
          <a:solidFill>
            <a:schemeClr val="accent6"/>
          </a:solid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None/>
            </a:pPr>
            <a:r>
              <a:t/>
            </a:r>
            <a:endParaRPr b="1" sz="1000">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AutoNum type="arabicPeriod"/>
            </a:pPr>
            <a:r>
              <a:rPr b="1" lang="en-GB">
                <a:solidFill>
                  <a:schemeClr val="dk1"/>
                </a:solidFill>
                <a:latin typeface="Lato"/>
                <a:ea typeface="Lato"/>
                <a:cs typeface="Lato"/>
                <a:sym typeface="Lato"/>
              </a:rPr>
              <a:t>(F) </a:t>
            </a:r>
            <a:r>
              <a:rPr b="1" i="0" lang="en-GB" sz="1400" u="none" cap="none" strike="noStrike">
                <a:solidFill>
                  <a:schemeClr val="dk1"/>
                </a:solidFill>
                <a:latin typeface="Lato"/>
                <a:ea typeface="Lato"/>
                <a:cs typeface="Lato"/>
                <a:sym typeface="Lato"/>
              </a:rPr>
              <a:t>Health </a:t>
            </a:r>
            <a:endParaRPr b="1" i="0" sz="14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None/>
            </a:pPr>
            <a:r>
              <a:t/>
            </a:r>
            <a:endParaRPr b="1" i="0" sz="6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AutoNum type="arabicPeriod"/>
            </a:pPr>
            <a:r>
              <a:rPr b="1" lang="en-GB">
                <a:solidFill>
                  <a:schemeClr val="dk1"/>
                </a:solidFill>
                <a:latin typeface="Lato"/>
                <a:ea typeface="Lato"/>
                <a:cs typeface="Lato"/>
                <a:sym typeface="Lato"/>
              </a:rPr>
              <a:t>(C) </a:t>
            </a:r>
            <a:r>
              <a:rPr b="1" i="0" lang="en-GB" sz="1400" u="none" cap="none" strike="noStrike">
                <a:solidFill>
                  <a:schemeClr val="dk1"/>
                </a:solidFill>
                <a:latin typeface="Lato"/>
                <a:ea typeface="Lato"/>
                <a:cs typeface="Lato"/>
                <a:sym typeface="Lato"/>
              </a:rPr>
              <a:t>Industry, agriculture and employment </a:t>
            </a:r>
            <a:endParaRPr b="1" i="0" sz="14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None/>
            </a:pPr>
            <a:r>
              <a:t/>
            </a:r>
            <a:endParaRPr b="1" i="0" sz="6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AutoNum type="arabicPeriod"/>
            </a:pPr>
            <a:r>
              <a:rPr b="1" lang="en-GB">
                <a:solidFill>
                  <a:schemeClr val="dk1"/>
                </a:solidFill>
                <a:latin typeface="Lato"/>
                <a:ea typeface="Lato"/>
                <a:cs typeface="Lato"/>
                <a:sym typeface="Lato"/>
              </a:rPr>
              <a:t>(E) </a:t>
            </a:r>
            <a:r>
              <a:rPr b="1" i="0" lang="en-GB" sz="1400" u="none" cap="none" strike="noStrike">
                <a:solidFill>
                  <a:schemeClr val="dk1"/>
                </a:solidFill>
                <a:latin typeface="Lato"/>
                <a:ea typeface="Lato"/>
                <a:cs typeface="Lato"/>
                <a:sym typeface="Lato"/>
              </a:rPr>
              <a:t>Social protection (hospitals, home care)</a:t>
            </a:r>
            <a:endParaRPr b="1" i="0" sz="14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None/>
            </a:pPr>
            <a:r>
              <a:t/>
            </a:r>
            <a:endParaRPr b="1" i="0" sz="6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AutoNum type="arabicPeriod"/>
            </a:pPr>
            <a:r>
              <a:rPr b="1" lang="en-GB">
                <a:solidFill>
                  <a:schemeClr val="dk1"/>
                </a:solidFill>
                <a:latin typeface="Lato"/>
                <a:ea typeface="Lato"/>
                <a:cs typeface="Lato"/>
                <a:sym typeface="Lato"/>
              </a:rPr>
              <a:t>(B) </a:t>
            </a:r>
            <a:r>
              <a:rPr b="1" i="0" lang="en-GB" sz="1400" u="none" cap="none" strike="noStrike">
                <a:solidFill>
                  <a:schemeClr val="dk1"/>
                </a:solidFill>
                <a:latin typeface="Lato"/>
                <a:ea typeface="Lato"/>
                <a:cs typeface="Lato"/>
                <a:sym typeface="Lato"/>
              </a:rPr>
              <a:t>Defence </a:t>
            </a:r>
            <a:endParaRPr b="1" i="0" sz="14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None/>
            </a:pPr>
            <a:r>
              <a:t/>
            </a:r>
            <a:endParaRPr b="1" i="0" sz="6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AutoNum type="arabicPeriod"/>
            </a:pPr>
            <a:r>
              <a:rPr b="1" lang="en-GB">
                <a:solidFill>
                  <a:schemeClr val="dk1"/>
                </a:solidFill>
                <a:latin typeface="Lato"/>
                <a:ea typeface="Lato"/>
                <a:cs typeface="Lato"/>
                <a:sym typeface="Lato"/>
              </a:rPr>
              <a:t>(D) </a:t>
            </a:r>
            <a:r>
              <a:rPr b="1" i="0" lang="en-GB" sz="1400" u="none" cap="none" strike="noStrike">
                <a:solidFill>
                  <a:schemeClr val="dk1"/>
                </a:solidFill>
                <a:latin typeface="Lato"/>
                <a:ea typeface="Lato"/>
                <a:cs typeface="Lato"/>
                <a:sym typeface="Lato"/>
              </a:rPr>
              <a:t>Education</a:t>
            </a:r>
            <a:endParaRPr b="1" i="0" sz="14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None/>
            </a:pPr>
            <a:r>
              <a:t/>
            </a:r>
            <a:endParaRPr b="1" i="0" sz="6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AutoNum type="arabicPeriod"/>
            </a:pPr>
            <a:r>
              <a:rPr b="1" lang="en-GB">
                <a:solidFill>
                  <a:schemeClr val="dk1"/>
                </a:solidFill>
                <a:latin typeface="Lato"/>
                <a:ea typeface="Lato"/>
                <a:cs typeface="Lato"/>
                <a:sym typeface="Lato"/>
              </a:rPr>
              <a:t>(A) </a:t>
            </a:r>
            <a:r>
              <a:rPr b="1" i="0" lang="en-GB" sz="1400" u="none" cap="none" strike="noStrike">
                <a:solidFill>
                  <a:schemeClr val="dk1"/>
                </a:solidFill>
                <a:latin typeface="Lato"/>
                <a:ea typeface="Lato"/>
                <a:cs typeface="Lato"/>
                <a:sym typeface="Lato"/>
              </a:rPr>
              <a:t>Transport</a:t>
            </a:r>
            <a:endParaRPr b="1" i="0" sz="14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None/>
            </a:pPr>
            <a:r>
              <a:t/>
            </a:r>
            <a:endParaRPr b="1" i="0" sz="1000" u="none" cap="none" strike="noStrike">
              <a:solidFill>
                <a:schemeClr val="lt1"/>
              </a:solidFill>
              <a:latin typeface="Lato"/>
              <a:ea typeface="Lato"/>
              <a:cs typeface="Lato"/>
              <a:sym typeface="Lato"/>
            </a:endParaRPr>
          </a:p>
        </p:txBody>
      </p:sp>
      <p:sp>
        <p:nvSpPr>
          <p:cNvPr id="450" name="Google Shape;450;g13710c85c8b_0_76"/>
          <p:cNvSpPr txBox="1"/>
          <p:nvPr/>
        </p:nvSpPr>
        <p:spPr>
          <a:xfrm>
            <a:off x="281575" y="327050"/>
            <a:ext cx="7139700" cy="377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lang="en-GB" sz="2800">
                <a:solidFill>
                  <a:srgbClr val="FF8022"/>
                </a:solidFill>
                <a:latin typeface="Lato Black"/>
                <a:ea typeface="Lato Black"/>
                <a:cs typeface="Lato Black"/>
                <a:sym typeface="Lato Black"/>
              </a:rPr>
              <a:t>What is tax money spent on?</a:t>
            </a:r>
            <a:endParaRPr b="1" i="0" sz="3800" u="none" cap="none" strike="noStrike">
              <a:solidFill>
                <a:srgbClr val="FF802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t/>
            </a:r>
            <a:endParaRPr b="1" i="0" sz="3800" u="none" cap="none" strike="noStrike">
              <a:solidFill>
                <a:srgbClr val="FF802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t/>
            </a:r>
            <a:endParaRPr b="0" i="0" sz="2300" u="none" cap="none" strike="noStrike">
              <a:solidFill>
                <a:srgbClr val="FF8022"/>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g1793b6a3233_0_84"/>
          <p:cNvSpPr txBox="1"/>
          <p:nvPr/>
        </p:nvSpPr>
        <p:spPr>
          <a:xfrm>
            <a:off x="272450" y="187300"/>
            <a:ext cx="6246600" cy="1021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lang="en-GB" sz="2800">
                <a:solidFill>
                  <a:srgbClr val="FF8022"/>
                </a:solidFill>
                <a:latin typeface="Lato Black"/>
                <a:ea typeface="Lato Black"/>
                <a:cs typeface="Lato Black"/>
                <a:sym typeface="Lato Black"/>
              </a:rPr>
              <a:t>Taxes and the world of work</a:t>
            </a:r>
            <a:endParaRPr b="1" i="0" sz="2800" u="none" cap="none" strike="noStrike">
              <a:solidFill>
                <a:srgbClr val="FF8022"/>
              </a:solidFill>
              <a:latin typeface="Lato Black"/>
              <a:ea typeface="Lato Black"/>
              <a:cs typeface="Lato Black"/>
              <a:sym typeface="Lato Black"/>
            </a:endParaRPr>
          </a:p>
        </p:txBody>
      </p:sp>
      <p:sp>
        <p:nvSpPr>
          <p:cNvPr id="456" name="Google Shape;456;g1793b6a3233_0_84"/>
          <p:cNvSpPr txBox="1"/>
          <p:nvPr>
            <p:ph idx="12" type="sldNum"/>
          </p:nvPr>
        </p:nvSpPr>
        <p:spPr>
          <a:xfrm>
            <a:off x="86098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pic>
        <p:nvPicPr>
          <p:cNvPr descr="@Noah Da Boa Xtra teaches us about different types of work and how you might be taxed" id="457" name="Google Shape;457;g1793b6a3233_0_84" title="I'm starting a new job - what about my tax?!">
            <a:hlinkClick r:id="rId3"/>
          </p:cNvPr>
          <p:cNvPicPr preferRelativeResize="0"/>
          <p:nvPr/>
        </p:nvPicPr>
        <p:blipFill>
          <a:blip r:embed="rId4">
            <a:alphaModFix/>
          </a:blip>
          <a:stretch>
            <a:fillRect/>
          </a:stretch>
        </p:blipFill>
        <p:spPr>
          <a:xfrm>
            <a:off x="2286000" y="1005900"/>
            <a:ext cx="4572000" cy="3429000"/>
          </a:xfrm>
          <a:prstGeom prst="rect">
            <a:avLst/>
          </a:prstGeom>
          <a:noFill/>
          <a:ln cap="flat" cmpd="sng" w="28575">
            <a:solidFill>
              <a:schemeClr val="accent2"/>
            </a:solidFill>
            <a:prstDash val="solid"/>
            <a:round/>
            <a:headEnd len="sm" w="sm" type="none"/>
            <a:tailEnd len="sm" w="sm" type="none"/>
          </a:ln>
        </p:spPr>
      </p:pic>
      <p:sp>
        <p:nvSpPr>
          <p:cNvPr id="458" name="Google Shape;458;g1793b6a3233_0_84"/>
          <p:cNvSpPr txBox="1"/>
          <p:nvPr/>
        </p:nvSpPr>
        <p:spPr>
          <a:xfrm>
            <a:off x="272450" y="4563475"/>
            <a:ext cx="662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chemeClr val="lt1"/>
                </a:solidFill>
                <a:latin typeface="Lato"/>
                <a:ea typeface="Lato"/>
                <a:cs typeface="Lato"/>
                <a:sym typeface="Lato"/>
              </a:rPr>
              <a:t>Watch here: </a:t>
            </a:r>
            <a:r>
              <a:rPr lang="en-GB" sz="1200" u="sng">
                <a:solidFill>
                  <a:schemeClr val="lt1"/>
                </a:solidFill>
                <a:latin typeface="Lato"/>
                <a:ea typeface="Lato"/>
                <a:cs typeface="Lato"/>
                <a:sym typeface="Lato"/>
                <a:hlinkClick r:id="rId5">
                  <a:extLst>
                    <a:ext uri="{A12FA001-AC4F-418D-AE19-62706E023703}">
                      <ahyp:hlinkClr val="tx"/>
                    </a:ext>
                  </a:extLst>
                </a:hlinkClick>
              </a:rPr>
              <a:t>https://www.youtube.com/watch?v=P26wizs8I20</a:t>
            </a:r>
            <a:endParaRPr sz="1200">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1000"/>
                                        <p:tgtEl>
                                          <p:spTgt spid="4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g164e9ab64ab_0_131"/>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solidFill>
                  <a:schemeClr val="lt1"/>
                </a:solidFill>
              </a:rPr>
              <a:t>‹#›</a:t>
            </a:fld>
            <a:endParaRPr>
              <a:solidFill>
                <a:schemeClr val="lt1"/>
              </a:solidFill>
            </a:endParaRPr>
          </a:p>
        </p:txBody>
      </p:sp>
      <p:sp>
        <p:nvSpPr>
          <p:cNvPr id="464" name="Google Shape;464;g164e9ab64ab_0_131"/>
          <p:cNvSpPr txBox="1"/>
          <p:nvPr/>
        </p:nvSpPr>
        <p:spPr>
          <a:xfrm>
            <a:off x="3105250" y="4134350"/>
            <a:ext cx="6106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Lato Black"/>
              <a:ea typeface="Lato Black"/>
              <a:cs typeface="Lato Black"/>
              <a:sym typeface="Lato Black"/>
            </a:endParaRPr>
          </a:p>
        </p:txBody>
      </p:sp>
      <p:pic>
        <p:nvPicPr>
          <p:cNvPr descr="Before you get your hands on your pay, your employer makes what's known as deductions. These are things like income tax, national insurance, and a contribution towards your pension." id="465" name="Google Shape;465;g164e9ab64ab_0_131" title="How much do you really get paid?">
            <a:hlinkClick r:id="rId3"/>
          </p:cNvPr>
          <p:cNvPicPr preferRelativeResize="0"/>
          <p:nvPr/>
        </p:nvPicPr>
        <p:blipFill rotWithShape="1">
          <a:blip r:embed="rId4">
            <a:alphaModFix/>
          </a:blip>
          <a:srcRect b="0" l="0" r="0" t="0"/>
          <a:stretch/>
        </p:blipFill>
        <p:spPr>
          <a:xfrm>
            <a:off x="5294600" y="4042225"/>
            <a:ext cx="1381874" cy="1036400"/>
          </a:xfrm>
          <a:prstGeom prst="rect">
            <a:avLst/>
          </a:prstGeom>
          <a:noFill/>
          <a:ln>
            <a:noFill/>
          </a:ln>
        </p:spPr>
      </p:pic>
      <p:sp>
        <p:nvSpPr>
          <p:cNvPr id="466" name="Google Shape;466;g164e9ab64ab_0_131"/>
          <p:cNvSpPr/>
          <p:nvPr/>
        </p:nvSpPr>
        <p:spPr>
          <a:xfrm>
            <a:off x="3256800" y="4111625"/>
            <a:ext cx="1714500" cy="897600"/>
          </a:xfrm>
          <a:prstGeom prst="rightArrow">
            <a:avLst>
              <a:gd fmla="val 50000" name="adj1"/>
              <a:gd fmla="val 50000" name="adj2"/>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sng" cap="none" strike="noStrike">
                <a:solidFill>
                  <a:schemeClr val="hlink"/>
                </a:solidFill>
                <a:latin typeface="Lato"/>
                <a:ea typeface="Lato"/>
                <a:cs typeface="Lato"/>
                <a:sym typeface="Lato"/>
                <a:hlinkClick r:id="rId5"/>
              </a:rPr>
              <a:t>Watch this video </a:t>
            </a:r>
            <a:endParaRPr b="0" i="0" sz="1000" u="none" cap="none" strike="noStrike">
              <a:solidFill>
                <a:srgbClr val="000000"/>
              </a:solidFill>
              <a:latin typeface="Lato"/>
              <a:ea typeface="Lato"/>
              <a:cs typeface="Lato"/>
              <a:sym typeface="Lato"/>
            </a:endParaRPr>
          </a:p>
        </p:txBody>
      </p:sp>
      <p:sp>
        <p:nvSpPr>
          <p:cNvPr id="467" name="Google Shape;467;g164e9ab64ab_0_131"/>
          <p:cNvSpPr txBox="1"/>
          <p:nvPr/>
        </p:nvSpPr>
        <p:spPr>
          <a:xfrm>
            <a:off x="2808688" y="1647325"/>
            <a:ext cx="62013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200">
                <a:solidFill>
                  <a:schemeClr val="dk1"/>
                </a:solidFill>
                <a:latin typeface="Lato"/>
                <a:ea typeface="Lato"/>
                <a:cs typeface="Lato"/>
                <a:sym typeface="Lato"/>
              </a:rPr>
              <a:t>Zara has been promoted and her salary has increased from £27,000</a:t>
            </a:r>
            <a:r>
              <a:rPr b="1" lang="en-GB" sz="2200">
                <a:solidFill>
                  <a:schemeClr val="dk1"/>
                </a:solidFill>
                <a:latin typeface="Lato"/>
                <a:ea typeface="Lato"/>
                <a:cs typeface="Lato"/>
                <a:sym typeface="Lato"/>
              </a:rPr>
              <a:t> per year to £30,000</a:t>
            </a:r>
            <a:r>
              <a:rPr b="1" lang="en-GB" sz="2200">
                <a:solidFill>
                  <a:schemeClr val="dk1"/>
                </a:solidFill>
                <a:latin typeface="Lato"/>
                <a:ea typeface="Lato"/>
                <a:cs typeface="Lato"/>
                <a:sym typeface="Lato"/>
              </a:rPr>
              <a:t>.</a:t>
            </a:r>
            <a:endParaRPr b="1" sz="2200">
              <a:solidFill>
                <a:schemeClr val="dk1"/>
              </a:solidFill>
              <a:latin typeface="Lato"/>
              <a:ea typeface="Lato"/>
              <a:cs typeface="Lato"/>
              <a:sym typeface="Lato"/>
            </a:endParaRPr>
          </a:p>
          <a:p>
            <a:pPr indent="0" lvl="0" marL="0" rtl="0" algn="l">
              <a:spcBef>
                <a:spcPts val="0"/>
              </a:spcBef>
              <a:spcAft>
                <a:spcPts val="0"/>
              </a:spcAft>
              <a:buNone/>
            </a:pPr>
            <a:r>
              <a:t/>
            </a:r>
            <a:endParaRPr b="1" sz="2200">
              <a:solidFill>
                <a:schemeClr val="dk1"/>
              </a:solidFill>
              <a:latin typeface="Lato"/>
              <a:ea typeface="Lato"/>
              <a:cs typeface="Lato"/>
              <a:sym typeface="Lato"/>
            </a:endParaRPr>
          </a:p>
          <a:p>
            <a:pPr indent="0" lvl="0" marL="0" rtl="0" algn="l">
              <a:spcBef>
                <a:spcPts val="0"/>
              </a:spcBef>
              <a:spcAft>
                <a:spcPts val="0"/>
              </a:spcAft>
              <a:buNone/>
            </a:pPr>
            <a:r>
              <a:rPr b="1" lang="en-GB" sz="2400">
                <a:solidFill>
                  <a:srgbClr val="FF8022"/>
                </a:solidFill>
                <a:latin typeface="Lato"/>
                <a:ea typeface="Lato"/>
                <a:cs typeface="Lato"/>
                <a:sym typeface="Lato"/>
              </a:rPr>
              <a:t>How much will Zara get paid each month?</a:t>
            </a:r>
            <a:endParaRPr b="1" sz="2400">
              <a:solidFill>
                <a:srgbClr val="FF8022"/>
              </a:solidFill>
              <a:latin typeface="Lato"/>
              <a:ea typeface="Lato"/>
              <a:cs typeface="Lato"/>
              <a:sym typeface="Lato"/>
            </a:endParaRPr>
          </a:p>
        </p:txBody>
      </p:sp>
      <p:sp>
        <p:nvSpPr>
          <p:cNvPr id="468" name="Google Shape;468;g164e9ab64ab_0_131"/>
          <p:cNvSpPr/>
          <p:nvPr/>
        </p:nvSpPr>
        <p:spPr>
          <a:xfrm>
            <a:off x="210900" y="1136875"/>
            <a:ext cx="2495100" cy="3733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164e9ab64ab_0_131"/>
          <p:cNvSpPr txBox="1"/>
          <p:nvPr/>
        </p:nvSpPr>
        <p:spPr>
          <a:xfrm>
            <a:off x="273875" y="2458125"/>
            <a:ext cx="2413800" cy="25743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lang="en-GB">
                <a:solidFill>
                  <a:schemeClr val="dk1"/>
                </a:solidFill>
                <a:latin typeface="Lato Black"/>
                <a:ea typeface="Lato Black"/>
                <a:cs typeface="Lato Black"/>
                <a:sym typeface="Lato Black"/>
              </a:rPr>
              <a:t>Congratulations </a:t>
            </a:r>
            <a:r>
              <a:rPr b="1" i="0" lang="en-GB" sz="1400" u="none" cap="none" strike="noStrike">
                <a:solidFill>
                  <a:schemeClr val="dk1"/>
                </a:solidFill>
                <a:latin typeface="Lato Black"/>
                <a:ea typeface="Lato Black"/>
                <a:cs typeface="Lato Black"/>
                <a:sym typeface="Lato Black"/>
              </a:rPr>
              <a:t>Zara, you</a:t>
            </a:r>
            <a:r>
              <a:rPr b="1" lang="en-GB">
                <a:solidFill>
                  <a:schemeClr val="dk1"/>
                </a:solidFill>
                <a:latin typeface="Lato Black"/>
                <a:ea typeface="Lato Black"/>
                <a:cs typeface="Lato Black"/>
                <a:sym typeface="Lato Black"/>
              </a:rPr>
              <a:t>’ve been promoted</a:t>
            </a:r>
            <a:endParaRPr b="1" i="0" sz="1400" u="none" cap="none" strike="noStrike">
              <a:solidFill>
                <a:schemeClr val="dk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t/>
            </a:r>
            <a:endParaRPr b="1" i="0" sz="200" u="none" cap="none" strike="noStrike">
              <a:solidFill>
                <a:schemeClr val="dk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dk1"/>
                </a:solidFill>
                <a:latin typeface="Lato Black"/>
                <a:ea typeface="Lato Black"/>
                <a:cs typeface="Lato Black"/>
                <a:sym typeface="Lato Black"/>
              </a:rPr>
              <a:t>Job Title: </a:t>
            </a:r>
            <a:r>
              <a:rPr i="0" lang="en-GB" sz="1200" u="none" cap="none" strike="noStrike">
                <a:solidFill>
                  <a:schemeClr val="dk1"/>
                </a:solidFill>
                <a:latin typeface="Lato"/>
                <a:ea typeface="Lato"/>
                <a:cs typeface="Lato"/>
                <a:sym typeface="Lato"/>
              </a:rPr>
              <a:t>Senio</a:t>
            </a:r>
            <a:r>
              <a:rPr lang="en-GB" sz="1200">
                <a:solidFill>
                  <a:schemeClr val="dk1"/>
                </a:solidFill>
                <a:latin typeface="Lato"/>
                <a:ea typeface="Lato"/>
                <a:cs typeface="Lato"/>
                <a:sym typeface="Lato"/>
              </a:rPr>
              <a:t>r </a:t>
            </a:r>
            <a:r>
              <a:rPr b="0" i="0" lang="en-GB" sz="1200" u="none" cap="none" strike="noStrike">
                <a:solidFill>
                  <a:schemeClr val="dk1"/>
                </a:solidFill>
                <a:latin typeface="Lato"/>
                <a:ea typeface="Lato"/>
                <a:cs typeface="Lato"/>
                <a:sym typeface="Lato"/>
              </a:rPr>
              <a:t>Estate agent</a:t>
            </a:r>
            <a:endParaRPr b="0" i="0" sz="1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dk1"/>
                </a:solidFill>
                <a:latin typeface="Lato Black"/>
                <a:ea typeface="Lato Black"/>
                <a:cs typeface="Lato Black"/>
                <a:sym typeface="Lato Black"/>
              </a:rPr>
              <a:t>Type of Employment: </a:t>
            </a:r>
            <a:r>
              <a:rPr b="0" i="0" lang="en-GB" sz="1200" u="none" cap="none" strike="noStrike">
                <a:solidFill>
                  <a:schemeClr val="dk1"/>
                </a:solidFill>
                <a:latin typeface="Lato"/>
                <a:ea typeface="Lato"/>
                <a:cs typeface="Lato"/>
                <a:sym typeface="Lato"/>
              </a:rPr>
              <a:t>Employed,</a:t>
            </a:r>
            <a:endParaRPr b="0" i="0" sz="1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lang="en-GB" sz="1200">
                <a:solidFill>
                  <a:schemeClr val="dk1"/>
                </a:solidFill>
                <a:latin typeface="Lato"/>
                <a:ea typeface="Lato"/>
                <a:cs typeface="Lato"/>
                <a:sym typeface="Lato"/>
              </a:rPr>
              <a:t>Full</a:t>
            </a:r>
            <a:r>
              <a:rPr b="0" i="0" lang="en-GB" sz="1200" u="none" cap="none" strike="noStrike">
                <a:solidFill>
                  <a:schemeClr val="dk1"/>
                </a:solidFill>
                <a:latin typeface="Lato"/>
                <a:ea typeface="Lato"/>
                <a:cs typeface="Lato"/>
                <a:sym typeface="Lato"/>
              </a:rPr>
              <a:t>-time</a:t>
            </a:r>
            <a:endParaRPr b="0" i="0" sz="1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dk1"/>
                </a:solidFill>
                <a:latin typeface="Lato Black"/>
                <a:ea typeface="Lato Black"/>
                <a:cs typeface="Lato Black"/>
                <a:sym typeface="Lato Black"/>
              </a:rPr>
              <a:t>Weekly hours/days worked: </a:t>
            </a:r>
            <a:endParaRPr b="1" i="0" sz="1200" u="none" cap="none" strike="noStrike">
              <a:solidFill>
                <a:schemeClr val="dk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0" i="0" lang="en-GB" sz="1200" u="none" cap="none" strike="noStrike">
                <a:solidFill>
                  <a:schemeClr val="dk1"/>
                </a:solidFill>
                <a:latin typeface="Lato"/>
                <a:ea typeface="Lato"/>
                <a:cs typeface="Lato"/>
                <a:sym typeface="Lato"/>
              </a:rPr>
              <a:t> </a:t>
            </a:r>
            <a:r>
              <a:rPr lang="en-GB" sz="1200">
                <a:solidFill>
                  <a:schemeClr val="dk1"/>
                </a:solidFill>
                <a:latin typeface="Lato"/>
                <a:ea typeface="Lato"/>
                <a:cs typeface="Lato"/>
                <a:sym typeface="Lato"/>
              </a:rPr>
              <a:t>5 </a:t>
            </a:r>
            <a:r>
              <a:rPr b="0" i="0" lang="en-GB" sz="1200" u="none" cap="none" strike="noStrike">
                <a:solidFill>
                  <a:schemeClr val="dk1"/>
                </a:solidFill>
                <a:latin typeface="Lato"/>
                <a:ea typeface="Lato"/>
                <a:cs typeface="Lato"/>
                <a:sym typeface="Lato"/>
              </a:rPr>
              <a:t>days| 09:00 to 17:00</a:t>
            </a:r>
            <a:endParaRPr b="0" i="0" sz="1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dk1"/>
                </a:solidFill>
                <a:latin typeface="Lato Black"/>
                <a:ea typeface="Lato Black"/>
                <a:cs typeface="Lato Black"/>
                <a:sym typeface="Lato Black"/>
              </a:rPr>
              <a:t>Wage or salary: </a:t>
            </a:r>
            <a:r>
              <a:rPr b="0" i="0" lang="en-GB" sz="1200" u="none" cap="none" strike="noStrike">
                <a:solidFill>
                  <a:schemeClr val="dk1"/>
                </a:solidFill>
                <a:latin typeface="Lato"/>
                <a:ea typeface="Lato"/>
                <a:cs typeface="Lato"/>
                <a:sym typeface="Lato"/>
              </a:rPr>
              <a:t>£</a:t>
            </a:r>
            <a:r>
              <a:rPr lang="en-GB" sz="1200">
                <a:solidFill>
                  <a:schemeClr val="dk1"/>
                </a:solidFill>
                <a:latin typeface="Lato"/>
                <a:ea typeface="Lato"/>
                <a:cs typeface="Lato"/>
                <a:sym typeface="Lato"/>
              </a:rPr>
              <a:t>30</a:t>
            </a:r>
            <a:r>
              <a:rPr b="0" i="0" lang="en-GB" sz="1200" u="none" cap="none" strike="noStrike">
                <a:solidFill>
                  <a:schemeClr val="dk1"/>
                </a:solidFill>
                <a:latin typeface="Lato"/>
                <a:ea typeface="Lato"/>
                <a:cs typeface="Lato"/>
                <a:sym typeface="Lato"/>
              </a:rPr>
              <a:t>,000</a:t>
            </a:r>
            <a:endParaRPr b="0" i="0" sz="1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rgbClr val="9E9E9E"/>
                </a:solidFill>
                <a:latin typeface="Lato Black"/>
                <a:ea typeface="Lato Black"/>
                <a:cs typeface="Lato Black"/>
                <a:sym typeface="Lato Black"/>
              </a:rPr>
              <a:t>Bonus/commission/tips?: </a:t>
            </a:r>
            <a:br>
              <a:rPr b="1" i="0" lang="en-GB" sz="1200" u="none" cap="none" strike="noStrike">
                <a:solidFill>
                  <a:srgbClr val="9E9E9E"/>
                </a:solidFill>
                <a:latin typeface="Lato Black"/>
                <a:ea typeface="Lato Black"/>
                <a:cs typeface="Lato Black"/>
                <a:sym typeface="Lato Black"/>
              </a:rPr>
            </a:br>
            <a:r>
              <a:rPr b="0" i="0" lang="en-GB" sz="1200" u="none" cap="none" strike="noStrike">
                <a:solidFill>
                  <a:srgbClr val="9E9E9E"/>
                </a:solidFill>
                <a:latin typeface="Lato"/>
                <a:ea typeface="Lato"/>
                <a:cs typeface="Lato"/>
                <a:sym typeface="Lato"/>
              </a:rPr>
              <a:t>Yes, 5% commission on the profit of a home sold</a:t>
            </a:r>
            <a:endParaRPr b="0" i="0" sz="1200" u="none" cap="none" strike="noStrike">
              <a:solidFill>
                <a:srgbClr val="9E9E9E"/>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1" i="0" sz="1400" u="none" cap="none" strike="noStrike">
              <a:solidFill>
                <a:schemeClr val="dk1"/>
              </a:solidFill>
              <a:latin typeface="Lato Black"/>
              <a:ea typeface="Lato Black"/>
              <a:cs typeface="Lato Black"/>
              <a:sym typeface="Lato Black"/>
            </a:endParaRPr>
          </a:p>
        </p:txBody>
      </p:sp>
      <p:pic>
        <p:nvPicPr>
          <p:cNvPr id="470" name="Google Shape;470;g164e9ab64ab_0_131"/>
          <p:cNvPicPr preferRelativeResize="0"/>
          <p:nvPr/>
        </p:nvPicPr>
        <p:blipFill rotWithShape="1">
          <a:blip r:embed="rId6">
            <a:alphaModFix/>
          </a:blip>
          <a:srcRect b="0" l="0" r="0" t="0"/>
          <a:stretch/>
        </p:blipFill>
        <p:spPr>
          <a:xfrm>
            <a:off x="350075" y="1226550"/>
            <a:ext cx="1237499" cy="1237499"/>
          </a:xfrm>
          <a:prstGeom prst="rect">
            <a:avLst/>
          </a:prstGeom>
          <a:noFill/>
          <a:ln>
            <a:noFill/>
          </a:ln>
        </p:spPr>
      </p:pic>
      <p:sp>
        <p:nvSpPr>
          <p:cNvPr id="471" name="Google Shape;471;g164e9ab64ab_0_131"/>
          <p:cNvSpPr txBox="1"/>
          <p:nvPr/>
        </p:nvSpPr>
        <p:spPr>
          <a:xfrm>
            <a:off x="272450" y="187300"/>
            <a:ext cx="6246600" cy="1021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lang="en-GB" sz="2800">
                <a:solidFill>
                  <a:srgbClr val="FF8022"/>
                </a:solidFill>
                <a:latin typeface="Lato Black"/>
                <a:ea typeface="Lato Black"/>
                <a:cs typeface="Lato Black"/>
                <a:sym typeface="Lato Black"/>
              </a:rPr>
              <a:t>Take home pay</a:t>
            </a:r>
            <a:endParaRPr b="1" i="0" sz="2800" u="none" cap="none" strike="noStrike">
              <a:solidFill>
                <a:srgbClr val="FF8022"/>
              </a:solidFill>
              <a:latin typeface="Lato Black"/>
              <a:ea typeface="Lato Black"/>
              <a:cs typeface="Lato Black"/>
              <a:sym typeface="Lato Black"/>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g136de1a226a_0_22"/>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sz="1400"/>
              <a:t>‹#›</a:t>
            </a:fld>
            <a:endParaRPr sz="1400"/>
          </a:p>
        </p:txBody>
      </p:sp>
      <p:sp>
        <p:nvSpPr>
          <p:cNvPr id="477" name="Google Shape;477;g136de1a226a_0_22"/>
          <p:cNvSpPr txBox="1"/>
          <p:nvPr/>
        </p:nvSpPr>
        <p:spPr>
          <a:xfrm>
            <a:off x="207975" y="235725"/>
            <a:ext cx="8713800" cy="169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lang="en-GB" sz="2800">
                <a:solidFill>
                  <a:schemeClr val="accent2"/>
                </a:solidFill>
                <a:latin typeface="Lato Black"/>
                <a:ea typeface="Lato Black"/>
                <a:cs typeface="Lato Black"/>
                <a:sym typeface="Lato Black"/>
              </a:rPr>
              <a:t>Understanding taxes</a:t>
            </a:r>
            <a:endParaRPr b="0" i="0" sz="2800" u="none" cap="none" strike="noStrike">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1600"/>
              <a:buFont typeface="Arial"/>
              <a:buNone/>
            </a:pPr>
            <a:br>
              <a:rPr lang="en-GB" sz="1600">
                <a:solidFill>
                  <a:schemeClr val="lt1"/>
                </a:solidFill>
                <a:latin typeface="Lato"/>
                <a:ea typeface="Lato"/>
                <a:cs typeface="Lato"/>
                <a:sym typeface="Lato"/>
              </a:rPr>
            </a:br>
            <a:r>
              <a:rPr lang="en-GB" sz="1800">
                <a:solidFill>
                  <a:schemeClr val="lt1"/>
                </a:solidFill>
                <a:latin typeface="Lato"/>
                <a:ea typeface="Lato"/>
                <a:cs typeface="Lato"/>
                <a:sym typeface="Lato"/>
              </a:rPr>
              <a:t>For people in</a:t>
            </a:r>
            <a:r>
              <a:rPr b="0" i="0" lang="en-GB" sz="1800" u="none" cap="none" strike="noStrike">
                <a:solidFill>
                  <a:schemeClr val="lt1"/>
                </a:solidFill>
                <a:latin typeface="Lato"/>
                <a:ea typeface="Lato"/>
                <a:cs typeface="Lato"/>
                <a:sym typeface="Lato"/>
                <a:extLst>
                  <a:ext uri="http://customooxmlschemas.google.com/">
                    <go:slidesCustomData xmlns:go="http://customooxmlschemas.google.com/" textRoundtripDataId="20"/>
                  </a:ext>
                </a:extLst>
              </a:rPr>
              <a:t> employment, there will be some deductions which are taken away from </a:t>
            </a:r>
            <a:r>
              <a:rPr lang="en-GB" sz="1800">
                <a:solidFill>
                  <a:schemeClr val="lt1"/>
                </a:solidFill>
                <a:latin typeface="Lato"/>
                <a:ea typeface="Lato"/>
                <a:cs typeface="Lato"/>
                <a:sym typeface="Lato"/>
                <a:extLst>
                  <a:ext uri="http://customooxmlschemas.google.com/">
                    <go:slidesCustomData xmlns:go="http://customooxmlschemas.google.com/" textRoundtripDataId="21"/>
                  </a:ext>
                </a:extLst>
              </a:rPr>
              <a:t>their </a:t>
            </a:r>
            <a:r>
              <a:rPr b="0" i="0" lang="en-GB" sz="1800" u="none" cap="none" strike="noStrike">
                <a:solidFill>
                  <a:schemeClr val="lt1"/>
                </a:solidFill>
                <a:latin typeface="Lato"/>
                <a:ea typeface="Lato"/>
                <a:cs typeface="Lato"/>
                <a:sym typeface="Lato"/>
                <a:extLst>
                  <a:ext uri="http://customooxmlschemas.google.com/">
                    <go:slidesCustomData xmlns:go="http://customooxmlschemas.google.com/" textRoundtripDataId="22"/>
                  </a:ext>
                </a:extLst>
              </a:rPr>
              <a:t>gross pay.</a:t>
            </a:r>
            <a:r>
              <a:rPr b="0" i="0" lang="en-GB" sz="1800" u="none" cap="none" strike="noStrike">
                <a:solidFill>
                  <a:schemeClr val="lt1"/>
                </a:solidFill>
                <a:latin typeface="Lato"/>
                <a:ea typeface="Lato"/>
                <a:cs typeface="Lato"/>
                <a:sym typeface="Lato"/>
              </a:rPr>
              <a:t> </a:t>
            </a:r>
            <a:endParaRPr b="0" i="0"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800" u="none" cap="none" strike="noStrike">
                <a:solidFill>
                  <a:schemeClr val="lt1"/>
                </a:solidFill>
                <a:latin typeface="Lato"/>
                <a:ea typeface="Lato"/>
                <a:cs typeface="Lato"/>
                <a:sym typeface="Lato"/>
              </a:rPr>
              <a:t>These are the main ones, and we’ll focus on National Insurance and Income tax:</a:t>
            </a:r>
            <a:endParaRPr b="0" i="0" sz="1800" u="none" cap="none" strike="noStrike">
              <a:solidFill>
                <a:schemeClr val="lt1"/>
              </a:solidFill>
              <a:latin typeface="Arial"/>
              <a:ea typeface="Arial"/>
              <a:cs typeface="Arial"/>
              <a:sym typeface="Arial"/>
            </a:endParaRPr>
          </a:p>
        </p:txBody>
      </p:sp>
      <p:grpSp>
        <p:nvGrpSpPr>
          <p:cNvPr id="478" name="Google Shape;478;g136de1a226a_0_22"/>
          <p:cNvGrpSpPr/>
          <p:nvPr/>
        </p:nvGrpSpPr>
        <p:grpSpPr>
          <a:xfrm>
            <a:off x="572505" y="2235052"/>
            <a:ext cx="1162800" cy="1162800"/>
            <a:chOff x="2334700" y="2298950"/>
            <a:chExt cx="1162800" cy="1162800"/>
          </a:xfrm>
        </p:grpSpPr>
        <p:sp>
          <p:nvSpPr>
            <p:cNvPr id="479" name="Google Shape;479;g136de1a226a_0_22"/>
            <p:cNvSpPr/>
            <p:nvPr/>
          </p:nvSpPr>
          <p:spPr>
            <a:xfrm>
              <a:off x="2334700" y="2298950"/>
              <a:ext cx="1162800" cy="11628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g136de1a226a_0_22"/>
            <p:cNvSpPr txBox="1"/>
            <p:nvPr/>
          </p:nvSpPr>
          <p:spPr>
            <a:xfrm>
              <a:off x="2334700" y="2572550"/>
              <a:ext cx="11628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Lato Black"/>
                  <a:ea typeface="Lato Black"/>
                  <a:cs typeface="Lato Black"/>
                  <a:sym typeface="Lato Black"/>
                </a:rPr>
                <a:t>National Insurance </a:t>
              </a:r>
              <a:endParaRPr b="0" i="0" sz="1400" u="none" cap="none" strike="noStrike">
                <a:solidFill>
                  <a:schemeClr val="dk1"/>
                </a:solidFill>
                <a:latin typeface="Lato Black"/>
                <a:ea typeface="Lato Black"/>
                <a:cs typeface="Lato Black"/>
                <a:sym typeface="Lato Black"/>
              </a:endParaRPr>
            </a:p>
          </p:txBody>
        </p:sp>
      </p:grpSp>
      <p:grpSp>
        <p:nvGrpSpPr>
          <p:cNvPr id="481" name="Google Shape;481;g136de1a226a_0_22"/>
          <p:cNvGrpSpPr/>
          <p:nvPr/>
        </p:nvGrpSpPr>
        <p:grpSpPr>
          <a:xfrm>
            <a:off x="2505812" y="2200252"/>
            <a:ext cx="1162800" cy="1162800"/>
            <a:chOff x="3739450" y="2298950"/>
            <a:chExt cx="1162800" cy="1162800"/>
          </a:xfrm>
        </p:grpSpPr>
        <p:sp>
          <p:nvSpPr>
            <p:cNvPr id="482" name="Google Shape;482;g136de1a226a_0_22"/>
            <p:cNvSpPr/>
            <p:nvPr/>
          </p:nvSpPr>
          <p:spPr>
            <a:xfrm>
              <a:off x="3739450" y="2298950"/>
              <a:ext cx="1162800" cy="11628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g136de1a226a_0_22"/>
            <p:cNvSpPr txBox="1"/>
            <p:nvPr/>
          </p:nvSpPr>
          <p:spPr>
            <a:xfrm>
              <a:off x="3739450" y="2572550"/>
              <a:ext cx="11628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Lato Black"/>
                  <a:ea typeface="Lato Black"/>
                  <a:cs typeface="Lato Black"/>
                  <a:sym typeface="Lato Black"/>
                </a:rPr>
                <a:t>Income </a:t>
              </a:r>
              <a:endParaRPr b="0" i="0" sz="1400" u="none" cap="none" strike="noStrike">
                <a:solidFill>
                  <a:schemeClr val="dk1"/>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Lato Black"/>
                  <a:ea typeface="Lato Black"/>
                  <a:cs typeface="Lato Black"/>
                  <a:sym typeface="Lato Black"/>
                </a:rPr>
                <a:t>tax  </a:t>
              </a:r>
              <a:endParaRPr b="0" i="0" sz="1400" u="none" cap="none" strike="noStrike">
                <a:solidFill>
                  <a:schemeClr val="dk1"/>
                </a:solidFill>
                <a:latin typeface="Lato Black"/>
                <a:ea typeface="Lato Black"/>
                <a:cs typeface="Lato Black"/>
                <a:sym typeface="Lato Black"/>
              </a:endParaRPr>
            </a:p>
          </p:txBody>
        </p:sp>
      </p:grpSp>
      <p:grpSp>
        <p:nvGrpSpPr>
          <p:cNvPr id="484" name="Google Shape;484;g136de1a226a_0_22"/>
          <p:cNvGrpSpPr/>
          <p:nvPr/>
        </p:nvGrpSpPr>
        <p:grpSpPr>
          <a:xfrm>
            <a:off x="4439093" y="2200252"/>
            <a:ext cx="1162800" cy="1162800"/>
            <a:chOff x="5144200" y="2298950"/>
            <a:chExt cx="1162800" cy="1162800"/>
          </a:xfrm>
        </p:grpSpPr>
        <p:sp>
          <p:nvSpPr>
            <p:cNvPr id="485" name="Google Shape;485;g136de1a226a_0_22"/>
            <p:cNvSpPr/>
            <p:nvPr/>
          </p:nvSpPr>
          <p:spPr>
            <a:xfrm>
              <a:off x="5144200" y="2298950"/>
              <a:ext cx="1162800" cy="11628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g136de1a226a_0_22"/>
            <p:cNvSpPr txBox="1"/>
            <p:nvPr/>
          </p:nvSpPr>
          <p:spPr>
            <a:xfrm>
              <a:off x="5144200" y="2680250"/>
              <a:ext cx="11628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Lato Black"/>
                  <a:ea typeface="Lato Black"/>
                  <a:cs typeface="Lato Black"/>
                  <a:sym typeface="Lato Black"/>
                </a:rPr>
                <a:t>Pensions</a:t>
              </a:r>
              <a:endParaRPr b="0" i="0" sz="1400" u="none" cap="none" strike="noStrike">
                <a:solidFill>
                  <a:schemeClr val="dk1"/>
                </a:solidFill>
                <a:latin typeface="Lato Black"/>
                <a:ea typeface="Lato Black"/>
                <a:cs typeface="Lato Black"/>
                <a:sym typeface="Lato Black"/>
              </a:endParaRPr>
            </a:p>
          </p:txBody>
        </p:sp>
      </p:grpSp>
      <p:grpSp>
        <p:nvGrpSpPr>
          <p:cNvPr id="487" name="Google Shape;487;g136de1a226a_0_22"/>
          <p:cNvGrpSpPr/>
          <p:nvPr/>
        </p:nvGrpSpPr>
        <p:grpSpPr>
          <a:xfrm>
            <a:off x="6578175" y="2200252"/>
            <a:ext cx="1162800" cy="1162800"/>
            <a:chOff x="6548950" y="2298950"/>
            <a:chExt cx="1162800" cy="1162800"/>
          </a:xfrm>
        </p:grpSpPr>
        <p:sp>
          <p:nvSpPr>
            <p:cNvPr id="488" name="Google Shape;488;g136de1a226a_0_22"/>
            <p:cNvSpPr/>
            <p:nvPr/>
          </p:nvSpPr>
          <p:spPr>
            <a:xfrm>
              <a:off x="6548950" y="2298950"/>
              <a:ext cx="1162800" cy="11628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g136de1a226a_0_22"/>
            <p:cNvSpPr txBox="1"/>
            <p:nvPr/>
          </p:nvSpPr>
          <p:spPr>
            <a:xfrm>
              <a:off x="6548950" y="2572550"/>
              <a:ext cx="11628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Lato Black"/>
                  <a:ea typeface="Lato Black"/>
                  <a:cs typeface="Lato Black"/>
                  <a:sym typeface="Lato Black"/>
                </a:rPr>
                <a:t>Student loan</a:t>
              </a:r>
              <a:endParaRPr b="0" i="0" sz="1400" u="none" cap="none" strike="noStrike">
                <a:solidFill>
                  <a:schemeClr val="dk1"/>
                </a:solidFill>
                <a:latin typeface="Lato Black"/>
                <a:ea typeface="Lato Black"/>
                <a:cs typeface="Lato Black"/>
                <a:sym typeface="Lato Black"/>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g1402c472865_0_18"/>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solidFill>
                  <a:schemeClr val="lt1"/>
                </a:solidFill>
              </a:rPr>
              <a:t>‹#›</a:t>
            </a:fld>
            <a:endParaRPr>
              <a:solidFill>
                <a:schemeClr val="lt1"/>
              </a:solidFill>
            </a:endParaRPr>
          </a:p>
        </p:txBody>
      </p:sp>
      <p:sp>
        <p:nvSpPr>
          <p:cNvPr id="495" name="Google Shape;495;g1402c472865_0_18"/>
          <p:cNvSpPr txBox="1"/>
          <p:nvPr/>
        </p:nvSpPr>
        <p:spPr>
          <a:xfrm>
            <a:off x="-48000" y="127875"/>
            <a:ext cx="8267400" cy="655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lang="en-GB" sz="2800">
                <a:solidFill>
                  <a:srgbClr val="FF8022"/>
                </a:solidFill>
                <a:latin typeface="Lato Black"/>
                <a:ea typeface="Lato Black"/>
                <a:cs typeface="Lato Black"/>
                <a:sym typeface="Lato Black"/>
              </a:rPr>
              <a:t>      </a:t>
            </a:r>
            <a:r>
              <a:rPr i="0" lang="en-GB" sz="2800" u="none" cap="none" strike="noStrike">
                <a:solidFill>
                  <a:srgbClr val="FF8022"/>
                </a:solidFill>
                <a:latin typeface="Lato Black"/>
                <a:ea typeface="Lato Black"/>
                <a:cs typeface="Lato Black"/>
                <a:sym typeface="Lato Black"/>
              </a:rPr>
              <a:t>How does tax on my earnings really work?</a:t>
            </a:r>
            <a:endParaRPr i="0" sz="2800" u="none" cap="none" strike="noStrike">
              <a:solidFill>
                <a:srgbClr val="000000"/>
              </a:solidFill>
              <a:latin typeface="Lato"/>
              <a:ea typeface="Lato"/>
              <a:cs typeface="Lato"/>
              <a:sym typeface="Lato"/>
            </a:endParaRPr>
          </a:p>
        </p:txBody>
      </p:sp>
      <p:pic>
        <p:nvPicPr>
          <p:cNvPr descr="Carla explains how to calculate tax on your income. Please note the figures in this video are correct for the tax year 2022-2023." id="496" name="Google Shape;496;g1402c472865_0_18" title="Carla Hoppe explains how taxes on income work">
            <a:hlinkClick r:id="rId3"/>
          </p:cNvPr>
          <p:cNvPicPr preferRelativeResize="0"/>
          <p:nvPr/>
        </p:nvPicPr>
        <p:blipFill>
          <a:blip r:embed="rId4">
            <a:alphaModFix/>
          </a:blip>
          <a:stretch>
            <a:fillRect/>
          </a:stretch>
        </p:blipFill>
        <p:spPr>
          <a:xfrm>
            <a:off x="1790100" y="1111975"/>
            <a:ext cx="5326000" cy="3755025"/>
          </a:xfrm>
          <a:prstGeom prst="rect">
            <a:avLst/>
          </a:prstGeom>
          <a:noFill/>
          <a:ln cap="flat" cmpd="sng" w="28575">
            <a:solidFill>
              <a:schemeClr val="accent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1000"/>
                                        <p:tgtEl>
                                          <p:spTgt spid="4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g164e9ab64ab_0_27"/>
          <p:cNvSpPr txBox="1"/>
          <p:nvPr/>
        </p:nvSpPr>
        <p:spPr>
          <a:xfrm>
            <a:off x="360375" y="270375"/>
            <a:ext cx="80310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800" u="none" cap="none" strike="noStrike">
                <a:solidFill>
                  <a:srgbClr val="FF8022"/>
                </a:solidFill>
                <a:latin typeface="Lato Black"/>
                <a:ea typeface="Lato Black"/>
                <a:cs typeface="Lato Black"/>
                <a:sym typeface="Lato Black"/>
              </a:rPr>
              <a:t>Having a respectful learning environment</a:t>
            </a:r>
            <a:endParaRPr b="1" i="0" sz="2800" u="none" cap="none" strike="noStrike">
              <a:solidFill>
                <a:srgbClr val="FF8022"/>
              </a:solidFill>
              <a:latin typeface="Lato Black"/>
              <a:ea typeface="Lato Black"/>
              <a:cs typeface="Lato Black"/>
              <a:sym typeface="Lato Black"/>
            </a:endParaRPr>
          </a:p>
        </p:txBody>
      </p:sp>
      <p:sp>
        <p:nvSpPr>
          <p:cNvPr id="181" name="Google Shape;181;g164e9ab64ab_0_27"/>
          <p:cNvSpPr txBox="1"/>
          <p:nvPr/>
        </p:nvSpPr>
        <p:spPr>
          <a:xfrm>
            <a:off x="324100" y="1254075"/>
            <a:ext cx="7638000" cy="1908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0"/>
              </a:spcBef>
              <a:spcAft>
                <a:spcPts val="0"/>
              </a:spcAft>
              <a:buClr>
                <a:schemeClr val="lt1"/>
              </a:buClr>
              <a:buSzPts val="1600"/>
              <a:buFont typeface="Lato"/>
              <a:buChar char="●"/>
            </a:pPr>
            <a:r>
              <a:rPr b="1" i="0" lang="en-GB" sz="1600" u="none" cap="none" strike="noStrike">
                <a:solidFill>
                  <a:schemeClr val="lt1"/>
                </a:solidFill>
                <a:latin typeface="Lato"/>
                <a:ea typeface="Lato"/>
                <a:cs typeface="Lato"/>
                <a:sym typeface="Lato"/>
              </a:rPr>
              <a:t>We will listen to each other respectfully</a:t>
            </a:r>
            <a:endParaRPr b="1" i="0" sz="1600" u="none" cap="none" strike="noStrike">
              <a:solidFill>
                <a:schemeClr val="lt1"/>
              </a:solidFill>
              <a:latin typeface="Lato"/>
              <a:ea typeface="Lato"/>
              <a:cs typeface="Lato"/>
              <a:sym typeface="Lato"/>
            </a:endParaRPr>
          </a:p>
          <a:p>
            <a:pPr indent="-330200" lvl="0" marL="457200" marR="0" rtl="0" algn="l">
              <a:lnSpc>
                <a:spcPct val="150000"/>
              </a:lnSpc>
              <a:spcBef>
                <a:spcPts val="0"/>
              </a:spcBef>
              <a:spcAft>
                <a:spcPts val="0"/>
              </a:spcAft>
              <a:buClr>
                <a:schemeClr val="lt1"/>
              </a:buClr>
              <a:buSzPts val="1600"/>
              <a:buFont typeface="Lato"/>
              <a:buChar char="●"/>
            </a:pPr>
            <a:r>
              <a:rPr b="1" i="0" lang="en-GB" sz="1600" u="none" cap="none" strike="noStrike">
                <a:solidFill>
                  <a:schemeClr val="lt1"/>
                </a:solidFill>
                <a:latin typeface="Lato"/>
                <a:ea typeface="Lato"/>
                <a:cs typeface="Lato"/>
                <a:sym typeface="Lato"/>
              </a:rPr>
              <a:t>We will avoid making judgements or assumptions about others</a:t>
            </a:r>
            <a:endParaRPr b="1" i="0" sz="1600" u="none" cap="none" strike="noStrike">
              <a:solidFill>
                <a:schemeClr val="lt1"/>
              </a:solidFill>
              <a:latin typeface="Lato"/>
              <a:ea typeface="Lato"/>
              <a:cs typeface="Lato"/>
              <a:sym typeface="Lato"/>
            </a:endParaRPr>
          </a:p>
          <a:p>
            <a:pPr indent="-330200" lvl="0" marL="457200" marR="0" rtl="0" algn="l">
              <a:lnSpc>
                <a:spcPct val="150000"/>
              </a:lnSpc>
              <a:spcBef>
                <a:spcPts val="0"/>
              </a:spcBef>
              <a:spcAft>
                <a:spcPts val="0"/>
              </a:spcAft>
              <a:buClr>
                <a:schemeClr val="lt1"/>
              </a:buClr>
              <a:buSzPts val="1600"/>
              <a:buFont typeface="Lato"/>
              <a:buChar char="●"/>
            </a:pPr>
            <a:r>
              <a:rPr b="1" i="0" lang="en-GB" sz="1600" u="none" cap="none" strike="noStrike">
                <a:solidFill>
                  <a:schemeClr val="lt1"/>
                </a:solidFill>
                <a:latin typeface="Lato"/>
                <a:ea typeface="Lato"/>
                <a:cs typeface="Lato"/>
                <a:sym typeface="Lato"/>
              </a:rPr>
              <a:t>We will comment on what has been said, not the person who has said it</a:t>
            </a:r>
            <a:endParaRPr b="1" i="0" sz="1600" u="none" cap="none" strike="noStrike">
              <a:solidFill>
                <a:schemeClr val="lt1"/>
              </a:solidFill>
              <a:latin typeface="Lato"/>
              <a:ea typeface="Lato"/>
              <a:cs typeface="Lato"/>
              <a:sym typeface="Lato"/>
            </a:endParaRPr>
          </a:p>
          <a:p>
            <a:pPr indent="-330200" lvl="0" marL="457200" marR="0" rtl="0" algn="l">
              <a:lnSpc>
                <a:spcPct val="150000"/>
              </a:lnSpc>
              <a:spcBef>
                <a:spcPts val="0"/>
              </a:spcBef>
              <a:spcAft>
                <a:spcPts val="0"/>
              </a:spcAft>
              <a:buClr>
                <a:schemeClr val="lt1"/>
              </a:buClr>
              <a:buSzPts val="1600"/>
              <a:buFont typeface="Lato"/>
              <a:buChar char="●"/>
            </a:pPr>
            <a:r>
              <a:rPr b="1" i="0" lang="en-GB" sz="1600" u="none" cap="none" strike="noStrike">
                <a:solidFill>
                  <a:schemeClr val="lt1"/>
                </a:solidFill>
                <a:latin typeface="Lato"/>
                <a:ea typeface="Lato"/>
                <a:cs typeface="Lato"/>
                <a:sym typeface="Lato"/>
              </a:rPr>
              <a:t>We won’t put anyone on the spot and we have the right to pass</a:t>
            </a:r>
            <a:endParaRPr b="1" i="0" sz="1600" u="none" cap="none" strike="noStrike">
              <a:solidFill>
                <a:schemeClr val="lt1"/>
              </a:solidFill>
              <a:latin typeface="Lato"/>
              <a:ea typeface="Lato"/>
              <a:cs typeface="Lato"/>
              <a:sym typeface="Lato"/>
            </a:endParaRPr>
          </a:p>
          <a:p>
            <a:pPr indent="-330200" lvl="0" marL="457200" marR="0" rtl="0" algn="l">
              <a:lnSpc>
                <a:spcPct val="150000"/>
              </a:lnSpc>
              <a:spcBef>
                <a:spcPts val="0"/>
              </a:spcBef>
              <a:spcAft>
                <a:spcPts val="0"/>
              </a:spcAft>
              <a:buClr>
                <a:schemeClr val="lt1"/>
              </a:buClr>
              <a:buSzPts val="1600"/>
              <a:buFont typeface="Lato"/>
              <a:buChar char="●"/>
            </a:pPr>
            <a:r>
              <a:rPr b="1" i="0" lang="en-GB" sz="1600" u="none" cap="none" strike="noStrike">
                <a:solidFill>
                  <a:schemeClr val="lt1"/>
                </a:solidFill>
                <a:latin typeface="Lato"/>
                <a:ea typeface="Lato"/>
                <a:cs typeface="Lato"/>
                <a:sym typeface="Lato"/>
              </a:rPr>
              <a:t>We will not share personal stories or ask personal questions</a:t>
            </a:r>
            <a:endParaRPr b="1" i="0" sz="1600" u="none" cap="none" strike="noStrike">
              <a:solidFill>
                <a:schemeClr val="lt1"/>
              </a:solidFill>
              <a:latin typeface="Lato"/>
              <a:ea typeface="Lato"/>
              <a:cs typeface="Lato"/>
              <a:sym typeface="Lato"/>
            </a:endParaRPr>
          </a:p>
        </p:txBody>
      </p:sp>
      <p:sp>
        <p:nvSpPr>
          <p:cNvPr id="182" name="Google Shape;182;g164e9ab64ab_0_27"/>
          <p:cNvSpPr txBox="1"/>
          <p:nvPr>
            <p:ph idx="12" type="sldNum"/>
          </p:nvPr>
        </p:nvSpPr>
        <p:spPr>
          <a:xfrm>
            <a:off x="86004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sz="1400">
                <a:solidFill>
                  <a:schemeClr val="lt1"/>
                </a:solidFill>
              </a:rPr>
              <a:t>‹#›</a:t>
            </a:fld>
            <a:endParaRPr sz="14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g164e9ab64ab_0_141"/>
          <p:cNvSpPr txBox="1"/>
          <p:nvPr/>
        </p:nvSpPr>
        <p:spPr>
          <a:xfrm>
            <a:off x="5289475" y="3167325"/>
            <a:ext cx="3487500" cy="400200"/>
          </a:xfrm>
          <a:prstGeom prst="rect">
            <a:avLst/>
          </a:prstGeom>
          <a:noFill/>
          <a:ln>
            <a:noFill/>
          </a:ln>
        </p:spPr>
        <p:txBody>
          <a:bodyPr anchorCtr="0" anchor="t" bIns="91425" lIns="91425" spcFirstLastPara="1" rIns="91425" wrap="square" tIns="91425">
            <a:spAutoFit/>
          </a:bodyPr>
          <a:lstStyle/>
          <a:p>
            <a:pPr indent="-22860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g164e9ab64ab_0_141"/>
          <p:cNvSpPr txBox="1"/>
          <p:nvPr/>
        </p:nvSpPr>
        <p:spPr>
          <a:xfrm>
            <a:off x="379375" y="253750"/>
            <a:ext cx="5905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i="0" lang="en-GB" sz="2800" u="none" cap="none" strike="noStrike">
                <a:solidFill>
                  <a:srgbClr val="FF8022"/>
                </a:solidFill>
                <a:latin typeface="Lato Black"/>
                <a:ea typeface="Lato Black"/>
                <a:cs typeface="Lato Black"/>
                <a:sym typeface="Lato Black"/>
              </a:rPr>
              <a:t>Understanding a payslip</a:t>
            </a:r>
            <a:endParaRPr i="0" sz="1600" u="none" cap="none" strike="noStrike">
              <a:solidFill>
                <a:srgbClr val="000000"/>
              </a:solidFill>
              <a:latin typeface="Lato"/>
              <a:ea typeface="Lato"/>
              <a:cs typeface="Lato"/>
              <a:sym typeface="Lato"/>
            </a:endParaRPr>
          </a:p>
        </p:txBody>
      </p:sp>
      <p:sp>
        <p:nvSpPr>
          <p:cNvPr id="503" name="Google Shape;503;g164e9ab64ab_0_141"/>
          <p:cNvSpPr txBox="1"/>
          <p:nvPr/>
        </p:nvSpPr>
        <p:spPr>
          <a:xfrm flipH="1">
            <a:off x="4184350" y="1437750"/>
            <a:ext cx="4847400" cy="28782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1800"/>
              <a:buFont typeface="Arial"/>
              <a:buNone/>
            </a:pPr>
            <a:r>
              <a:rPr b="1" lang="en-GB" sz="2400">
                <a:solidFill>
                  <a:schemeClr val="accent2"/>
                </a:solidFill>
                <a:latin typeface="Lato"/>
                <a:ea typeface="Lato"/>
                <a:cs typeface="Lato"/>
                <a:sym typeface="Lato"/>
              </a:rPr>
              <a:t>What is this payslip </a:t>
            </a:r>
            <a:endParaRPr b="1" sz="2400">
              <a:solidFill>
                <a:schemeClr val="accent2"/>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rPr b="1" lang="en-GB" sz="2400">
                <a:solidFill>
                  <a:schemeClr val="accent2"/>
                </a:solidFill>
                <a:latin typeface="Lato"/>
                <a:ea typeface="Lato"/>
                <a:cs typeface="Lato"/>
                <a:sym typeface="Lato"/>
              </a:rPr>
              <a:t>showing you?</a:t>
            </a:r>
            <a:endParaRPr b="1" sz="2400">
              <a:solidFill>
                <a:schemeClr val="accent2"/>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t/>
            </a:r>
            <a:endParaRPr b="1" sz="1100">
              <a:solidFill>
                <a:schemeClr val="dk1"/>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rPr b="1" lang="en-GB" sz="2000">
                <a:solidFill>
                  <a:schemeClr val="dk1"/>
                </a:solidFill>
                <a:latin typeface="Lato"/>
                <a:ea typeface="Lato"/>
                <a:cs typeface="Lato"/>
                <a:sym typeface="Lato"/>
              </a:rPr>
              <a:t>Stretch: </a:t>
            </a:r>
            <a:r>
              <a:rPr lang="en-GB" sz="2000">
                <a:solidFill>
                  <a:schemeClr val="dk1"/>
                </a:solidFill>
                <a:latin typeface="Lato"/>
                <a:ea typeface="Lato"/>
                <a:cs typeface="Lato"/>
                <a:sym typeface="Lato"/>
              </a:rPr>
              <a:t>Can you write an equation to show how net pay is calculated?</a:t>
            </a:r>
            <a:endParaRPr sz="2000">
              <a:solidFill>
                <a:schemeClr val="dk1"/>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t/>
            </a:r>
            <a:endParaRPr b="1" sz="2000">
              <a:solidFill>
                <a:schemeClr val="dk1"/>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rPr b="1" lang="en-GB" sz="2000">
                <a:solidFill>
                  <a:schemeClr val="dk1"/>
                </a:solidFill>
                <a:latin typeface="Lato"/>
                <a:ea typeface="Lato"/>
                <a:cs typeface="Lato"/>
                <a:sym typeface="Lato"/>
              </a:rPr>
              <a:t>Challenge: </a:t>
            </a:r>
            <a:r>
              <a:rPr lang="en-GB" sz="1800">
                <a:latin typeface="Lato"/>
                <a:ea typeface="Lato"/>
                <a:cs typeface="Lato"/>
                <a:sym typeface="Lato"/>
              </a:rPr>
              <a:t>What advice would you give to someone who is looking for a new job and motivated by increasing their salary?</a:t>
            </a:r>
            <a:endParaRPr b="1" sz="2000">
              <a:solidFill>
                <a:schemeClr val="dk1"/>
              </a:solidFill>
              <a:latin typeface="Lato"/>
              <a:ea typeface="Lato"/>
              <a:cs typeface="Lato"/>
              <a:sym typeface="Lato"/>
            </a:endParaRPr>
          </a:p>
        </p:txBody>
      </p:sp>
      <p:sp>
        <p:nvSpPr>
          <p:cNvPr id="504" name="Google Shape;504;g164e9ab64ab_0_141"/>
          <p:cNvSpPr txBox="1"/>
          <p:nvPr>
            <p:ph idx="12" type="sldNum"/>
          </p:nvPr>
        </p:nvSpPr>
        <p:spPr>
          <a:xfrm>
            <a:off x="86004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solidFill>
                  <a:schemeClr val="lt1"/>
                </a:solidFill>
              </a:rPr>
              <a:t>‹#›</a:t>
            </a:fld>
            <a:endParaRPr>
              <a:solidFill>
                <a:schemeClr val="lt1"/>
              </a:solidFill>
            </a:endParaRPr>
          </a:p>
        </p:txBody>
      </p:sp>
      <p:pic>
        <p:nvPicPr>
          <p:cNvPr id="505" name="Google Shape;505;g164e9ab64ab_0_141"/>
          <p:cNvPicPr preferRelativeResize="0"/>
          <p:nvPr/>
        </p:nvPicPr>
        <p:blipFill rotWithShape="1">
          <a:blip r:embed="rId3">
            <a:alphaModFix/>
          </a:blip>
          <a:srcRect b="9" l="0" r="0" t="9"/>
          <a:stretch/>
        </p:blipFill>
        <p:spPr>
          <a:xfrm>
            <a:off x="0" y="1023575"/>
            <a:ext cx="4708675" cy="41199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11"/>
          <p:cNvSpPr txBox="1"/>
          <p:nvPr/>
        </p:nvSpPr>
        <p:spPr>
          <a:xfrm>
            <a:off x="5289475" y="3167325"/>
            <a:ext cx="3487500" cy="400200"/>
          </a:xfrm>
          <a:prstGeom prst="rect">
            <a:avLst/>
          </a:prstGeom>
          <a:noFill/>
          <a:ln>
            <a:noFill/>
          </a:ln>
        </p:spPr>
        <p:txBody>
          <a:bodyPr anchorCtr="0" anchor="t" bIns="91425" lIns="91425" spcFirstLastPara="1" rIns="91425" wrap="square" tIns="91425">
            <a:spAutoFit/>
          </a:bodyPr>
          <a:lstStyle/>
          <a:p>
            <a:pPr indent="-22860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11"/>
          <p:cNvSpPr txBox="1"/>
          <p:nvPr>
            <p:ph idx="12" type="sldNum"/>
          </p:nvPr>
        </p:nvSpPr>
        <p:spPr>
          <a:xfrm>
            <a:off x="86860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a:latin typeface="Lato Black"/>
                <a:ea typeface="Lato Black"/>
                <a:cs typeface="Lato Black"/>
                <a:sym typeface="Lato Black"/>
              </a:rPr>
              <a:t>‹#›</a:t>
            </a:fld>
            <a:endParaRPr>
              <a:latin typeface="Lato Black"/>
              <a:ea typeface="Lato Black"/>
              <a:cs typeface="Lato Black"/>
              <a:sym typeface="Lato Black"/>
            </a:endParaRPr>
          </a:p>
        </p:txBody>
      </p:sp>
      <p:sp>
        <p:nvSpPr>
          <p:cNvPr id="512" name="Google Shape;512;p11"/>
          <p:cNvSpPr txBox="1"/>
          <p:nvPr/>
        </p:nvSpPr>
        <p:spPr>
          <a:xfrm flipH="1">
            <a:off x="4540200" y="1171900"/>
            <a:ext cx="4492800" cy="26475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rPr b="1" i="0" lang="en-GB" sz="1600" u="none" cap="none" strike="noStrike">
                <a:solidFill>
                  <a:schemeClr val="lt1"/>
                </a:solidFill>
                <a:latin typeface="Lato"/>
                <a:ea typeface="Lato"/>
                <a:cs typeface="Lato"/>
                <a:sym typeface="Lato"/>
              </a:rPr>
              <a:t>Today we’re going to learn about </a:t>
            </a:r>
            <a:r>
              <a:rPr b="0" i="0" lang="en-GB" sz="1600" u="none" cap="none" strike="noStrike">
                <a:solidFill>
                  <a:schemeClr val="accent2"/>
                </a:solidFill>
                <a:latin typeface="Lato Black"/>
                <a:ea typeface="Lato Black"/>
                <a:cs typeface="Lato Black"/>
                <a:sym typeface="Lato Black"/>
              </a:rPr>
              <a:t>DEDUCTIONS</a:t>
            </a:r>
            <a:r>
              <a:rPr b="1" i="0" lang="en-GB" sz="1600" u="none" cap="none" strike="noStrike">
                <a:solidFill>
                  <a:srgbClr val="FF9900"/>
                </a:solidFill>
                <a:latin typeface="Lato"/>
                <a:ea typeface="Lato"/>
                <a:cs typeface="Lato"/>
                <a:sym typeface="Lato"/>
              </a:rPr>
              <a:t>.</a:t>
            </a:r>
            <a:endParaRPr b="1" i="0" sz="1600" u="none" cap="none" strike="noStrike">
              <a:solidFill>
                <a:srgbClr val="FF99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rPr b="1" i="0" lang="en-GB" sz="1600" u="none" cap="none" strike="noStrike">
                <a:solidFill>
                  <a:schemeClr val="dk1"/>
                </a:solidFill>
                <a:latin typeface="Lato"/>
                <a:ea typeface="Lato"/>
                <a:cs typeface="Lato"/>
                <a:sym typeface="Lato"/>
              </a:rPr>
              <a:t>You will have to pay </a:t>
            </a:r>
            <a:r>
              <a:rPr b="0" i="0" lang="en-GB" sz="1600" u="none" cap="none" strike="noStrike">
                <a:solidFill>
                  <a:srgbClr val="FF8022"/>
                </a:solidFill>
                <a:latin typeface="Lato Black"/>
                <a:ea typeface="Lato Black"/>
                <a:cs typeface="Lato Black"/>
                <a:sym typeface="Lato Black"/>
              </a:rPr>
              <a:t>INCOME TAX </a:t>
            </a:r>
            <a:r>
              <a:rPr b="1" i="0" lang="en-GB" sz="1600" u="none" cap="none" strike="noStrike">
                <a:solidFill>
                  <a:schemeClr val="dk1"/>
                </a:solidFill>
                <a:latin typeface="Lato"/>
                <a:ea typeface="Lato"/>
                <a:cs typeface="Lato"/>
                <a:sym typeface="Lato"/>
              </a:rPr>
              <a:t>and </a:t>
            </a:r>
            <a:r>
              <a:rPr b="0" i="0" lang="en-GB" sz="1600" u="none" cap="none" strike="noStrike">
                <a:solidFill>
                  <a:srgbClr val="FF8022"/>
                </a:solidFill>
                <a:latin typeface="Lato Black"/>
                <a:ea typeface="Lato Black"/>
                <a:cs typeface="Lato Black"/>
                <a:sym typeface="Lato Black"/>
              </a:rPr>
              <a:t>NATIONAL INSURANCE</a:t>
            </a:r>
            <a:r>
              <a:rPr b="1" i="0" lang="en-GB" sz="1600" u="none" cap="none" strike="noStrike">
                <a:solidFill>
                  <a:schemeClr val="dk1"/>
                </a:solidFill>
                <a:latin typeface="Lato"/>
                <a:ea typeface="Lato"/>
                <a:cs typeface="Lato"/>
                <a:sym typeface="Lato"/>
              </a:rPr>
              <a:t>.</a:t>
            </a:r>
            <a:r>
              <a:rPr b="1" i="0" lang="en-GB" sz="1600" u="none" cap="none" strike="noStrike">
                <a:solidFill>
                  <a:srgbClr val="FF8022"/>
                </a:solidFill>
                <a:latin typeface="Lato"/>
                <a:ea typeface="Lato"/>
                <a:cs typeface="Lato"/>
                <a:sym typeface="Lato"/>
              </a:rPr>
              <a:t> </a:t>
            </a:r>
            <a:endParaRPr b="1" i="0" sz="1600" u="none" cap="none" strike="noStrike">
              <a:solidFill>
                <a:srgbClr val="FF8022"/>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1" sz="1600">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rPr b="1" i="0" lang="en-GB" sz="1600" u="none" cap="none" strike="noStrike">
                <a:solidFill>
                  <a:schemeClr val="dk1"/>
                </a:solidFill>
                <a:latin typeface="Lato"/>
                <a:ea typeface="Lato"/>
                <a:cs typeface="Lato"/>
                <a:sym typeface="Lato"/>
              </a:rPr>
              <a:t>You’</a:t>
            </a:r>
            <a:r>
              <a:rPr b="1" lang="en-GB" sz="1600">
                <a:solidFill>
                  <a:schemeClr val="dk1"/>
                </a:solidFill>
                <a:latin typeface="Lato"/>
                <a:ea typeface="Lato"/>
                <a:cs typeface="Lato"/>
                <a:sym typeface="Lato"/>
              </a:rPr>
              <a:t>re </a:t>
            </a:r>
            <a:r>
              <a:rPr b="1" i="0" lang="en-GB" sz="1600" u="none" cap="none" strike="noStrike">
                <a:solidFill>
                  <a:schemeClr val="dk1"/>
                </a:solidFill>
                <a:latin typeface="Lato"/>
                <a:ea typeface="Lato"/>
                <a:cs typeface="Lato"/>
                <a:sym typeface="Lato"/>
              </a:rPr>
              <a:t>likely to  have a </a:t>
            </a:r>
            <a:r>
              <a:rPr b="0" i="0" lang="en-GB" sz="1600" u="none" cap="none" strike="noStrike">
                <a:solidFill>
                  <a:srgbClr val="FF8022"/>
                </a:solidFill>
                <a:latin typeface="Lato Black"/>
                <a:ea typeface="Lato Black"/>
                <a:cs typeface="Lato Black"/>
                <a:sym typeface="Lato Black"/>
              </a:rPr>
              <a:t>PENSION</a:t>
            </a:r>
            <a:r>
              <a:rPr b="1" i="0" lang="en-GB" sz="1600" u="none" cap="none" strike="noStrike">
                <a:solidFill>
                  <a:srgbClr val="FF8022"/>
                </a:solidFill>
                <a:latin typeface="Lato"/>
                <a:ea typeface="Lato"/>
                <a:cs typeface="Lato"/>
                <a:sym typeface="Lato"/>
              </a:rPr>
              <a:t> </a:t>
            </a:r>
            <a:r>
              <a:rPr b="1" i="0" lang="en-GB" sz="1600" u="none" cap="none" strike="noStrike">
                <a:solidFill>
                  <a:schemeClr val="dk1"/>
                </a:solidFill>
                <a:latin typeface="Lato"/>
                <a:ea typeface="Lato"/>
                <a:cs typeface="Lato"/>
                <a:sym typeface="Lato"/>
              </a:rPr>
              <a:t>and may have to </a:t>
            </a:r>
            <a:r>
              <a:rPr b="1" i="0" lang="en-GB" sz="1600" u="none" cap="none" strike="noStrike">
                <a:solidFill>
                  <a:schemeClr val="dk1"/>
                </a:solidFill>
                <a:highlight>
                  <a:schemeClr val="lt1"/>
                </a:highlight>
                <a:latin typeface="Lato"/>
                <a:ea typeface="Lato"/>
                <a:cs typeface="Lato"/>
                <a:sym typeface="Lato"/>
              </a:rPr>
              <a:t>pay back a </a:t>
            </a:r>
            <a:r>
              <a:rPr b="0" i="0" lang="en-GB" sz="1600" u="none" cap="none" strike="noStrike">
                <a:solidFill>
                  <a:srgbClr val="FF8022"/>
                </a:solidFill>
                <a:latin typeface="Lato Black"/>
                <a:ea typeface="Lato Black"/>
                <a:cs typeface="Lato Black"/>
                <a:sym typeface="Lato Black"/>
              </a:rPr>
              <a:t>STUDENT LOAN</a:t>
            </a:r>
            <a:r>
              <a:rPr b="1" i="0" lang="en-GB" sz="1600" u="none" cap="none" strike="noStrike">
                <a:solidFill>
                  <a:schemeClr val="dk1"/>
                </a:solidFill>
                <a:latin typeface="Lato"/>
                <a:ea typeface="Lato"/>
                <a:cs typeface="Lato"/>
                <a:sym typeface="Lato"/>
              </a:rPr>
              <a:t>. </a:t>
            </a:r>
            <a:endParaRPr b="1" i="0" sz="16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513" name="Google Shape;513;p11"/>
          <p:cNvPicPr preferRelativeResize="0"/>
          <p:nvPr/>
        </p:nvPicPr>
        <p:blipFill rotWithShape="1">
          <a:blip r:embed="rId3">
            <a:alphaModFix/>
          </a:blip>
          <a:srcRect b="7" l="0" r="0" t="9"/>
          <a:stretch/>
        </p:blipFill>
        <p:spPr>
          <a:xfrm>
            <a:off x="-1" y="1023575"/>
            <a:ext cx="4993777" cy="4119924"/>
          </a:xfrm>
          <a:prstGeom prst="rect">
            <a:avLst/>
          </a:prstGeom>
          <a:noFill/>
          <a:ln>
            <a:noFill/>
          </a:ln>
        </p:spPr>
      </p:pic>
      <p:sp>
        <p:nvSpPr>
          <p:cNvPr id="514" name="Google Shape;514;p11"/>
          <p:cNvSpPr txBox="1"/>
          <p:nvPr/>
        </p:nvSpPr>
        <p:spPr>
          <a:xfrm>
            <a:off x="379375" y="253750"/>
            <a:ext cx="5905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i="0" lang="en-GB" sz="2800" u="none" cap="none" strike="noStrike">
                <a:solidFill>
                  <a:srgbClr val="FF8022"/>
                </a:solidFill>
                <a:latin typeface="Lato Black"/>
                <a:ea typeface="Lato Black"/>
                <a:cs typeface="Lato Black"/>
                <a:sym typeface="Lato Black"/>
              </a:rPr>
              <a:t>Understanding a payslip</a:t>
            </a:r>
            <a:endParaRPr i="0" sz="1600" u="none" cap="none" strike="noStrike">
              <a:solidFill>
                <a:srgbClr val="000000"/>
              </a:solidFill>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g164e9ab64ab_0_328"/>
          <p:cNvSpPr txBox="1"/>
          <p:nvPr/>
        </p:nvSpPr>
        <p:spPr>
          <a:xfrm>
            <a:off x="180574" y="328300"/>
            <a:ext cx="6056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i="0" lang="en-GB" sz="2800" u="none" cap="none" strike="noStrike">
                <a:solidFill>
                  <a:srgbClr val="FF8022"/>
                </a:solidFill>
                <a:latin typeface="Lato Black"/>
                <a:ea typeface="Lato Black"/>
                <a:cs typeface="Lato Black"/>
                <a:sym typeface="Lato Black"/>
              </a:rPr>
              <a:t>Starting with taxes </a:t>
            </a:r>
            <a:endParaRPr i="0" sz="1600" u="none" cap="none" strike="noStrike">
              <a:solidFill>
                <a:srgbClr val="000000"/>
              </a:solidFill>
              <a:latin typeface="Lato"/>
              <a:ea typeface="Lato"/>
              <a:cs typeface="Lato"/>
              <a:sym typeface="Lato"/>
            </a:endParaRPr>
          </a:p>
        </p:txBody>
      </p:sp>
      <p:sp>
        <p:nvSpPr>
          <p:cNvPr id="520" name="Google Shape;520;g164e9ab64ab_0_328"/>
          <p:cNvSpPr txBox="1"/>
          <p:nvPr>
            <p:ph idx="12" type="sldNum"/>
          </p:nvPr>
        </p:nvSpPr>
        <p:spPr>
          <a:xfrm>
            <a:off x="86860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a:latin typeface="Lato Black"/>
                <a:ea typeface="Lato Black"/>
                <a:cs typeface="Lato Black"/>
                <a:sym typeface="Lato Black"/>
              </a:rPr>
              <a:t>‹#›</a:t>
            </a:fld>
            <a:endParaRPr>
              <a:latin typeface="Lato Black"/>
              <a:ea typeface="Lato Black"/>
              <a:cs typeface="Lato Black"/>
              <a:sym typeface="Lato Black"/>
            </a:endParaRPr>
          </a:p>
        </p:txBody>
      </p:sp>
      <p:pic>
        <p:nvPicPr>
          <p:cNvPr id="521" name="Google Shape;521;g164e9ab64ab_0_328"/>
          <p:cNvPicPr preferRelativeResize="0"/>
          <p:nvPr/>
        </p:nvPicPr>
        <p:blipFill rotWithShape="1">
          <a:blip r:embed="rId3">
            <a:alphaModFix/>
          </a:blip>
          <a:srcRect b="9" l="0" r="0" t="9"/>
          <a:stretch/>
        </p:blipFill>
        <p:spPr>
          <a:xfrm>
            <a:off x="62874" y="1023575"/>
            <a:ext cx="4993777" cy="4119924"/>
          </a:xfrm>
          <a:prstGeom prst="rect">
            <a:avLst/>
          </a:prstGeom>
          <a:noFill/>
          <a:ln>
            <a:noFill/>
          </a:ln>
        </p:spPr>
      </p:pic>
      <p:sp>
        <p:nvSpPr>
          <p:cNvPr id="522" name="Google Shape;522;g164e9ab64ab_0_328"/>
          <p:cNvSpPr txBox="1"/>
          <p:nvPr/>
        </p:nvSpPr>
        <p:spPr>
          <a:xfrm>
            <a:off x="5090965" y="1267772"/>
            <a:ext cx="2106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8022"/>
                </a:solidFill>
                <a:latin typeface="Lato Black"/>
                <a:ea typeface="Lato Black"/>
                <a:cs typeface="Lato Black"/>
                <a:sym typeface="Lato Black"/>
              </a:rPr>
              <a:t>Income tax</a:t>
            </a:r>
            <a:endParaRPr b="1" i="0" sz="1800" u="none" cap="none" strike="noStrike">
              <a:solidFill>
                <a:srgbClr val="FF8022"/>
              </a:solidFill>
              <a:latin typeface="Lato Black"/>
              <a:ea typeface="Lato Black"/>
              <a:cs typeface="Lato Black"/>
              <a:sym typeface="Lato Black"/>
            </a:endParaRPr>
          </a:p>
        </p:txBody>
      </p:sp>
      <p:sp>
        <p:nvSpPr>
          <p:cNvPr id="523" name="Google Shape;523;g164e9ab64ab_0_328"/>
          <p:cNvSpPr txBox="1"/>
          <p:nvPr/>
        </p:nvSpPr>
        <p:spPr>
          <a:xfrm>
            <a:off x="4949400" y="1616725"/>
            <a:ext cx="3891300" cy="615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GB" sz="1300" u="none" cap="none" strike="noStrike">
                <a:solidFill>
                  <a:schemeClr val="dk1"/>
                </a:solidFill>
                <a:latin typeface="Lato"/>
                <a:ea typeface="Lato"/>
                <a:cs typeface="Lato"/>
                <a:sym typeface="Lato"/>
              </a:rPr>
              <a:t>Used for general public spending</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300" u="none" cap="none" strike="noStrike">
                <a:solidFill>
                  <a:schemeClr val="dk1"/>
                </a:solidFill>
                <a:latin typeface="Lato"/>
                <a:ea typeface="Lato"/>
                <a:cs typeface="Lato"/>
                <a:sym typeface="Lato"/>
              </a:rPr>
              <a:t>The more a person earns, the more they pay</a:t>
            </a:r>
            <a:endParaRPr b="0" i="0" sz="1300" u="none" cap="none" strike="noStrike">
              <a:solidFill>
                <a:schemeClr val="lt2"/>
              </a:solidFill>
              <a:latin typeface="Lato"/>
              <a:ea typeface="Lato"/>
              <a:cs typeface="Lato"/>
              <a:sym typeface="Lato"/>
            </a:endParaRPr>
          </a:p>
        </p:txBody>
      </p:sp>
      <p:sp>
        <p:nvSpPr>
          <p:cNvPr id="524" name="Google Shape;524;g164e9ab64ab_0_328"/>
          <p:cNvSpPr txBox="1"/>
          <p:nvPr/>
        </p:nvSpPr>
        <p:spPr>
          <a:xfrm>
            <a:off x="5056650" y="2398450"/>
            <a:ext cx="3891300" cy="1293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600"/>
              <a:buFont typeface="Arial"/>
              <a:buNone/>
            </a:pPr>
            <a:r>
              <a:rPr b="1" lang="en-GB" sz="2200">
                <a:solidFill>
                  <a:schemeClr val="lt2"/>
                </a:solidFill>
                <a:latin typeface="Lato Black"/>
                <a:ea typeface="Lato Black"/>
                <a:cs typeface="Lato Black"/>
                <a:sym typeface="Lato Black"/>
              </a:rPr>
              <a:t>Why is it important to have this tax?</a:t>
            </a:r>
            <a:endParaRPr b="1" sz="2200">
              <a:solidFill>
                <a:schemeClr val="lt2"/>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2600"/>
              <a:buFont typeface="Arial"/>
              <a:buNone/>
            </a:pPr>
            <a:r>
              <a:t/>
            </a:r>
            <a:endParaRPr b="1" sz="1200">
              <a:solidFill>
                <a:schemeClr val="lt2"/>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2600"/>
              <a:buFont typeface="Arial"/>
              <a:buNone/>
            </a:pPr>
            <a:r>
              <a:t/>
            </a:r>
            <a:endParaRPr b="1" sz="2200">
              <a:solidFill>
                <a:schemeClr val="lt2"/>
              </a:solidFill>
              <a:latin typeface="Lato Black"/>
              <a:ea typeface="Lato Black"/>
              <a:cs typeface="Lato Black"/>
              <a:sym typeface="Lato Black"/>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g164e9ab64ab_0_168"/>
          <p:cNvSpPr txBox="1"/>
          <p:nvPr/>
        </p:nvSpPr>
        <p:spPr>
          <a:xfrm>
            <a:off x="1233750"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Income tax</a:t>
            </a:r>
            <a:endParaRPr b="0" i="0" sz="1400" u="none" cap="none" strike="noStrike">
              <a:solidFill>
                <a:srgbClr val="000000"/>
              </a:solidFill>
              <a:latin typeface="Arial"/>
              <a:ea typeface="Arial"/>
              <a:cs typeface="Arial"/>
              <a:sym typeface="Arial"/>
            </a:endParaRPr>
          </a:p>
        </p:txBody>
      </p:sp>
      <p:cxnSp>
        <p:nvCxnSpPr>
          <p:cNvPr id="530" name="Google Shape;530;g164e9ab64ab_0_168"/>
          <p:cNvCxnSpPr/>
          <p:nvPr/>
        </p:nvCxnSpPr>
        <p:spPr>
          <a:xfrm>
            <a:off x="5280347" y="1315150"/>
            <a:ext cx="0" cy="3525600"/>
          </a:xfrm>
          <a:prstGeom prst="straightConnector1">
            <a:avLst/>
          </a:prstGeom>
          <a:noFill/>
          <a:ln cap="flat" cmpd="sng" w="9525">
            <a:solidFill>
              <a:schemeClr val="dk2"/>
            </a:solidFill>
            <a:prstDash val="solid"/>
            <a:round/>
            <a:headEnd len="sm" w="sm" type="none"/>
            <a:tailEnd len="sm" w="sm" type="none"/>
          </a:ln>
        </p:spPr>
      </p:cxnSp>
      <p:sp>
        <p:nvSpPr>
          <p:cNvPr id="531" name="Google Shape;531;g164e9ab64ab_0_168"/>
          <p:cNvSpPr txBox="1"/>
          <p:nvPr/>
        </p:nvSpPr>
        <p:spPr>
          <a:xfrm>
            <a:off x="5592800" y="1342900"/>
            <a:ext cx="2729400" cy="2770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sng" cap="none" strike="noStrike">
                <a:solidFill>
                  <a:schemeClr val="lt2"/>
                </a:solidFill>
                <a:latin typeface="Lato Black"/>
                <a:ea typeface="Lato Black"/>
                <a:cs typeface="Lato Black"/>
                <a:sym typeface="Lato Black"/>
              </a:rPr>
              <a:t>Key terms</a:t>
            </a:r>
            <a:endParaRPr b="1" i="0" sz="1400" u="sng" cap="none" strike="noStrike">
              <a:solidFill>
                <a:schemeClr val="l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2"/>
                </a:solidFill>
                <a:latin typeface="Lato Black"/>
                <a:ea typeface="Lato Black"/>
                <a:cs typeface="Lato Black"/>
                <a:sym typeface="Lato Black"/>
              </a:rPr>
              <a:t>Income tax </a:t>
            </a:r>
            <a:r>
              <a:rPr b="0" i="0" lang="en-GB" sz="1400" u="none" cap="none" strike="noStrike">
                <a:solidFill>
                  <a:schemeClr val="lt2"/>
                </a:solidFill>
                <a:latin typeface="Lato"/>
                <a:ea typeface="Lato"/>
                <a:cs typeface="Lato"/>
                <a:sym typeface="Lato"/>
              </a:rPr>
              <a:t>= tax based on a </a:t>
            </a:r>
            <a:r>
              <a:rPr lang="en-GB">
                <a:solidFill>
                  <a:schemeClr val="lt2"/>
                </a:solidFill>
                <a:latin typeface="Lato"/>
                <a:ea typeface="Lato"/>
                <a:cs typeface="Lato"/>
                <a:sym typeface="Lato"/>
              </a:rPr>
              <a:t>person's</a:t>
            </a:r>
            <a:r>
              <a:rPr b="0" i="0" lang="en-GB" sz="1400" u="none" cap="none" strike="noStrike">
                <a:solidFill>
                  <a:schemeClr val="lt2"/>
                </a:solidFill>
                <a:latin typeface="Lato"/>
                <a:ea typeface="Lato"/>
                <a:cs typeface="Lato"/>
                <a:sym typeface="Lato"/>
              </a:rPr>
              <a:t> earnings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2"/>
                </a:solidFill>
                <a:latin typeface="Lato Black"/>
                <a:ea typeface="Lato Black"/>
                <a:cs typeface="Lato Black"/>
                <a:sym typeface="Lato Black"/>
              </a:rPr>
              <a:t>Personal allowance </a:t>
            </a:r>
            <a:r>
              <a:rPr b="0" i="0" lang="en-GB" sz="1400" u="none" cap="none" strike="noStrike">
                <a:solidFill>
                  <a:schemeClr val="lt2"/>
                </a:solidFill>
                <a:latin typeface="Lato"/>
                <a:ea typeface="Lato"/>
                <a:cs typeface="Lato"/>
                <a:sym typeface="Lato"/>
              </a:rPr>
              <a:t>= </a:t>
            </a:r>
            <a:r>
              <a:rPr b="1" i="0" lang="en-GB" sz="1400" u="none" cap="none" strike="noStrike">
                <a:solidFill>
                  <a:schemeClr val="accent2"/>
                </a:solidFill>
                <a:latin typeface="Lato"/>
                <a:ea typeface="Lato"/>
                <a:cs typeface="Lato"/>
                <a:sym typeface="Lato"/>
                <a:extLst>
                  <a:ext uri="http://customooxmlschemas.google.com/">
                    <go:slidesCustomData xmlns:go="http://customooxmlschemas.google.com/" textRoundtripDataId="23"/>
                  </a:ext>
                </a:extLst>
              </a:rPr>
              <a:t>£12,570 </a:t>
            </a:r>
            <a:r>
              <a:rPr b="0" i="0" lang="en-GB" sz="1400" u="none" cap="none" strike="noStrike">
                <a:solidFill>
                  <a:schemeClr val="lt2"/>
                </a:solidFill>
                <a:latin typeface="Lato"/>
                <a:ea typeface="Lato"/>
                <a:cs typeface="Lato"/>
                <a:sym typeface="Lato"/>
              </a:rPr>
              <a:t>(</a:t>
            </a:r>
            <a:r>
              <a:rPr b="0" i="0" lang="en-GB" sz="1400" u="none" cap="none" strike="noStrike">
                <a:solidFill>
                  <a:srgbClr val="000000"/>
                </a:solidFill>
                <a:latin typeface="Lato"/>
                <a:ea typeface="Lato"/>
                <a:cs typeface="Lato"/>
                <a:sym typeface="Lato"/>
              </a:rPr>
              <a:t>the amount a person can earn in a year before they pay any tax. </a:t>
            </a:r>
            <a:br>
              <a:rPr b="0" i="0" lang="en-GB" sz="1400" u="none" cap="none" strike="noStrike">
                <a:solidFill>
                  <a:srgbClr val="000000"/>
                </a:solidFill>
                <a:latin typeface="Lato"/>
                <a:ea typeface="Lato"/>
                <a:cs typeface="Lato"/>
                <a:sym typeface="Lato"/>
              </a:rPr>
            </a:br>
            <a:r>
              <a:rPr lang="en-GB">
                <a:latin typeface="Lato"/>
                <a:ea typeface="Lato"/>
                <a:cs typeface="Lato"/>
                <a:sym typeface="Lato"/>
              </a:rPr>
              <a:t>T</a:t>
            </a:r>
            <a:r>
              <a:rPr b="0" i="0" lang="en-GB" sz="1400" u="none" cap="none" strike="noStrike">
                <a:solidFill>
                  <a:srgbClr val="000000"/>
                </a:solidFill>
                <a:latin typeface="Lato"/>
                <a:ea typeface="Lato"/>
                <a:cs typeface="Lato"/>
                <a:sym typeface="Lato"/>
              </a:rPr>
              <a:t>his is </a:t>
            </a:r>
            <a:r>
              <a:rPr b="1" i="0" lang="en-GB" sz="1400" u="none" cap="none" strike="noStrike">
                <a:solidFill>
                  <a:srgbClr val="000000"/>
                </a:solidFill>
                <a:latin typeface="Lato"/>
                <a:ea typeface="Lato"/>
                <a:cs typeface="Lato"/>
                <a:sym typeface="Lato"/>
              </a:rPr>
              <a:t>non-taxable </a:t>
            </a:r>
            <a:r>
              <a:rPr b="0" i="0" lang="en-GB" sz="1400" u="none" cap="none" strike="noStrike">
                <a:solidFill>
                  <a:srgbClr val="000000"/>
                </a:solidFill>
                <a:latin typeface="Lato"/>
                <a:ea typeface="Lato"/>
                <a:cs typeface="Lato"/>
                <a:sym typeface="Lato"/>
              </a:rPr>
              <a:t>earnings)</a:t>
            </a:r>
            <a:r>
              <a:rPr b="0" i="0" lang="en-GB" sz="1400" u="none" cap="none" strike="noStrike">
                <a:solidFill>
                  <a:schemeClr val="lt2"/>
                </a:solidFill>
                <a:latin typeface="Lato"/>
                <a:ea typeface="Lato"/>
                <a:cs typeface="Lato"/>
                <a:sym typeface="Lato"/>
              </a:rPr>
              <a:t> </a:t>
            </a:r>
            <a:endParaRPr b="0"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Lato"/>
              <a:ea typeface="Lato"/>
              <a:cs typeface="Lato"/>
              <a:sym typeface="Lato"/>
            </a:endParaRPr>
          </a:p>
        </p:txBody>
      </p:sp>
      <p:sp>
        <p:nvSpPr>
          <p:cNvPr id="532" name="Google Shape;532;g164e9ab64ab_0_168"/>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pic>
        <p:nvPicPr>
          <p:cNvPr id="533" name="Google Shape;533;g164e9ab64ab_0_168"/>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sp>
        <p:nvSpPr>
          <p:cNvPr id="534" name="Google Shape;534;g164e9ab64ab_0_168"/>
          <p:cNvSpPr txBox="1"/>
          <p:nvPr/>
        </p:nvSpPr>
        <p:spPr>
          <a:xfrm>
            <a:off x="367800" y="1235050"/>
            <a:ext cx="47583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400"/>
              <a:buFont typeface="Arial"/>
              <a:buNone/>
            </a:pPr>
            <a:r>
              <a:rPr b="1" i="0" lang="en-GB" sz="2600" u="none" cap="none" strike="noStrike">
                <a:solidFill>
                  <a:schemeClr val="lt2"/>
                </a:solidFill>
                <a:latin typeface="Lato Black"/>
                <a:ea typeface="Lato Black"/>
                <a:cs typeface="Lato Black"/>
                <a:sym typeface="Lato Black"/>
              </a:rPr>
              <a:t>Income tax</a:t>
            </a:r>
            <a:endParaRPr b="0" i="0" sz="2000" u="none" cap="none" strike="noStrike">
              <a:solidFill>
                <a:schemeClr val="lt2"/>
              </a:solidFill>
              <a:highlight>
                <a:srgbClr val="CFE2F3"/>
              </a:highlight>
              <a:latin typeface="Lato"/>
              <a:ea typeface="Lato"/>
              <a:cs typeface="Lato"/>
              <a:sym typeface="Lato"/>
            </a:endParaRPr>
          </a:p>
        </p:txBody>
      </p:sp>
      <p:sp>
        <p:nvSpPr>
          <p:cNvPr id="535" name="Google Shape;535;g164e9ab64ab_0_168"/>
          <p:cNvSpPr/>
          <p:nvPr/>
        </p:nvSpPr>
        <p:spPr>
          <a:xfrm>
            <a:off x="200" y="1899550"/>
            <a:ext cx="5033400" cy="1976400"/>
          </a:xfrm>
          <a:prstGeom prst="rect">
            <a:avLst/>
          </a:prstGeom>
          <a:solidFill>
            <a:schemeClr val="accent2"/>
          </a:solid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rgbClr val="000000"/>
              </a:buClr>
              <a:buSzPts val="1800"/>
              <a:buFont typeface="Arial"/>
              <a:buNone/>
            </a:pPr>
            <a:r>
              <a:rPr b="1" i="1" lang="en-GB" sz="1600">
                <a:solidFill>
                  <a:schemeClr val="lt1"/>
                </a:solidFill>
                <a:highlight>
                  <a:schemeClr val="accent2"/>
                </a:highlight>
                <a:latin typeface="Lato"/>
                <a:ea typeface="Lato"/>
                <a:cs typeface="Lato"/>
                <a:sym typeface="Lato"/>
              </a:rPr>
              <a:t>Income tax is PROGRESSIVE. </a:t>
            </a:r>
            <a:r>
              <a:rPr b="1" lang="en-GB" sz="1500">
                <a:solidFill>
                  <a:schemeClr val="lt1"/>
                </a:solidFill>
                <a:highlight>
                  <a:schemeClr val="accent2"/>
                </a:highlight>
                <a:latin typeface="Lato"/>
                <a:ea typeface="Lato"/>
                <a:cs typeface="Lato"/>
                <a:sym typeface="Lato"/>
              </a:rPr>
              <a:t>When a person earns more income, they go up a tax band so their </a:t>
            </a:r>
            <a:r>
              <a:rPr b="1" lang="en-GB" sz="1500">
                <a:solidFill>
                  <a:schemeClr val="lt1"/>
                </a:solidFill>
                <a:highlight>
                  <a:schemeClr val="accent2"/>
                </a:highlight>
                <a:latin typeface="Lato"/>
                <a:ea typeface="Lato"/>
                <a:cs typeface="Lato"/>
                <a:sym typeface="Lato"/>
              </a:rPr>
              <a:t>rate</a:t>
            </a:r>
            <a:r>
              <a:rPr b="1" lang="en-GB" sz="1500">
                <a:solidFill>
                  <a:schemeClr val="lt1"/>
                </a:solidFill>
                <a:highlight>
                  <a:schemeClr val="accent2"/>
                </a:highlight>
                <a:latin typeface="Lato"/>
                <a:ea typeface="Lato"/>
                <a:cs typeface="Lato"/>
                <a:sym typeface="Lato"/>
              </a:rPr>
              <a:t> of tax on each extra pound goes up. The key is that when a person gets paid over a certain amount, they only pay the higher level of tax on any money that sits in the new band.</a:t>
            </a:r>
            <a:endParaRPr b="1" sz="1500">
              <a:solidFill>
                <a:schemeClr val="lt1"/>
              </a:solidFill>
              <a:highlight>
                <a:schemeClr val="accent2"/>
              </a:highlight>
              <a:latin typeface="Lato"/>
              <a:ea typeface="Lato"/>
              <a:cs typeface="Lato"/>
              <a:sym typeface="Lato"/>
            </a:endParaRPr>
          </a:p>
          <a:p>
            <a:pPr indent="0" lvl="0" marL="0" rtl="0" algn="l">
              <a:lnSpc>
                <a:spcPct val="115000"/>
              </a:lnSpc>
              <a:spcBef>
                <a:spcPts val="0"/>
              </a:spcBef>
              <a:spcAft>
                <a:spcPts val="0"/>
              </a:spcAft>
              <a:buClr>
                <a:srgbClr val="000000"/>
              </a:buClr>
              <a:buSzPts val="1800"/>
              <a:buFont typeface="Arial"/>
              <a:buNone/>
            </a:pPr>
            <a:r>
              <a:t/>
            </a:r>
            <a:endParaRPr b="1" sz="1500">
              <a:solidFill>
                <a:schemeClr val="lt1"/>
              </a:solidFill>
              <a:highlight>
                <a:schemeClr val="accent2"/>
              </a:highlight>
              <a:latin typeface="Lato"/>
              <a:ea typeface="Lato"/>
              <a:cs typeface="Lato"/>
              <a:sym typeface="Lato"/>
            </a:endParaRPr>
          </a:p>
          <a:p>
            <a:pPr indent="0" lvl="0" marL="0" rtl="0" algn="l">
              <a:lnSpc>
                <a:spcPct val="115000"/>
              </a:lnSpc>
              <a:spcBef>
                <a:spcPts val="0"/>
              </a:spcBef>
              <a:spcAft>
                <a:spcPts val="0"/>
              </a:spcAft>
              <a:buClr>
                <a:srgbClr val="000000"/>
              </a:buClr>
              <a:buSzPts val="1800"/>
              <a:buFont typeface="Arial"/>
              <a:buNone/>
            </a:pPr>
            <a:r>
              <a:rPr b="1" lang="en-GB" sz="1500">
                <a:solidFill>
                  <a:schemeClr val="lt1"/>
                </a:solidFill>
                <a:highlight>
                  <a:schemeClr val="accent2"/>
                </a:highlight>
                <a:latin typeface="Lato"/>
                <a:ea typeface="Lato"/>
                <a:cs typeface="Lato"/>
                <a:sym typeface="Lato"/>
              </a:rPr>
              <a:t>We’ll see this in action later!</a:t>
            </a:r>
            <a:endParaRPr b="1" sz="1500">
              <a:solidFill>
                <a:schemeClr val="lt1"/>
              </a:solidFill>
              <a:highlight>
                <a:schemeClr val="accent2"/>
              </a:highlight>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g164e9ab64ab_0_341"/>
          <p:cNvSpPr txBox="1"/>
          <p:nvPr/>
        </p:nvSpPr>
        <p:spPr>
          <a:xfrm>
            <a:off x="379374" y="253750"/>
            <a:ext cx="6056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chemeClr val="accent2"/>
                </a:solidFill>
                <a:latin typeface="Lato Black"/>
                <a:ea typeface="Lato Black"/>
                <a:cs typeface="Lato Black"/>
                <a:sym typeface="Lato Black"/>
              </a:rPr>
              <a:t>Starting with your taxes </a:t>
            </a:r>
            <a:endParaRPr b="1" i="0" sz="2600" u="none" cap="none" strike="noStrike">
              <a:solidFill>
                <a:srgbClr val="FF8022"/>
              </a:solidFill>
              <a:latin typeface="Lato Black"/>
              <a:ea typeface="Lato Black"/>
              <a:cs typeface="Lato Black"/>
              <a:sym typeface="Lato Black"/>
            </a:endParaRPr>
          </a:p>
        </p:txBody>
      </p:sp>
      <p:sp>
        <p:nvSpPr>
          <p:cNvPr id="541" name="Google Shape;541;g164e9ab64ab_0_341"/>
          <p:cNvSpPr txBox="1"/>
          <p:nvPr/>
        </p:nvSpPr>
        <p:spPr>
          <a:xfrm>
            <a:off x="5306787" y="1629185"/>
            <a:ext cx="2862900" cy="1847100"/>
          </a:xfrm>
          <a:prstGeom prst="rect">
            <a:avLst/>
          </a:prstGeom>
          <a:noFill/>
          <a:ln>
            <a:noFill/>
          </a:ln>
        </p:spPr>
        <p:txBody>
          <a:bodyPr anchorCtr="0" anchor="t" bIns="91425" lIns="91425" spcFirstLastPara="1" rIns="91425" wrap="square" tIns="91425">
            <a:spAutoFit/>
          </a:bodyPr>
          <a:lstStyle/>
          <a:p>
            <a:pPr indent="-285750" lvl="0" marL="425450" marR="0" rtl="0" algn="l">
              <a:lnSpc>
                <a:spcPct val="100000"/>
              </a:lnSpc>
              <a:spcBef>
                <a:spcPts val="0"/>
              </a:spcBef>
              <a:spcAft>
                <a:spcPts val="0"/>
              </a:spcAft>
              <a:buClr>
                <a:schemeClr val="lt1"/>
              </a:buClr>
              <a:buSzPts val="1400"/>
              <a:buFont typeface="Arial"/>
              <a:buChar char="•"/>
            </a:pPr>
            <a:r>
              <a:rPr b="1"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24"/>
                  </a:ext>
                </a:extLst>
              </a:rPr>
              <a:t>Paid on earnings</a:t>
            </a:r>
            <a:endParaRPr b="1" i="0" sz="1400" u="none" cap="none" strike="noStrike">
              <a:solidFill>
                <a:schemeClr val="lt1"/>
              </a:solidFill>
              <a:latin typeface="Arial"/>
              <a:ea typeface="Arial"/>
              <a:cs typeface="Arial"/>
              <a:sym typeface="Arial"/>
            </a:endParaRPr>
          </a:p>
          <a:p>
            <a:pPr indent="-285750" lvl="0" marL="425450" marR="0" rtl="0" algn="l">
              <a:lnSpc>
                <a:spcPct val="100000"/>
              </a:lnSpc>
              <a:spcBef>
                <a:spcPts val="0"/>
              </a:spcBef>
              <a:spcAft>
                <a:spcPts val="0"/>
              </a:spcAft>
              <a:buClr>
                <a:schemeClr val="lt1"/>
              </a:buClr>
              <a:buSzPts val="1400"/>
              <a:buFont typeface="Arial"/>
              <a:buChar char="•"/>
            </a:pPr>
            <a:r>
              <a:rPr b="1" i="0" lang="en-GB" sz="1300" u="none" cap="none" strike="noStrike">
                <a:solidFill>
                  <a:schemeClr val="lt1"/>
                </a:solidFill>
                <a:latin typeface="Lato"/>
                <a:ea typeface="Lato"/>
                <a:cs typeface="Lato"/>
                <a:sym typeface="Lato"/>
              </a:rPr>
              <a:t>Used for general public spending</a:t>
            </a:r>
            <a:endParaRPr b="1" i="0" sz="1300" u="none" cap="none" strike="noStrike">
              <a:solidFill>
                <a:schemeClr val="lt1"/>
              </a:solidFill>
              <a:latin typeface="Lato"/>
              <a:ea typeface="Lato"/>
              <a:cs typeface="Lato"/>
              <a:sym typeface="Lato"/>
              <a:extLst>
                <a:ext uri="http://customooxmlschemas.google.com/">
                  <go:slidesCustomData xmlns:go="http://customooxmlschemas.google.com/" textRoundtripDataId="25"/>
                </a:ext>
              </a:extLst>
            </a:endParaRPr>
          </a:p>
          <a:p>
            <a:pPr indent="-285750" lvl="0" marL="425450" marR="0" rtl="0" algn="l">
              <a:lnSpc>
                <a:spcPct val="100000"/>
              </a:lnSpc>
              <a:spcBef>
                <a:spcPts val="0"/>
              </a:spcBef>
              <a:spcAft>
                <a:spcPts val="0"/>
              </a:spcAft>
              <a:buClr>
                <a:schemeClr val="lt1"/>
              </a:buClr>
              <a:buSzPts val="1400"/>
              <a:buFont typeface="Arial"/>
              <a:buChar char="•"/>
            </a:pPr>
            <a:r>
              <a:rPr b="1"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26"/>
                  </a:ext>
                </a:extLst>
              </a:rPr>
              <a:t>The more you earn, the more you pay (to a point)</a:t>
            </a:r>
            <a:endParaRPr b="1" i="0" sz="1300" u="none" cap="none" strike="noStrike">
              <a:solidFill>
                <a:schemeClr val="lt1"/>
              </a:solidFill>
              <a:latin typeface="Lato"/>
              <a:ea typeface="Lato"/>
              <a:cs typeface="Lato"/>
              <a:sym typeface="Lato"/>
            </a:endParaRPr>
          </a:p>
          <a:p>
            <a:pPr indent="-285750" lvl="0" marL="425450" marR="0" rtl="0" algn="l">
              <a:lnSpc>
                <a:spcPct val="100000"/>
              </a:lnSpc>
              <a:spcBef>
                <a:spcPts val="0"/>
              </a:spcBef>
              <a:spcAft>
                <a:spcPts val="0"/>
              </a:spcAft>
              <a:buClr>
                <a:schemeClr val="lt1"/>
              </a:buClr>
              <a:buSzPts val="1400"/>
              <a:buFont typeface="Arial"/>
              <a:buChar char="•"/>
            </a:pPr>
            <a:r>
              <a:rPr b="1" i="0" lang="en-GB" sz="1300" u="none" cap="none" strike="noStrike">
                <a:solidFill>
                  <a:schemeClr val="lt1"/>
                </a:solidFill>
                <a:latin typeface="Lato"/>
                <a:ea typeface="Lato"/>
                <a:cs typeface="Lato"/>
                <a:sym typeface="Lato"/>
              </a:rPr>
              <a:t>You need a minimum 35 years of paying this to qualify for a state pension</a:t>
            </a:r>
            <a:endParaRPr b="1" i="0" sz="1300" u="none" cap="none" strike="noStrike">
              <a:solidFill>
                <a:schemeClr val="lt1"/>
              </a:solidFill>
              <a:latin typeface="Lato"/>
              <a:ea typeface="Lato"/>
              <a:cs typeface="Lato"/>
              <a:sym typeface="Lato"/>
            </a:endParaRPr>
          </a:p>
        </p:txBody>
      </p:sp>
      <p:sp>
        <p:nvSpPr>
          <p:cNvPr id="542" name="Google Shape;542;g164e9ab64ab_0_341"/>
          <p:cNvSpPr txBox="1"/>
          <p:nvPr>
            <p:ph idx="12" type="sldNum"/>
          </p:nvPr>
        </p:nvSpPr>
        <p:spPr>
          <a:xfrm>
            <a:off x="86098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a:latin typeface="Lato Black"/>
                <a:ea typeface="Lato Black"/>
                <a:cs typeface="Lato Black"/>
                <a:sym typeface="Lato Black"/>
              </a:rPr>
              <a:t>‹#›</a:t>
            </a:fld>
            <a:endParaRPr>
              <a:latin typeface="Lato Black"/>
              <a:ea typeface="Lato Black"/>
              <a:cs typeface="Lato Black"/>
              <a:sym typeface="Lato Black"/>
            </a:endParaRPr>
          </a:p>
        </p:txBody>
      </p:sp>
      <p:pic>
        <p:nvPicPr>
          <p:cNvPr id="543" name="Google Shape;543;g164e9ab64ab_0_341"/>
          <p:cNvPicPr preferRelativeResize="0"/>
          <p:nvPr/>
        </p:nvPicPr>
        <p:blipFill rotWithShape="1">
          <a:blip r:embed="rId3">
            <a:alphaModFix/>
          </a:blip>
          <a:srcRect b="9" l="0" r="0" t="9"/>
          <a:stretch/>
        </p:blipFill>
        <p:spPr>
          <a:xfrm>
            <a:off x="-1" y="1023575"/>
            <a:ext cx="4993777" cy="4119924"/>
          </a:xfrm>
          <a:prstGeom prst="rect">
            <a:avLst/>
          </a:prstGeom>
          <a:noFill/>
          <a:ln>
            <a:noFill/>
          </a:ln>
        </p:spPr>
      </p:pic>
      <p:sp>
        <p:nvSpPr>
          <p:cNvPr id="544" name="Google Shape;544;g164e9ab64ab_0_341"/>
          <p:cNvSpPr txBox="1"/>
          <p:nvPr/>
        </p:nvSpPr>
        <p:spPr>
          <a:xfrm>
            <a:off x="5054729" y="1302825"/>
            <a:ext cx="2862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Lato Black"/>
                <a:ea typeface="Lato Black"/>
                <a:cs typeface="Lato Black"/>
                <a:sym typeface="Lato Black"/>
              </a:rPr>
              <a:t>National Insurance</a:t>
            </a:r>
            <a:endParaRPr b="1" i="0" sz="1800" u="none" cap="none" strike="noStrike">
              <a:solidFill>
                <a:schemeClr val="accent2"/>
              </a:solidFill>
              <a:latin typeface="Lato Black"/>
              <a:ea typeface="Lato Black"/>
              <a:cs typeface="Lato Black"/>
              <a:sym typeface="Lato Black"/>
            </a:endParaRPr>
          </a:p>
        </p:txBody>
      </p:sp>
      <p:sp>
        <p:nvSpPr>
          <p:cNvPr id="545" name="Google Shape;545;g164e9ab64ab_0_341"/>
          <p:cNvSpPr txBox="1"/>
          <p:nvPr/>
        </p:nvSpPr>
        <p:spPr>
          <a:xfrm>
            <a:off x="4970000" y="1688325"/>
            <a:ext cx="3985500" cy="9234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Lato"/>
              <a:buChar char="●"/>
            </a:pPr>
            <a:r>
              <a:rPr lang="en-GB" sz="1600">
                <a:solidFill>
                  <a:schemeClr val="dk1"/>
                </a:solidFill>
                <a:latin typeface="Lato"/>
                <a:ea typeface="Lato"/>
                <a:cs typeface="Lato"/>
                <a:sym typeface="Lato"/>
              </a:rPr>
              <a:t>Used for general public spending</a:t>
            </a:r>
            <a:endParaRPr sz="1600">
              <a:solidFill>
                <a:schemeClr val="dk1"/>
              </a:solidFill>
              <a:latin typeface="Lato"/>
              <a:ea typeface="Lato"/>
              <a:cs typeface="Lato"/>
              <a:sym typeface="Lato"/>
            </a:endParaRPr>
          </a:p>
          <a:p>
            <a:pPr indent="-330200" lvl="0" marL="457200" rtl="0" algn="l">
              <a:spcBef>
                <a:spcPts val="0"/>
              </a:spcBef>
              <a:spcAft>
                <a:spcPts val="0"/>
              </a:spcAft>
              <a:buClr>
                <a:schemeClr val="dk1"/>
              </a:buClr>
              <a:buSzPts val="1600"/>
              <a:buFont typeface="Lato"/>
              <a:buChar char="●"/>
            </a:pPr>
            <a:r>
              <a:rPr i="0" lang="en-GB" sz="1600" u="none" cap="none" strike="noStrike">
                <a:solidFill>
                  <a:schemeClr val="dk1"/>
                </a:solidFill>
                <a:latin typeface="Lato"/>
                <a:ea typeface="Lato"/>
                <a:cs typeface="Lato"/>
                <a:sym typeface="Lato"/>
              </a:rPr>
              <a:t>The more a person earns, the more they pay (to a point)</a:t>
            </a:r>
            <a:endParaRPr sz="1600">
              <a:solidFill>
                <a:schemeClr val="dk1"/>
              </a:solidFill>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g136de1a226a_0_0"/>
          <p:cNvSpPr/>
          <p:nvPr/>
        </p:nvSpPr>
        <p:spPr>
          <a:xfrm>
            <a:off x="3327625" y="956650"/>
            <a:ext cx="5816400" cy="41868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g136de1a226a_0_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sz="1600"/>
              <a:t>‹#›</a:t>
            </a:fld>
            <a:endParaRPr sz="1600"/>
          </a:p>
        </p:txBody>
      </p:sp>
      <p:sp>
        <p:nvSpPr>
          <p:cNvPr id="552" name="Google Shape;552;g136de1a226a_0_0"/>
          <p:cNvSpPr txBox="1"/>
          <p:nvPr/>
        </p:nvSpPr>
        <p:spPr>
          <a:xfrm>
            <a:off x="3739600" y="4491200"/>
            <a:ext cx="53454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i="0" lang="en-GB" sz="1200" u="none" cap="none" strike="noStrike">
                <a:solidFill>
                  <a:srgbClr val="FF8022"/>
                </a:solidFill>
                <a:latin typeface="Lato Black"/>
                <a:ea typeface="Lato Black"/>
                <a:cs typeface="Lato Black"/>
                <a:sym typeface="Lato Black"/>
              </a:rPr>
              <a:t>Top tip! Take a pic of your National Insurance number</a:t>
            </a:r>
            <a:endParaRPr i="0" sz="1200" u="none" cap="none" strike="noStrike">
              <a:solidFill>
                <a:srgbClr val="000000"/>
              </a:solidFill>
              <a:latin typeface="Lato"/>
              <a:ea typeface="Lato"/>
              <a:cs typeface="Lato"/>
              <a:sym typeface="Lato"/>
            </a:endParaRPr>
          </a:p>
        </p:txBody>
      </p:sp>
      <p:pic>
        <p:nvPicPr>
          <p:cNvPr id="553" name="Google Shape;553;g136de1a226a_0_0"/>
          <p:cNvPicPr preferRelativeResize="0"/>
          <p:nvPr/>
        </p:nvPicPr>
        <p:blipFill rotWithShape="1">
          <a:blip r:embed="rId3">
            <a:alphaModFix/>
          </a:blip>
          <a:srcRect b="0" l="0" r="0" t="0"/>
          <a:stretch/>
        </p:blipFill>
        <p:spPr>
          <a:xfrm>
            <a:off x="360375" y="1180138"/>
            <a:ext cx="2600325" cy="1762125"/>
          </a:xfrm>
          <a:prstGeom prst="rect">
            <a:avLst/>
          </a:prstGeom>
          <a:noFill/>
          <a:ln>
            <a:noFill/>
          </a:ln>
        </p:spPr>
      </p:pic>
      <p:sp>
        <p:nvSpPr>
          <p:cNvPr id="554" name="Google Shape;554;g136de1a226a_0_0"/>
          <p:cNvSpPr txBox="1"/>
          <p:nvPr/>
        </p:nvSpPr>
        <p:spPr>
          <a:xfrm>
            <a:off x="3545825" y="1219050"/>
            <a:ext cx="5168700" cy="25242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chemeClr val="lt1"/>
              </a:buClr>
              <a:buSzPts val="1600"/>
              <a:buFont typeface="Lato"/>
              <a:buChar char="●"/>
            </a:pPr>
            <a:r>
              <a:rPr lang="en-GB" sz="1600">
                <a:solidFill>
                  <a:schemeClr val="lt1"/>
                </a:solidFill>
                <a:latin typeface="Lato"/>
                <a:ea typeface="Lato"/>
                <a:cs typeface="Lato"/>
                <a:sym typeface="Lato"/>
              </a:rPr>
              <a:t>A </a:t>
            </a:r>
            <a:r>
              <a:rPr b="0" i="0" lang="en-GB" sz="1600" u="none" cap="none" strike="noStrike">
                <a:solidFill>
                  <a:schemeClr val="lt1"/>
                </a:solidFill>
                <a:latin typeface="Lato"/>
                <a:ea typeface="Lato"/>
                <a:cs typeface="Lato"/>
                <a:sym typeface="Lato"/>
              </a:rPr>
              <a:t>NI number is like </a:t>
            </a:r>
            <a:r>
              <a:rPr lang="en-GB" sz="1600">
                <a:solidFill>
                  <a:schemeClr val="lt1"/>
                </a:solidFill>
                <a:latin typeface="Lato"/>
                <a:ea typeface="Lato"/>
                <a:cs typeface="Lato"/>
                <a:sym typeface="Lato"/>
              </a:rPr>
              <a:t>a </a:t>
            </a:r>
            <a:r>
              <a:rPr b="0" i="0" lang="en-GB" sz="1600" u="none" cap="none" strike="noStrike">
                <a:solidFill>
                  <a:schemeClr val="lt1"/>
                </a:solidFill>
                <a:latin typeface="Lato"/>
                <a:ea typeface="Lato"/>
                <a:cs typeface="Lato"/>
                <a:sym typeface="Lato"/>
              </a:rPr>
              <a:t>personal account number with the government and it NEVER </a:t>
            </a:r>
            <a:r>
              <a:rPr b="0"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27"/>
                  </a:ext>
                </a:extLst>
              </a:rPr>
              <a:t>changes</a:t>
            </a:r>
            <a:endParaRPr b="0" i="0"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Lato"/>
              <a:ea typeface="Lato"/>
              <a:cs typeface="Lato"/>
              <a:sym typeface="Lato"/>
            </a:endParaRPr>
          </a:p>
          <a:p>
            <a:pPr indent="-330200" lvl="0" marL="457200" marR="0" rtl="0" algn="l">
              <a:lnSpc>
                <a:spcPct val="100000"/>
              </a:lnSpc>
              <a:spcBef>
                <a:spcPts val="0"/>
              </a:spcBef>
              <a:spcAft>
                <a:spcPts val="0"/>
              </a:spcAft>
              <a:buClr>
                <a:schemeClr val="lt1"/>
              </a:buClr>
              <a:buSzPts val="1600"/>
              <a:buFont typeface="Lato"/>
              <a:buChar char="●"/>
            </a:pPr>
            <a:r>
              <a:rPr b="0" i="0" lang="en-GB" sz="1600" u="none" cap="none" strike="noStrike">
                <a:solidFill>
                  <a:schemeClr val="lt1"/>
                </a:solidFill>
                <a:latin typeface="Lato"/>
                <a:ea typeface="Lato"/>
                <a:cs typeface="Lato"/>
                <a:sym typeface="Lato"/>
              </a:rPr>
              <a:t>The number is needed </a:t>
            </a:r>
            <a:r>
              <a:rPr lang="en-GB" sz="1600">
                <a:solidFill>
                  <a:schemeClr val="lt1"/>
                </a:solidFill>
                <a:latin typeface="Lato"/>
                <a:ea typeface="Lato"/>
                <a:cs typeface="Lato"/>
                <a:sym typeface="Lato"/>
              </a:rPr>
              <a:t>for </a:t>
            </a:r>
            <a:r>
              <a:rPr lang="en-GB" sz="1600">
                <a:solidFill>
                  <a:schemeClr val="lt1"/>
                </a:solidFill>
                <a:latin typeface="Lato"/>
                <a:ea typeface="Lato"/>
                <a:cs typeface="Lato"/>
                <a:sym typeface="Lato"/>
              </a:rPr>
              <a:t>different</a:t>
            </a:r>
            <a:r>
              <a:rPr lang="en-GB" sz="1600">
                <a:solidFill>
                  <a:schemeClr val="lt1"/>
                </a:solidFill>
                <a:latin typeface="Lato"/>
                <a:ea typeface="Lato"/>
                <a:cs typeface="Lato"/>
                <a:sym typeface="Lato"/>
              </a:rPr>
              <a:t> applications </a:t>
            </a:r>
            <a:r>
              <a:rPr b="0" i="0" lang="en-GB" sz="1600" u="none" cap="none" strike="noStrike">
                <a:solidFill>
                  <a:schemeClr val="lt1"/>
                </a:solidFill>
                <a:latin typeface="Lato"/>
                <a:ea typeface="Lato"/>
                <a:cs typeface="Lato"/>
                <a:sym typeface="Lato"/>
              </a:rPr>
              <a:t>e.g. when starting a job, if claiming benefits and tak</a:t>
            </a:r>
            <a:r>
              <a:rPr lang="en-GB" sz="1600">
                <a:solidFill>
                  <a:schemeClr val="lt1"/>
                </a:solidFill>
                <a:latin typeface="Lato"/>
                <a:ea typeface="Lato"/>
                <a:cs typeface="Lato"/>
                <a:sym typeface="Lato"/>
              </a:rPr>
              <a:t>ing</a:t>
            </a:r>
            <a:r>
              <a:rPr b="0" i="0" lang="en-GB" sz="1600" u="none" cap="none" strike="noStrike">
                <a:solidFill>
                  <a:schemeClr val="lt1"/>
                </a:solidFill>
                <a:latin typeface="Lato"/>
                <a:ea typeface="Lato"/>
                <a:cs typeface="Lato"/>
                <a:sym typeface="Lato"/>
              </a:rPr>
              <a:t> a mortgage out. The list goes on! </a:t>
            </a:r>
            <a:endParaRPr b="0" i="0"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Lato"/>
              <a:ea typeface="Lato"/>
              <a:cs typeface="Lato"/>
              <a:sym typeface="Lato"/>
            </a:endParaRPr>
          </a:p>
          <a:p>
            <a:pPr indent="-330200" lvl="0" marL="457200" marR="0" rtl="0" algn="l">
              <a:lnSpc>
                <a:spcPct val="100000"/>
              </a:lnSpc>
              <a:spcBef>
                <a:spcPts val="0"/>
              </a:spcBef>
              <a:spcAft>
                <a:spcPts val="0"/>
              </a:spcAft>
              <a:buClr>
                <a:schemeClr val="lt1"/>
              </a:buClr>
              <a:buSzPts val="1600"/>
              <a:buFont typeface="Lato"/>
              <a:buChar char="●"/>
            </a:pPr>
            <a:r>
              <a:rPr lang="en-GB" sz="1600">
                <a:solidFill>
                  <a:schemeClr val="lt1"/>
                </a:solidFill>
                <a:latin typeface="Lato"/>
                <a:ea typeface="Lato"/>
                <a:cs typeface="Lato"/>
                <a:sym typeface="Lato"/>
              </a:rPr>
              <a:t>Everyone pays National Insurance when they’re</a:t>
            </a:r>
            <a:r>
              <a:rPr b="0"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28"/>
                  </a:ext>
                </a:extLst>
              </a:rPr>
              <a:t> over 16 years old and earn or have self-employed profits over </a:t>
            </a:r>
            <a:r>
              <a:rPr b="1"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29"/>
                  </a:ext>
                </a:extLst>
              </a:rPr>
              <a:t>a </a:t>
            </a:r>
            <a:r>
              <a:rPr b="1"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30"/>
                  </a:ext>
                </a:extLst>
              </a:rPr>
              <a:t>certain amount,</a:t>
            </a:r>
            <a:r>
              <a:rPr b="0"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31"/>
                  </a:ext>
                </a:extLst>
              </a:rPr>
              <a:t> called a </a:t>
            </a:r>
            <a:r>
              <a:rPr b="1"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32"/>
                  </a:ext>
                </a:extLst>
              </a:rPr>
              <a:t>threshold</a:t>
            </a:r>
            <a:r>
              <a:rPr b="0"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33"/>
                  </a:ext>
                </a:extLst>
              </a:rPr>
              <a:t>.</a:t>
            </a:r>
            <a:endParaRPr b="0" i="0" sz="1600" u="none" cap="none" strike="noStrike">
              <a:solidFill>
                <a:schemeClr val="lt1"/>
              </a:solidFill>
              <a:latin typeface="Lato"/>
              <a:ea typeface="Lato"/>
              <a:cs typeface="Lato"/>
              <a:sym typeface="Lato"/>
              <a:extLst>
                <a:ext uri="http://customooxmlschemas.google.com/">
                  <go:slidesCustomData xmlns:go="http://customooxmlschemas.google.com/" textRoundtripDataId="34"/>
                </a:ext>
              </a:extLst>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Lato"/>
              <a:ea typeface="Lato"/>
              <a:cs typeface="Lato"/>
              <a:sym typeface="Lato"/>
            </a:endParaRPr>
          </a:p>
        </p:txBody>
      </p:sp>
      <p:sp>
        <p:nvSpPr>
          <p:cNvPr id="555" name="Google Shape;555;g136de1a226a_0_0"/>
          <p:cNvSpPr txBox="1"/>
          <p:nvPr/>
        </p:nvSpPr>
        <p:spPr>
          <a:xfrm>
            <a:off x="84675" y="3092225"/>
            <a:ext cx="28464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Lato"/>
                <a:ea typeface="Lato"/>
                <a:cs typeface="Lato"/>
                <a:sym typeface="Lato"/>
              </a:rPr>
              <a:t>Did you know? </a:t>
            </a:r>
            <a:endParaRPr b="1" i="0" sz="120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Lato"/>
                <a:ea typeface="Lato"/>
                <a:cs typeface="Lato"/>
                <a:sym typeface="Lato"/>
              </a:rPr>
              <a:t>Until 2011 cards were issued. </a:t>
            </a:r>
            <a:endParaRPr b="1" i="0" sz="120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Lato"/>
                <a:ea typeface="Lato"/>
                <a:cs typeface="Lato"/>
                <a:sym typeface="Lato"/>
              </a:rPr>
              <a:t>Now,  a letter is sent in the post </a:t>
            </a:r>
            <a:r>
              <a:rPr b="1" lang="en-GB" sz="1200">
                <a:solidFill>
                  <a:schemeClr val="dk1"/>
                </a:solidFill>
                <a:latin typeface="Lato"/>
                <a:ea typeface="Lato"/>
                <a:cs typeface="Lato"/>
                <a:sym typeface="Lato"/>
              </a:rPr>
              <a:t>just ahead of a person’s 16th birthday</a:t>
            </a:r>
            <a:r>
              <a:rPr b="1" i="0" lang="en-GB" sz="1200" u="none" cap="none" strike="noStrike">
                <a:solidFill>
                  <a:schemeClr val="dk1"/>
                </a:solidFill>
                <a:latin typeface="Lato"/>
                <a:ea typeface="Lato"/>
                <a:cs typeface="Lato"/>
                <a:sym typeface="Lato"/>
              </a:rPr>
              <a:t>!</a:t>
            </a:r>
            <a:endParaRPr b="1" i="0" sz="1200" u="none" cap="none" strike="noStrike">
              <a:solidFill>
                <a:schemeClr val="dk1"/>
              </a:solidFill>
              <a:latin typeface="Lato"/>
              <a:ea typeface="Lato"/>
              <a:cs typeface="Lato"/>
              <a:sym typeface="Lato"/>
            </a:endParaRPr>
          </a:p>
        </p:txBody>
      </p:sp>
      <p:sp>
        <p:nvSpPr>
          <p:cNvPr id="556" name="Google Shape;556;g136de1a226a_0_0"/>
          <p:cNvSpPr txBox="1"/>
          <p:nvPr/>
        </p:nvSpPr>
        <p:spPr>
          <a:xfrm>
            <a:off x="43850" y="263500"/>
            <a:ext cx="8339100" cy="516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SzPts val="1800"/>
              <a:buFont typeface="Arial"/>
              <a:buNone/>
            </a:pPr>
            <a:r>
              <a:rPr lang="en-GB" sz="2600">
                <a:solidFill>
                  <a:schemeClr val="accent2"/>
                </a:solidFill>
                <a:latin typeface="Lato Black"/>
                <a:ea typeface="Lato Black"/>
                <a:cs typeface="Lato Black"/>
                <a:sym typeface="Lato Black"/>
              </a:rPr>
              <a:t>What is National Insurance (NI) all about?</a:t>
            </a:r>
            <a:endParaRPr b="1" i="0" sz="2600" u="none" cap="none" strike="noStrike">
              <a:solidFill>
                <a:schemeClr val="accent2"/>
              </a:solidFill>
              <a:latin typeface="Lato Black"/>
              <a:ea typeface="Lato Black"/>
              <a:cs typeface="Lato Black"/>
              <a:sym typeface="Lato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
                                            <p:txEl>
                                              <p:pRg end="0" st="0"/>
                                            </p:txEl>
                                          </p:spTgt>
                                        </p:tgtEl>
                                        <p:attrNameLst>
                                          <p:attrName>style.visibility</p:attrName>
                                        </p:attrNameLst>
                                      </p:cBhvr>
                                      <p:to>
                                        <p:strVal val="visible"/>
                                      </p:to>
                                    </p:set>
                                    <p:animEffect filter="fade" transition="in">
                                      <p:cBhvr>
                                        <p:cTn dur="1000"/>
                                        <p:tgtEl>
                                          <p:spTgt spid="55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
                                            <p:txEl>
                                              <p:pRg end="1" st="1"/>
                                            </p:txEl>
                                          </p:spTgt>
                                        </p:tgtEl>
                                        <p:attrNameLst>
                                          <p:attrName>style.visibility</p:attrName>
                                        </p:attrNameLst>
                                      </p:cBhvr>
                                      <p:to>
                                        <p:strVal val="visible"/>
                                      </p:to>
                                    </p:set>
                                    <p:animEffect filter="fade" transition="in">
                                      <p:cBhvr>
                                        <p:cTn dur="1000"/>
                                        <p:tgtEl>
                                          <p:spTgt spid="55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
                                            <p:txEl>
                                              <p:pRg end="2" st="2"/>
                                            </p:txEl>
                                          </p:spTgt>
                                        </p:tgtEl>
                                        <p:attrNameLst>
                                          <p:attrName>style.visibility</p:attrName>
                                        </p:attrNameLst>
                                      </p:cBhvr>
                                      <p:to>
                                        <p:strVal val="visible"/>
                                      </p:to>
                                    </p:set>
                                    <p:animEffect filter="fade" transition="in">
                                      <p:cBhvr>
                                        <p:cTn dur="1000"/>
                                        <p:tgtEl>
                                          <p:spTgt spid="55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
                                            <p:txEl>
                                              <p:pRg end="3" st="3"/>
                                            </p:txEl>
                                          </p:spTgt>
                                        </p:tgtEl>
                                        <p:attrNameLst>
                                          <p:attrName>style.visibility</p:attrName>
                                        </p:attrNameLst>
                                      </p:cBhvr>
                                      <p:to>
                                        <p:strVal val="visible"/>
                                      </p:to>
                                    </p:set>
                                    <p:animEffect filter="fade" transition="in">
                                      <p:cBhvr>
                                        <p:cTn dur="1000"/>
                                        <p:tgtEl>
                                          <p:spTgt spid="55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
                                            <p:txEl>
                                              <p:pRg end="4" st="4"/>
                                            </p:txEl>
                                          </p:spTgt>
                                        </p:tgtEl>
                                        <p:attrNameLst>
                                          <p:attrName>style.visibility</p:attrName>
                                        </p:attrNameLst>
                                      </p:cBhvr>
                                      <p:to>
                                        <p:strVal val="visible"/>
                                      </p:to>
                                    </p:set>
                                    <p:animEffect filter="fade" transition="in">
                                      <p:cBhvr>
                                        <p:cTn dur="1000"/>
                                        <p:tgtEl>
                                          <p:spTgt spid="55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
                                            <p:txEl>
                                              <p:pRg end="5" st="5"/>
                                            </p:txEl>
                                          </p:spTgt>
                                        </p:tgtEl>
                                        <p:attrNameLst>
                                          <p:attrName>style.visibility</p:attrName>
                                        </p:attrNameLst>
                                      </p:cBhvr>
                                      <p:to>
                                        <p:strVal val="visible"/>
                                      </p:to>
                                    </p:set>
                                    <p:animEffect filter="fade" transition="in">
                                      <p:cBhvr>
                                        <p:cTn dur="1000"/>
                                        <p:tgtEl>
                                          <p:spTgt spid="554">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g13710c85c8b_0_89"/>
          <p:cNvSpPr txBox="1"/>
          <p:nvPr/>
        </p:nvSpPr>
        <p:spPr>
          <a:xfrm>
            <a:off x="379374" y="253750"/>
            <a:ext cx="6056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chemeClr val="accent2"/>
                </a:solidFill>
                <a:latin typeface="Lato Black"/>
                <a:ea typeface="Lato Black"/>
                <a:cs typeface="Lato Black"/>
                <a:sym typeface="Lato Black"/>
              </a:rPr>
              <a:t>Other </a:t>
            </a:r>
            <a:r>
              <a:rPr b="1" lang="en-GB" sz="2600">
                <a:solidFill>
                  <a:schemeClr val="accent2"/>
                </a:solidFill>
                <a:latin typeface="Lato Black"/>
                <a:ea typeface="Lato Black"/>
                <a:cs typeface="Lato Black"/>
                <a:sym typeface="Lato Black"/>
              </a:rPr>
              <a:t>deductions</a:t>
            </a:r>
            <a:r>
              <a:rPr b="1" lang="en-GB" sz="2600">
                <a:solidFill>
                  <a:schemeClr val="accent2"/>
                </a:solidFill>
                <a:latin typeface="Lato Black"/>
                <a:ea typeface="Lato Black"/>
                <a:cs typeface="Lato Black"/>
                <a:sym typeface="Lato Black"/>
              </a:rPr>
              <a:t> </a:t>
            </a:r>
            <a:endParaRPr b="1" i="0" sz="2600" u="none" cap="none" strike="noStrike">
              <a:solidFill>
                <a:srgbClr val="FF8022"/>
              </a:solidFill>
              <a:latin typeface="Lato Black"/>
              <a:ea typeface="Lato Black"/>
              <a:cs typeface="Lato Black"/>
              <a:sym typeface="Lato Black"/>
            </a:endParaRPr>
          </a:p>
        </p:txBody>
      </p:sp>
      <p:sp>
        <p:nvSpPr>
          <p:cNvPr id="562" name="Google Shape;562;g13710c85c8b_0_89"/>
          <p:cNvSpPr txBox="1"/>
          <p:nvPr>
            <p:ph idx="12" type="sldNum"/>
          </p:nvPr>
        </p:nvSpPr>
        <p:spPr>
          <a:xfrm>
            <a:off x="86860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a:latin typeface="Lato Black"/>
                <a:ea typeface="Lato Black"/>
                <a:cs typeface="Lato Black"/>
                <a:sym typeface="Lato Black"/>
              </a:rPr>
              <a:t>‹#›</a:t>
            </a:fld>
            <a:endParaRPr>
              <a:latin typeface="Lato Black"/>
              <a:ea typeface="Lato Black"/>
              <a:cs typeface="Lato Black"/>
              <a:sym typeface="Lato Black"/>
            </a:endParaRPr>
          </a:p>
        </p:txBody>
      </p:sp>
      <p:pic>
        <p:nvPicPr>
          <p:cNvPr id="563" name="Google Shape;563;g13710c85c8b_0_89"/>
          <p:cNvPicPr preferRelativeResize="0"/>
          <p:nvPr/>
        </p:nvPicPr>
        <p:blipFill rotWithShape="1">
          <a:blip r:embed="rId3">
            <a:alphaModFix/>
          </a:blip>
          <a:srcRect b="7" l="0" r="0" t="9"/>
          <a:stretch/>
        </p:blipFill>
        <p:spPr>
          <a:xfrm>
            <a:off x="-1" y="1023575"/>
            <a:ext cx="4993777" cy="4119924"/>
          </a:xfrm>
          <a:prstGeom prst="rect">
            <a:avLst/>
          </a:prstGeom>
          <a:noFill/>
          <a:ln>
            <a:noFill/>
          </a:ln>
        </p:spPr>
      </p:pic>
      <p:sp>
        <p:nvSpPr>
          <p:cNvPr id="564" name="Google Shape;564;g13710c85c8b_0_89"/>
          <p:cNvSpPr txBox="1"/>
          <p:nvPr/>
        </p:nvSpPr>
        <p:spPr>
          <a:xfrm>
            <a:off x="4993775" y="1310101"/>
            <a:ext cx="2106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accent1"/>
                </a:solidFill>
                <a:latin typeface="Lato Black"/>
                <a:ea typeface="Lato Black"/>
                <a:cs typeface="Lato Black"/>
                <a:sym typeface="Lato Black"/>
              </a:rPr>
              <a:t>Pensions</a:t>
            </a:r>
            <a:endParaRPr b="1" i="0" sz="1800" u="none" cap="none" strike="noStrike">
              <a:solidFill>
                <a:schemeClr val="accent1"/>
              </a:solidFill>
              <a:latin typeface="Lato Black"/>
              <a:ea typeface="Lato Black"/>
              <a:cs typeface="Lato Black"/>
              <a:sym typeface="Lato Black"/>
            </a:endParaRPr>
          </a:p>
        </p:txBody>
      </p:sp>
      <p:sp>
        <p:nvSpPr>
          <p:cNvPr id="565" name="Google Shape;565;g13710c85c8b_0_89"/>
          <p:cNvSpPr txBox="1"/>
          <p:nvPr/>
        </p:nvSpPr>
        <p:spPr>
          <a:xfrm>
            <a:off x="4807725" y="1613625"/>
            <a:ext cx="4175700" cy="3554700"/>
          </a:xfrm>
          <a:prstGeom prst="rect">
            <a:avLst/>
          </a:prstGeom>
          <a:noFill/>
          <a:ln>
            <a:noFill/>
          </a:ln>
        </p:spPr>
        <p:txBody>
          <a:bodyPr anchorCtr="0" anchor="t" bIns="91425" lIns="91425" spcFirstLastPara="1" rIns="91425" wrap="square" tIns="91425">
            <a:spAutoFit/>
          </a:bodyPr>
          <a:lstStyle/>
          <a:p>
            <a:pPr indent="-304800" lvl="0" marL="457200" rtl="0" algn="l">
              <a:spcBef>
                <a:spcPts val="1000"/>
              </a:spcBef>
              <a:spcAft>
                <a:spcPts val="0"/>
              </a:spcAft>
              <a:buClr>
                <a:srgbClr val="262A33"/>
              </a:buClr>
              <a:buSzPts val="1200"/>
              <a:buFont typeface="Lato"/>
              <a:buChar char="●"/>
            </a:pPr>
            <a:r>
              <a:rPr lang="en-GB" sz="1600">
                <a:solidFill>
                  <a:srgbClr val="262A33"/>
                </a:solidFill>
                <a:latin typeface="Lato"/>
                <a:ea typeface="Lato"/>
                <a:cs typeface="Lato"/>
                <a:sym typeface="Lato"/>
              </a:rPr>
              <a:t>Some people also pay into a pension, and their employer will contribute too</a:t>
            </a:r>
            <a:endParaRPr sz="1600">
              <a:solidFill>
                <a:srgbClr val="262A33"/>
              </a:solidFill>
              <a:latin typeface="Lato"/>
              <a:ea typeface="Lato"/>
              <a:cs typeface="Lato"/>
              <a:sym typeface="Lato"/>
            </a:endParaRPr>
          </a:p>
          <a:p>
            <a:pPr indent="-304800" lvl="0" marL="457200" rtl="0" algn="l">
              <a:spcBef>
                <a:spcPts val="1000"/>
              </a:spcBef>
              <a:spcAft>
                <a:spcPts val="0"/>
              </a:spcAft>
              <a:buClr>
                <a:srgbClr val="262A33"/>
              </a:buClr>
              <a:buSzPts val="1200"/>
              <a:buFont typeface="Lato"/>
              <a:buChar char="●"/>
            </a:pPr>
            <a:r>
              <a:rPr lang="en-GB" sz="1600">
                <a:solidFill>
                  <a:srgbClr val="262A33"/>
                </a:solidFill>
                <a:latin typeface="Lato"/>
                <a:ea typeface="Lato"/>
                <a:cs typeface="Lato"/>
                <a:sym typeface="Lato"/>
              </a:rPr>
              <a:t>It goes towards a person’s income after they stop working in older age so it’s </a:t>
            </a:r>
            <a:r>
              <a:rPr lang="en-GB" sz="1600">
                <a:solidFill>
                  <a:schemeClr val="dk1"/>
                </a:solidFill>
                <a:latin typeface="Lato"/>
                <a:ea typeface="Lato"/>
                <a:cs typeface="Lato"/>
                <a:sym typeface="Lato"/>
              </a:rPr>
              <a:t>a way of saving money for later in life</a:t>
            </a:r>
            <a:endParaRPr sz="1600">
              <a:solidFill>
                <a:schemeClr val="dk1"/>
              </a:solidFill>
              <a:latin typeface="Lato"/>
              <a:ea typeface="Lato"/>
              <a:cs typeface="Lato"/>
              <a:sym typeface="Lato"/>
            </a:endParaRPr>
          </a:p>
          <a:p>
            <a:pPr indent="-304800" lvl="0" marL="457200" rtl="0" algn="l">
              <a:spcBef>
                <a:spcPts val="1000"/>
              </a:spcBef>
              <a:spcAft>
                <a:spcPts val="0"/>
              </a:spcAft>
              <a:buClr>
                <a:schemeClr val="dk1"/>
              </a:buClr>
              <a:buSzPts val="1200"/>
              <a:buFont typeface="Lato"/>
              <a:buChar char="●"/>
            </a:pPr>
            <a:r>
              <a:rPr lang="en-GB" sz="1600">
                <a:solidFill>
                  <a:schemeClr val="dk1"/>
                </a:solidFill>
                <a:latin typeface="Lato"/>
                <a:ea typeface="Lato"/>
                <a:cs typeface="Lato"/>
                <a:sym typeface="Lato"/>
              </a:rPr>
              <a:t>It gets invested in the hope that it will grow</a:t>
            </a:r>
            <a:endParaRPr sz="1600">
              <a:solidFill>
                <a:schemeClr val="dk1"/>
              </a:solidFill>
              <a:latin typeface="Lato"/>
              <a:ea typeface="Lato"/>
              <a:cs typeface="Lato"/>
              <a:sym typeface="Lato"/>
            </a:endParaRPr>
          </a:p>
          <a:p>
            <a:pPr indent="-304800" lvl="0" marL="457200" rtl="0" algn="l">
              <a:spcBef>
                <a:spcPts val="1000"/>
              </a:spcBef>
              <a:spcAft>
                <a:spcPts val="0"/>
              </a:spcAft>
              <a:buClr>
                <a:schemeClr val="dk1"/>
              </a:buClr>
              <a:buSzPts val="1200"/>
              <a:buFont typeface="Lato"/>
              <a:buChar char="●"/>
            </a:pPr>
            <a:r>
              <a:rPr lang="en-GB" sz="1600">
                <a:solidFill>
                  <a:schemeClr val="dk1"/>
                </a:solidFill>
                <a:latin typeface="Lato"/>
                <a:ea typeface="Lato"/>
                <a:cs typeface="Lato"/>
                <a:sym typeface="Lato"/>
              </a:rPr>
              <a:t>You can use it when you retire, from the age of 55 and moving to 57 from 2028</a:t>
            </a:r>
            <a:endParaRPr sz="1600">
              <a:solidFill>
                <a:srgbClr val="262A33"/>
              </a:solidFill>
              <a:latin typeface="Lato"/>
              <a:ea typeface="Lato"/>
              <a:cs typeface="Lato"/>
              <a:sym typeface="Lato"/>
            </a:endParaRPr>
          </a:p>
          <a:p>
            <a:pPr indent="0" lvl="0" marL="457200" rtl="0" algn="l">
              <a:lnSpc>
                <a:spcPct val="107916"/>
              </a:lnSpc>
              <a:spcBef>
                <a:spcPts val="1000"/>
              </a:spcBef>
              <a:spcAft>
                <a:spcPts val="0"/>
              </a:spcAft>
              <a:buNone/>
            </a:pPr>
            <a:r>
              <a:t/>
            </a:r>
            <a:endParaRPr sz="1600">
              <a:latin typeface="Lato"/>
              <a:ea typeface="Lato"/>
              <a:cs typeface="Lato"/>
              <a:sym typeface="Lato"/>
            </a:endParaRPr>
          </a:p>
          <a:p>
            <a:pPr indent="0" lvl="0" marL="457200" marR="0" rtl="0" algn="l">
              <a:lnSpc>
                <a:spcPct val="100000"/>
              </a:lnSpc>
              <a:spcBef>
                <a:spcPts val="1000"/>
              </a:spcBef>
              <a:spcAft>
                <a:spcPts val="0"/>
              </a:spcAft>
              <a:buNone/>
            </a:pPr>
            <a:r>
              <a:t/>
            </a:r>
            <a:endParaRPr i="0" sz="1600" u="none" cap="none" strike="noStrike">
              <a:solidFill>
                <a:srgbClr val="262A33"/>
              </a:solidFill>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g1407341fb92_3_0"/>
          <p:cNvSpPr txBox="1"/>
          <p:nvPr>
            <p:ph idx="12" type="sldNum"/>
          </p:nvPr>
        </p:nvSpPr>
        <p:spPr>
          <a:xfrm>
            <a:off x="86860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a:latin typeface="Lato Black"/>
                <a:ea typeface="Lato Black"/>
                <a:cs typeface="Lato Black"/>
                <a:sym typeface="Lato Black"/>
              </a:rPr>
              <a:t>‹#›</a:t>
            </a:fld>
            <a:endParaRPr>
              <a:latin typeface="Lato Black"/>
              <a:ea typeface="Lato Black"/>
              <a:cs typeface="Lato Black"/>
              <a:sym typeface="Lato Black"/>
            </a:endParaRPr>
          </a:p>
        </p:txBody>
      </p:sp>
      <p:pic>
        <p:nvPicPr>
          <p:cNvPr id="571" name="Google Shape;571;g1407341fb92_3_0"/>
          <p:cNvPicPr preferRelativeResize="0"/>
          <p:nvPr/>
        </p:nvPicPr>
        <p:blipFill rotWithShape="1">
          <a:blip r:embed="rId3">
            <a:alphaModFix/>
          </a:blip>
          <a:srcRect b="7" l="0" r="0" t="9"/>
          <a:stretch/>
        </p:blipFill>
        <p:spPr>
          <a:xfrm>
            <a:off x="-1" y="1023575"/>
            <a:ext cx="4993777" cy="4119924"/>
          </a:xfrm>
          <a:prstGeom prst="rect">
            <a:avLst/>
          </a:prstGeom>
          <a:noFill/>
          <a:ln>
            <a:noFill/>
          </a:ln>
        </p:spPr>
      </p:pic>
      <p:sp>
        <p:nvSpPr>
          <p:cNvPr id="572" name="Google Shape;572;g1407341fb92_3_0"/>
          <p:cNvSpPr txBox="1"/>
          <p:nvPr/>
        </p:nvSpPr>
        <p:spPr>
          <a:xfrm>
            <a:off x="5156364" y="1517871"/>
            <a:ext cx="2106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accent1"/>
                </a:solidFill>
                <a:latin typeface="Lato Black"/>
                <a:ea typeface="Lato Black"/>
                <a:cs typeface="Lato Black"/>
                <a:sym typeface="Lato Black"/>
              </a:rPr>
              <a:t>Student Loan</a:t>
            </a:r>
            <a:endParaRPr b="1" i="0" sz="1800" u="none" cap="none" strike="noStrike">
              <a:solidFill>
                <a:schemeClr val="accent1"/>
              </a:solidFill>
              <a:latin typeface="Lato Black"/>
              <a:ea typeface="Lato Black"/>
              <a:cs typeface="Lato Black"/>
              <a:sym typeface="Lato Black"/>
            </a:endParaRPr>
          </a:p>
        </p:txBody>
      </p:sp>
      <p:sp>
        <p:nvSpPr>
          <p:cNvPr id="573" name="Google Shape;573;g1407341fb92_3_0"/>
          <p:cNvSpPr txBox="1"/>
          <p:nvPr/>
        </p:nvSpPr>
        <p:spPr>
          <a:xfrm>
            <a:off x="5156375" y="1979575"/>
            <a:ext cx="3784800" cy="1908600"/>
          </a:xfrm>
          <a:prstGeom prst="rect">
            <a:avLst/>
          </a:prstGeom>
          <a:noFill/>
          <a:ln>
            <a:noFill/>
          </a:ln>
        </p:spPr>
        <p:txBody>
          <a:bodyPr anchorCtr="0" anchor="t" bIns="91425" lIns="91425" spcFirstLastPara="1" rIns="91425" wrap="square" tIns="91425">
            <a:spAutoFit/>
          </a:bodyPr>
          <a:lstStyle/>
          <a:p>
            <a:pPr indent="-298450" lvl="0" marL="425450" marR="0" rtl="0" algn="l">
              <a:lnSpc>
                <a:spcPct val="100000"/>
              </a:lnSpc>
              <a:spcBef>
                <a:spcPts val="0"/>
              </a:spcBef>
              <a:spcAft>
                <a:spcPts val="0"/>
              </a:spcAft>
              <a:buClr>
                <a:schemeClr val="dk1"/>
              </a:buClr>
              <a:buSzPts val="1600"/>
              <a:buChar char="•"/>
            </a:pPr>
            <a:r>
              <a:rPr i="0" lang="en-GB" sz="1600" u="none" cap="none" strike="noStrike">
                <a:solidFill>
                  <a:schemeClr val="dk1"/>
                </a:solidFill>
                <a:latin typeface="Lato"/>
                <a:ea typeface="Lato"/>
                <a:cs typeface="Lato"/>
                <a:sym typeface="Lato"/>
              </a:rPr>
              <a:t>Money borrowed to pay for university education </a:t>
            </a:r>
            <a:endParaRPr i="0" sz="16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None/>
            </a:pPr>
            <a:r>
              <a:t/>
            </a:r>
            <a:endParaRPr sz="1600">
              <a:solidFill>
                <a:schemeClr val="dk1"/>
              </a:solidFill>
              <a:latin typeface="Lato"/>
              <a:ea typeface="Lato"/>
              <a:cs typeface="Lato"/>
              <a:sym typeface="Lato"/>
            </a:endParaRPr>
          </a:p>
          <a:p>
            <a:pPr indent="-298450" lvl="0" marL="425450" marR="0" rtl="0" algn="l">
              <a:lnSpc>
                <a:spcPct val="100000"/>
              </a:lnSpc>
              <a:spcBef>
                <a:spcPts val="0"/>
              </a:spcBef>
              <a:spcAft>
                <a:spcPts val="0"/>
              </a:spcAft>
              <a:buClr>
                <a:schemeClr val="dk1"/>
              </a:buClr>
              <a:buSzPts val="1600"/>
              <a:buChar char="•"/>
            </a:pPr>
            <a:r>
              <a:rPr i="0" lang="en-GB" sz="1600" u="none" cap="none" strike="noStrike">
                <a:solidFill>
                  <a:schemeClr val="dk1"/>
                </a:solidFill>
                <a:latin typeface="Lato"/>
                <a:ea typeface="Lato"/>
                <a:cs typeface="Lato"/>
                <a:sym typeface="Lato"/>
              </a:rPr>
              <a:t>It is paid back through salary </a:t>
            </a:r>
            <a:r>
              <a:rPr i="0" lang="en-GB" sz="1600" u="none" cap="none" strike="noStrike">
                <a:solidFill>
                  <a:schemeClr val="dk1"/>
                </a:solidFill>
                <a:latin typeface="Lato"/>
                <a:ea typeface="Lato"/>
                <a:cs typeface="Lato"/>
                <a:sym typeface="Lato"/>
              </a:rPr>
              <a:t>deductions. </a:t>
            </a:r>
            <a:r>
              <a:rPr lang="en-GB" sz="1600">
                <a:solidFill>
                  <a:schemeClr val="dk1"/>
                </a:solidFill>
                <a:latin typeface="Lato"/>
                <a:ea typeface="Lato"/>
                <a:cs typeface="Lato"/>
                <a:sym typeface="Lato"/>
              </a:rPr>
              <a:t>T</a:t>
            </a:r>
            <a:r>
              <a:rPr lang="en-GB" sz="1600">
                <a:latin typeface="Lato"/>
                <a:ea typeface="Lato"/>
                <a:cs typeface="Lato"/>
                <a:sym typeface="Lato"/>
              </a:rPr>
              <a:t>he deduction is  based on how much you earn, not how much you borrow</a:t>
            </a:r>
            <a:endParaRPr sz="1600">
              <a:solidFill>
                <a:schemeClr val="dk1"/>
              </a:solidFill>
              <a:latin typeface="Lato"/>
              <a:ea typeface="Lato"/>
              <a:cs typeface="Lato"/>
              <a:sym typeface="Lato"/>
            </a:endParaRPr>
          </a:p>
        </p:txBody>
      </p:sp>
      <p:sp>
        <p:nvSpPr>
          <p:cNvPr id="574" name="Google Shape;574;g1407341fb92_3_0"/>
          <p:cNvSpPr txBox="1"/>
          <p:nvPr/>
        </p:nvSpPr>
        <p:spPr>
          <a:xfrm>
            <a:off x="379374" y="253750"/>
            <a:ext cx="6056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chemeClr val="accent2"/>
                </a:solidFill>
                <a:latin typeface="Lato Black"/>
                <a:ea typeface="Lato Black"/>
                <a:cs typeface="Lato Black"/>
                <a:sym typeface="Lato Black"/>
              </a:rPr>
              <a:t>Other deductions </a:t>
            </a:r>
            <a:endParaRPr b="1" i="0" sz="2600" u="none" cap="none" strike="noStrike">
              <a:solidFill>
                <a:srgbClr val="FF8022"/>
              </a:solidFill>
              <a:latin typeface="Lato Black"/>
              <a:ea typeface="Lato Black"/>
              <a:cs typeface="Lato Black"/>
              <a:sym typeface="Lato Black"/>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g11303e8e1c3_2_75"/>
          <p:cNvSpPr txBox="1"/>
          <p:nvPr/>
        </p:nvSpPr>
        <p:spPr>
          <a:xfrm>
            <a:off x="379374" y="253750"/>
            <a:ext cx="6056149"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chemeClr val="accent2"/>
                </a:solidFill>
                <a:latin typeface="Lato Black"/>
                <a:ea typeface="Lato Black"/>
                <a:cs typeface="Lato Black"/>
                <a:sym typeface="Lato Black"/>
              </a:rPr>
              <a:t>Starting with taxes </a:t>
            </a:r>
            <a:endParaRPr b="1" i="0" sz="2600" u="none" cap="none" strike="noStrike">
              <a:solidFill>
                <a:srgbClr val="FF8022"/>
              </a:solidFill>
              <a:latin typeface="Lato Black"/>
              <a:ea typeface="Lato Black"/>
              <a:cs typeface="Lato Black"/>
              <a:sym typeface="Lato Black"/>
            </a:endParaRPr>
          </a:p>
        </p:txBody>
      </p:sp>
      <p:sp>
        <p:nvSpPr>
          <p:cNvPr id="580" name="Google Shape;580;g11303e8e1c3_2_75"/>
          <p:cNvSpPr txBox="1"/>
          <p:nvPr>
            <p:ph idx="12" type="sldNum"/>
          </p:nvPr>
        </p:nvSpPr>
        <p:spPr>
          <a:xfrm>
            <a:off x="86860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a:latin typeface="Lato Black"/>
                <a:ea typeface="Lato Black"/>
                <a:cs typeface="Lato Black"/>
                <a:sym typeface="Lato Black"/>
              </a:rPr>
              <a:t>‹#›</a:t>
            </a:fld>
            <a:endParaRPr>
              <a:latin typeface="Lato Black"/>
              <a:ea typeface="Lato Black"/>
              <a:cs typeface="Lato Black"/>
              <a:sym typeface="Lato Black"/>
            </a:endParaRPr>
          </a:p>
        </p:txBody>
      </p:sp>
      <p:pic>
        <p:nvPicPr>
          <p:cNvPr id="581" name="Google Shape;581;g11303e8e1c3_2_75"/>
          <p:cNvPicPr preferRelativeResize="0"/>
          <p:nvPr/>
        </p:nvPicPr>
        <p:blipFill rotWithShape="1">
          <a:blip r:embed="rId3">
            <a:alphaModFix/>
          </a:blip>
          <a:srcRect b="7" l="0" r="0" t="9"/>
          <a:stretch/>
        </p:blipFill>
        <p:spPr>
          <a:xfrm>
            <a:off x="-1" y="1023575"/>
            <a:ext cx="4993777" cy="4119924"/>
          </a:xfrm>
          <a:prstGeom prst="rect">
            <a:avLst/>
          </a:prstGeom>
          <a:noFill/>
          <a:ln>
            <a:noFill/>
          </a:ln>
        </p:spPr>
      </p:pic>
      <p:sp>
        <p:nvSpPr>
          <p:cNvPr id="582" name="Google Shape;582;g11303e8e1c3_2_75"/>
          <p:cNvSpPr txBox="1"/>
          <p:nvPr/>
        </p:nvSpPr>
        <p:spPr>
          <a:xfrm>
            <a:off x="5357514" y="1563271"/>
            <a:ext cx="2106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Lato Black"/>
                <a:ea typeface="Lato Black"/>
                <a:cs typeface="Lato Black"/>
                <a:sym typeface="Lato Black"/>
              </a:rPr>
              <a:t>Net Pay</a:t>
            </a:r>
            <a:endParaRPr b="1" i="0" sz="1800" u="none" cap="none" strike="noStrike">
              <a:solidFill>
                <a:schemeClr val="dk1"/>
              </a:solidFill>
              <a:latin typeface="Lato Black"/>
              <a:ea typeface="Lato Black"/>
              <a:cs typeface="Lato Black"/>
              <a:sym typeface="Lato Black"/>
            </a:endParaRPr>
          </a:p>
        </p:txBody>
      </p:sp>
      <p:sp>
        <p:nvSpPr>
          <p:cNvPr id="583" name="Google Shape;583;g11303e8e1c3_2_75"/>
          <p:cNvSpPr txBox="1"/>
          <p:nvPr/>
        </p:nvSpPr>
        <p:spPr>
          <a:xfrm>
            <a:off x="5170525" y="2024975"/>
            <a:ext cx="3679800" cy="692700"/>
          </a:xfrm>
          <a:prstGeom prst="rect">
            <a:avLst/>
          </a:prstGeom>
          <a:noFill/>
          <a:ln>
            <a:noFill/>
          </a:ln>
        </p:spPr>
        <p:txBody>
          <a:bodyPr anchorCtr="0" anchor="t" bIns="91425" lIns="91425" spcFirstLastPara="1" rIns="91425" wrap="square" tIns="91425">
            <a:spAutoFit/>
          </a:bodyPr>
          <a:lstStyle/>
          <a:p>
            <a:pPr indent="-304800" lvl="0" marL="425450" marR="0" rtl="0" algn="l">
              <a:lnSpc>
                <a:spcPct val="100000"/>
              </a:lnSpc>
              <a:spcBef>
                <a:spcPts val="0"/>
              </a:spcBef>
              <a:spcAft>
                <a:spcPts val="0"/>
              </a:spcAft>
              <a:buClr>
                <a:schemeClr val="dk1"/>
              </a:buClr>
              <a:buSzPts val="1700"/>
              <a:buChar char="•"/>
            </a:pPr>
            <a:r>
              <a:rPr i="0" lang="en-GB" sz="1600" u="none" cap="none" strike="noStrike">
                <a:solidFill>
                  <a:schemeClr val="dk1"/>
                </a:solidFill>
                <a:latin typeface="Lato"/>
                <a:ea typeface="Lato"/>
                <a:cs typeface="Lato"/>
                <a:sym typeface="Lato"/>
              </a:rPr>
              <a:t>What’s left after deductions have been made</a:t>
            </a:r>
            <a:endParaRPr i="0" sz="1600" u="none" cap="none" strike="noStrike">
              <a:solidFill>
                <a:schemeClr val="dk1"/>
              </a:solidFill>
              <a:latin typeface="Lato"/>
              <a:ea typeface="Lato"/>
              <a:cs typeface="Lato"/>
              <a:sym typeface="La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g18c8fb61ca0_0_54"/>
          <p:cNvSpPr txBox="1"/>
          <p:nvPr/>
        </p:nvSpPr>
        <p:spPr>
          <a:xfrm>
            <a:off x="1225115"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Calculating monthly pay</a:t>
            </a:r>
            <a:endParaRPr b="0" i="0" sz="1400" u="none" cap="none" strike="noStrike">
              <a:solidFill>
                <a:srgbClr val="000000"/>
              </a:solidFill>
              <a:latin typeface="Arial"/>
              <a:ea typeface="Arial"/>
              <a:cs typeface="Arial"/>
              <a:sym typeface="Arial"/>
            </a:endParaRPr>
          </a:p>
        </p:txBody>
      </p:sp>
      <p:sp>
        <p:nvSpPr>
          <p:cNvPr id="589" name="Google Shape;589;g18c8fb61ca0_0_54"/>
          <p:cNvSpPr txBox="1"/>
          <p:nvPr/>
        </p:nvSpPr>
        <p:spPr>
          <a:xfrm>
            <a:off x="360375" y="1104100"/>
            <a:ext cx="83229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chemeClr val="lt2"/>
                </a:solidFill>
                <a:latin typeface="Lato Black"/>
                <a:ea typeface="Lato Black"/>
                <a:cs typeface="Lato Black"/>
                <a:sym typeface="Lato Black"/>
              </a:rPr>
              <a:t>After tax has been deducted, how much money will a person make?</a:t>
            </a:r>
            <a:endParaRPr b="0" i="0" sz="1400" u="none" cap="none" strike="noStrike">
              <a:solidFill>
                <a:srgbClr val="000000"/>
              </a:solidFill>
              <a:latin typeface="Arial"/>
              <a:ea typeface="Arial"/>
              <a:cs typeface="Arial"/>
              <a:sym typeface="Arial"/>
            </a:endParaRPr>
          </a:p>
        </p:txBody>
      </p:sp>
      <p:sp>
        <p:nvSpPr>
          <p:cNvPr id="590" name="Google Shape;590;g18c8fb61ca0_0_54"/>
          <p:cNvSpPr txBox="1"/>
          <p:nvPr/>
        </p:nvSpPr>
        <p:spPr>
          <a:xfrm>
            <a:off x="448800" y="2055700"/>
            <a:ext cx="7601100" cy="11481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2600"/>
              <a:buFont typeface="Arial"/>
              <a:buNone/>
            </a:pPr>
            <a:r>
              <a:rPr b="1" i="0" lang="en-GB" sz="1800" u="none" cap="none" strike="noStrike">
                <a:solidFill>
                  <a:schemeClr val="accent2"/>
                </a:solidFill>
                <a:latin typeface="Lato Black"/>
                <a:ea typeface="Lato Black"/>
                <a:cs typeface="Lato Black"/>
                <a:sym typeface="Lato Black"/>
              </a:rPr>
              <a:t>Monthly take home pay </a:t>
            </a:r>
            <a:r>
              <a:rPr b="1" i="0" lang="en-GB" sz="1800" u="none" cap="none" strike="noStrike">
                <a:solidFill>
                  <a:schemeClr val="lt2"/>
                </a:solidFill>
                <a:latin typeface="Lato Black"/>
                <a:ea typeface="Lato Black"/>
                <a:cs typeface="Lato Black"/>
                <a:sym typeface="Lato Black"/>
              </a:rPr>
              <a:t>(NET pay)</a:t>
            </a:r>
            <a:endParaRPr b="0" i="0" sz="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t/>
            </a:r>
            <a:endParaRPr b="0" i="0" sz="800" u="none" cap="none" strike="noStrike">
              <a:solidFill>
                <a:schemeClr val="lt2"/>
              </a:solidFill>
              <a:latin typeface="Lato"/>
              <a:ea typeface="Lato"/>
              <a:cs typeface="Lato"/>
              <a:sym typeface="Lato"/>
            </a:endParaRPr>
          </a:p>
          <a:p>
            <a:pPr indent="0" lvl="0" marL="0" marR="0" rtl="0" algn="l">
              <a:lnSpc>
                <a:spcPct val="115000"/>
              </a:lnSpc>
              <a:spcBef>
                <a:spcPts val="0"/>
              </a:spcBef>
              <a:spcAft>
                <a:spcPts val="0"/>
              </a:spcAft>
              <a:buClr>
                <a:srgbClr val="000000"/>
              </a:buClr>
              <a:buSzPts val="2000"/>
              <a:buFont typeface="Arial"/>
              <a:buNone/>
            </a:pPr>
            <a:r>
              <a:rPr b="0" i="0" lang="en-GB" sz="1800" u="none" cap="none" strike="noStrike">
                <a:solidFill>
                  <a:schemeClr val="lt2"/>
                </a:solidFill>
                <a:latin typeface="Lato"/>
                <a:ea typeface="Lato"/>
                <a:cs typeface="Lato"/>
                <a:sym typeface="Lato"/>
                <a:extLst>
                  <a:ext uri="http://customooxmlschemas.google.com/">
                    <go:slidesCustomData xmlns:go="http://customooxmlschemas.google.com/" textRoundtripDataId="35"/>
                  </a:ext>
                </a:extLst>
              </a:rPr>
              <a:t>Monthly</a:t>
            </a:r>
            <a:r>
              <a:rPr b="0" i="0" lang="en-GB" sz="1800" u="none" cap="none" strike="noStrike">
                <a:solidFill>
                  <a:schemeClr val="lt2"/>
                </a:solidFill>
                <a:latin typeface="Lato"/>
                <a:ea typeface="Lato"/>
                <a:cs typeface="Lato"/>
                <a:sym typeface="Lato"/>
              </a:rPr>
              <a:t> NET </a:t>
            </a:r>
            <a:r>
              <a:rPr b="0" i="0" lang="en-GB" sz="1800" u="none" cap="none" strike="noStrike">
                <a:solidFill>
                  <a:schemeClr val="lt2"/>
                </a:solidFill>
                <a:latin typeface="Lato"/>
                <a:ea typeface="Lato"/>
                <a:cs typeface="Lato"/>
                <a:sym typeface="Lato"/>
                <a:extLst>
                  <a:ext uri="http://customooxmlschemas.google.com/">
                    <go:slidesCustomData xmlns:go="http://customooxmlschemas.google.com/" textRoundtripDataId="36"/>
                  </a:ext>
                </a:extLst>
              </a:rPr>
              <a:t>pay</a:t>
            </a:r>
            <a:r>
              <a:rPr b="0" i="0" lang="en-GB" sz="1800" u="none" cap="none" strike="noStrike">
                <a:solidFill>
                  <a:schemeClr val="lt2"/>
                </a:solidFill>
                <a:latin typeface="Lato"/>
                <a:ea typeface="Lato"/>
                <a:cs typeface="Lato"/>
                <a:sym typeface="Lato"/>
              </a:rPr>
              <a:t> = </a:t>
            </a:r>
            <a:br>
              <a:rPr b="0" i="0" lang="en-GB" sz="1800" u="none" cap="none" strike="noStrike">
                <a:solidFill>
                  <a:schemeClr val="lt2"/>
                </a:solidFill>
                <a:latin typeface="Lato"/>
                <a:ea typeface="Lato"/>
                <a:cs typeface="Lato"/>
                <a:sym typeface="Lato"/>
              </a:rPr>
            </a:br>
            <a:r>
              <a:rPr b="0" i="0" lang="en-GB" sz="1800" u="none" cap="none" strike="noStrike">
                <a:solidFill>
                  <a:schemeClr val="lt2"/>
                </a:solidFill>
                <a:latin typeface="Lato"/>
                <a:ea typeface="Lato"/>
                <a:cs typeface="Lato"/>
                <a:sym typeface="Lato"/>
              </a:rPr>
              <a:t>(Income – income tax – </a:t>
            </a:r>
            <a:r>
              <a:rPr lang="en-GB" sz="1800">
                <a:solidFill>
                  <a:schemeClr val="lt2"/>
                </a:solidFill>
                <a:latin typeface="Lato"/>
                <a:ea typeface="Lato"/>
                <a:cs typeface="Lato"/>
                <a:sym typeface="Lato"/>
              </a:rPr>
              <a:t>n</a:t>
            </a:r>
            <a:r>
              <a:rPr b="0" i="0" lang="en-GB" sz="1800" u="none" cap="none" strike="noStrike">
                <a:solidFill>
                  <a:schemeClr val="lt2"/>
                </a:solidFill>
                <a:latin typeface="Lato"/>
                <a:ea typeface="Lato"/>
                <a:cs typeface="Lato"/>
                <a:sym typeface="Lato"/>
              </a:rPr>
              <a:t>ational </a:t>
            </a:r>
            <a:r>
              <a:rPr lang="en-GB" sz="1800">
                <a:solidFill>
                  <a:schemeClr val="lt2"/>
                </a:solidFill>
                <a:latin typeface="Lato"/>
                <a:ea typeface="Lato"/>
                <a:cs typeface="Lato"/>
                <a:sym typeface="Lato"/>
              </a:rPr>
              <a:t>i</a:t>
            </a:r>
            <a:r>
              <a:rPr b="0" i="0" lang="en-GB" sz="1800" u="none" cap="none" strike="noStrike">
                <a:solidFill>
                  <a:schemeClr val="lt2"/>
                </a:solidFill>
                <a:latin typeface="Lato"/>
                <a:ea typeface="Lato"/>
                <a:cs typeface="Lato"/>
                <a:sym typeface="Lato"/>
              </a:rPr>
              <a:t>nsurance) ÷ 12 (months in a year) </a:t>
            </a:r>
            <a:endParaRPr b="0" i="0" sz="1200" u="none" cap="none" strike="noStrike">
              <a:solidFill>
                <a:srgbClr val="000000"/>
              </a:solidFill>
              <a:latin typeface="Arial"/>
              <a:ea typeface="Arial"/>
              <a:cs typeface="Arial"/>
              <a:sym typeface="Arial"/>
            </a:endParaRPr>
          </a:p>
        </p:txBody>
      </p:sp>
      <p:sp>
        <p:nvSpPr>
          <p:cNvPr id="591" name="Google Shape;591;g18c8fb61ca0_0_54"/>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pic>
        <p:nvPicPr>
          <p:cNvPr id="592" name="Google Shape;592;g18c8fb61ca0_0_54"/>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13710c85c8b_0_54"/>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g13710c85c8b_0_54"/>
          <p:cNvSpPr txBox="1"/>
          <p:nvPr>
            <p:ph idx="12" type="sldNum"/>
          </p:nvPr>
        </p:nvSpPr>
        <p:spPr>
          <a:xfrm>
            <a:off x="8609893" y="403673"/>
            <a:ext cx="459600" cy="225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en-GB" sz="1400" u="none" cap="none" strike="noStrike">
                <a:solidFill>
                  <a:schemeClr val="lt1"/>
                </a:solidFill>
                <a:latin typeface="Lato Black"/>
                <a:ea typeface="Lato Black"/>
                <a:cs typeface="Lato Black"/>
                <a:sym typeface="Lato Black"/>
              </a:rPr>
              <a:t>‹#›</a:t>
            </a:fld>
            <a:endParaRPr b="1" i="0" sz="1400" u="none" cap="none" strike="noStrike">
              <a:solidFill>
                <a:schemeClr val="lt1"/>
              </a:solidFill>
              <a:latin typeface="Lato Black"/>
              <a:ea typeface="Lato Black"/>
              <a:cs typeface="Lato Black"/>
              <a:sym typeface="Lato Black"/>
            </a:endParaRPr>
          </a:p>
        </p:txBody>
      </p:sp>
      <p:sp>
        <p:nvSpPr>
          <p:cNvPr id="189" name="Google Shape;189;g13710c85c8b_0_54"/>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g13710c85c8b_0_54"/>
          <p:cNvSpPr txBox="1"/>
          <p:nvPr/>
        </p:nvSpPr>
        <p:spPr>
          <a:xfrm>
            <a:off x="360376" y="1503475"/>
            <a:ext cx="7412100" cy="2629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0" i="0" lang="en-GB" sz="2000" u="none" cap="none" strike="noStrike">
                <a:solidFill>
                  <a:schemeClr val="accent2"/>
                </a:solidFill>
                <a:latin typeface="Lato Black"/>
                <a:ea typeface="Lato Black"/>
                <a:cs typeface="Lato Black"/>
                <a:sym typeface="Lato Black"/>
              </a:rPr>
              <a:t>By the end of the session, </a:t>
            </a:r>
            <a:r>
              <a:rPr lang="en-GB" sz="2000">
                <a:solidFill>
                  <a:schemeClr val="accent2"/>
                </a:solidFill>
                <a:latin typeface="Lato Black"/>
                <a:ea typeface="Lato Black"/>
                <a:cs typeface="Lato Black"/>
                <a:sym typeface="Lato Black"/>
              </a:rPr>
              <a:t>students </a:t>
            </a:r>
            <a:r>
              <a:rPr b="0" i="0" lang="en-GB" sz="2000" u="none" cap="none" strike="noStrike">
                <a:solidFill>
                  <a:schemeClr val="accent2"/>
                </a:solidFill>
                <a:latin typeface="Lato Black"/>
                <a:ea typeface="Lato Black"/>
                <a:cs typeface="Lato Black"/>
                <a:sym typeface="Lato Black"/>
              </a:rPr>
              <a:t>will be able to:</a:t>
            </a:r>
            <a:endParaRPr b="0" i="0" sz="2000" u="none" cap="none" strike="noStrike">
              <a:solidFill>
                <a:schemeClr val="accent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2000"/>
              <a:buFont typeface="Arial"/>
              <a:buNone/>
            </a:pPr>
            <a:r>
              <a:t/>
            </a:r>
            <a:endParaRPr sz="2000">
              <a:solidFill>
                <a:schemeClr val="accent2"/>
              </a:solidFill>
              <a:latin typeface="Lato Black"/>
              <a:ea typeface="Lato Black"/>
              <a:cs typeface="Lato Black"/>
              <a:sym typeface="Lato Black"/>
            </a:endParaRPr>
          </a:p>
          <a:p>
            <a:pPr indent="-330200" lvl="0" marL="457200" marR="0" rtl="0" algn="l">
              <a:lnSpc>
                <a:spcPct val="107000"/>
              </a:lnSpc>
              <a:spcBef>
                <a:spcPts val="0"/>
              </a:spcBef>
              <a:spcAft>
                <a:spcPts val="0"/>
              </a:spcAft>
              <a:buClr>
                <a:schemeClr val="accent2"/>
              </a:buClr>
              <a:buSzPts val="1600"/>
              <a:buFont typeface="Lato"/>
              <a:buAutoNum type="arabicPeriod"/>
            </a:pPr>
            <a:r>
              <a:rPr b="1" lang="en-GB" sz="1600">
                <a:solidFill>
                  <a:schemeClr val="lt1"/>
                </a:solidFill>
                <a:latin typeface="Lato"/>
                <a:ea typeface="Lato"/>
                <a:cs typeface="Lato"/>
                <a:sym typeface="Lato"/>
              </a:rPr>
              <a:t>Analyse </a:t>
            </a:r>
            <a:r>
              <a:rPr b="1" i="0" lang="en-GB" sz="1600" u="none" cap="none" strike="noStrike">
                <a:solidFill>
                  <a:schemeClr val="lt1"/>
                </a:solidFill>
                <a:latin typeface="Lato"/>
                <a:ea typeface="Lato"/>
                <a:cs typeface="Lato"/>
                <a:sym typeface="Lato"/>
              </a:rPr>
              <a:t>the advantages and disadvantages of different </a:t>
            </a:r>
            <a:r>
              <a:rPr b="1" lang="en-GB" sz="1600">
                <a:solidFill>
                  <a:schemeClr val="lt1"/>
                </a:solidFill>
                <a:latin typeface="Lato"/>
                <a:ea typeface="Lato"/>
                <a:cs typeface="Lato"/>
                <a:sym typeface="Lato"/>
              </a:rPr>
              <a:t>ways to make money</a:t>
            </a:r>
            <a:r>
              <a:rPr b="1" i="0" lang="en-GB" sz="1600" u="none" cap="none" strike="noStrike">
                <a:solidFill>
                  <a:schemeClr val="lt1"/>
                </a:solidFill>
                <a:latin typeface="Lato"/>
                <a:ea typeface="Lato"/>
                <a:cs typeface="Lato"/>
                <a:sym typeface="Lato"/>
              </a:rPr>
              <a:t> </a:t>
            </a:r>
            <a:r>
              <a:rPr b="0" i="0" lang="en-GB" sz="1600" u="none" cap="none" strike="noStrike">
                <a:solidFill>
                  <a:schemeClr val="lt1"/>
                </a:solidFill>
                <a:latin typeface="Lato Light"/>
                <a:ea typeface="Lato Light"/>
                <a:cs typeface="Lato Light"/>
                <a:sym typeface="Lato Light"/>
              </a:rPr>
              <a:t>and important factors t</a:t>
            </a:r>
            <a:r>
              <a:rPr lang="en-GB" sz="1600">
                <a:solidFill>
                  <a:schemeClr val="lt1"/>
                </a:solidFill>
                <a:latin typeface="Lato Light"/>
                <a:ea typeface="Lato Light"/>
                <a:cs typeface="Lato Light"/>
                <a:sym typeface="Lato Light"/>
              </a:rPr>
              <a:t>o consider </a:t>
            </a:r>
            <a:r>
              <a:rPr b="0" i="0" lang="en-GB" sz="1600" u="none" cap="none" strike="noStrike">
                <a:solidFill>
                  <a:schemeClr val="lt1"/>
                </a:solidFill>
                <a:latin typeface="Lato Light"/>
                <a:ea typeface="Lato Light"/>
                <a:cs typeface="Lato Light"/>
                <a:sym typeface="Lato Light"/>
              </a:rPr>
              <a:t>when choosing a job. </a:t>
            </a:r>
            <a:endParaRPr sz="1050">
              <a:highlight>
                <a:srgbClr val="FFFFFF"/>
              </a:highlight>
              <a:latin typeface="Roboto"/>
              <a:ea typeface="Roboto"/>
              <a:cs typeface="Roboto"/>
              <a:sym typeface="Roboto"/>
            </a:endParaRPr>
          </a:p>
          <a:p>
            <a:pPr indent="0" lvl="0" marL="457200" marR="0" rtl="0" algn="l">
              <a:lnSpc>
                <a:spcPct val="107000"/>
              </a:lnSpc>
              <a:spcBef>
                <a:spcPts val="0"/>
              </a:spcBef>
              <a:spcAft>
                <a:spcPts val="0"/>
              </a:spcAft>
              <a:buNone/>
            </a:pPr>
            <a:r>
              <a:t/>
            </a:r>
            <a:endParaRPr sz="1050">
              <a:highlight>
                <a:srgbClr val="FFFFFF"/>
              </a:highlight>
              <a:latin typeface="Roboto"/>
              <a:ea typeface="Roboto"/>
              <a:cs typeface="Roboto"/>
              <a:sym typeface="Roboto"/>
            </a:endParaRPr>
          </a:p>
          <a:p>
            <a:pPr indent="-330200" lvl="0" marL="457200" marR="0" rtl="0" algn="l">
              <a:lnSpc>
                <a:spcPct val="107000"/>
              </a:lnSpc>
              <a:spcBef>
                <a:spcPts val="0"/>
              </a:spcBef>
              <a:spcAft>
                <a:spcPts val="0"/>
              </a:spcAft>
              <a:buClr>
                <a:schemeClr val="accent2"/>
              </a:buClr>
              <a:buSzPts val="1600"/>
              <a:buFont typeface="Lato"/>
              <a:buAutoNum type="arabicPeriod"/>
            </a:pPr>
            <a:r>
              <a:rPr b="1" lang="en-GB" sz="1600">
                <a:solidFill>
                  <a:schemeClr val="lt1"/>
                </a:solidFill>
                <a:latin typeface="Lato"/>
                <a:ea typeface="Lato"/>
                <a:cs typeface="Lato"/>
                <a:sym typeface="Lato"/>
              </a:rPr>
              <a:t>Explain the main</a:t>
            </a:r>
            <a:r>
              <a:rPr b="1" i="0" lang="en-GB" sz="1600" u="none" cap="none" strike="noStrike">
                <a:solidFill>
                  <a:schemeClr val="lt1"/>
                </a:solidFill>
                <a:latin typeface="Lato"/>
                <a:ea typeface="Lato"/>
                <a:cs typeface="Lato"/>
                <a:sym typeface="Lato"/>
              </a:rPr>
              <a:t> salary deductions, </a:t>
            </a:r>
            <a:r>
              <a:rPr b="0" i="0" lang="en-GB" sz="1600" u="none" cap="none" strike="noStrike">
                <a:solidFill>
                  <a:schemeClr val="lt1"/>
                </a:solidFill>
                <a:latin typeface="Lato Light"/>
                <a:ea typeface="Lato Light"/>
                <a:cs typeface="Lato Light"/>
                <a:sym typeface="Lato Light"/>
              </a:rPr>
              <a:t>and calculate income tax.</a:t>
            </a:r>
            <a:endParaRPr sz="1600">
              <a:solidFill>
                <a:schemeClr val="lt1"/>
              </a:solidFill>
              <a:latin typeface="Lato Light"/>
              <a:ea typeface="Lato Light"/>
              <a:cs typeface="Lato Light"/>
              <a:sym typeface="Lato Light"/>
            </a:endParaRPr>
          </a:p>
          <a:p>
            <a:pPr indent="0" lvl="0" marL="457200" marR="0" rtl="0" algn="l">
              <a:lnSpc>
                <a:spcPct val="107000"/>
              </a:lnSpc>
              <a:spcBef>
                <a:spcPts val="0"/>
              </a:spcBef>
              <a:spcAft>
                <a:spcPts val="0"/>
              </a:spcAft>
              <a:buNone/>
            </a:pPr>
            <a:r>
              <a:t/>
            </a:r>
            <a:endParaRPr sz="1600">
              <a:solidFill>
                <a:schemeClr val="lt1"/>
              </a:solidFill>
              <a:latin typeface="Lato Light"/>
              <a:ea typeface="Lato Light"/>
              <a:cs typeface="Lato Light"/>
              <a:sym typeface="Lato Light"/>
            </a:endParaRPr>
          </a:p>
          <a:p>
            <a:pPr indent="-330200" lvl="0" marL="457200" marR="0" rtl="0" algn="l">
              <a:lnSpc>
                <a:spcPct val="107000"/>
              </a:lnSpc>
              <a:spcBef>
                <a:spcPts val="0"/>
              </a:spcBef>
              <a:spcAft>
                <a:spcPts val="0"/>
              </a:spcAft>
              <a:buClr>
                <a:schemeClr val="accent2"/>
              </a:buClr>
              <a:buSzPts val="1600"/>
              <a:buFont typeface="Lato"/>
              <a:buAutoNum type="arabicPeriod"/>
            </a:pPr>
            <a:r>
              <a:rPr b="1" lang="en-GB" sz="1600">
                <a:solidFill>
                  <a:schemeClr val="lt1"/>
                </a:solidFill>
                <a:latin typeface="Lato"/>
                <a:ea typeface="Lato"/>
                <a:cs typeface="Lato"/>
                <a:sym typeface="Lato"/>
              </a:rPr>
              <a:t>State </a:t>
            </a:r>
            <a:r>
              <a:rPr b="1" i="0" lang="en-GB" sz="1600" u="none" cap="none" strike="noStrike">
                <a:solidFill>
                  <a:schemeClr val="lt1"/>
                </a:solidFill>
                <a:latin typeface="Lato"/>
                <a:ea typeface="Lato"/>
                <a:cs typeface="Lato"/>
                <a:sym typeface="Lato"/>
              </a:rPr>
              <a:t>rights at work regarding fair treatment a</a:t>
            </a:r>
            <a:r>
              <a:rPr b="1" lang="en-GB" sz="1600">
                <a:solidFill>
                  <a:schemeClr val="lt1"/>
                </a:solidFill>
                <a:latin typeface="Lato"/>
                <a:ea typeface="Lato"/>
                <a:cs typeface="Lato"/>
                <a:sym typeface="Lato"/>
              </a:rPr>
              <a:t>nd pay</a:t>
            </a:r>
            <a:r>
              <a:rPr b="1" i="0" lang="en-GB" sz="1600" u="none" cap="none" strike="noStrike">
                <a:solidFill>
                  <a:schemeClr val="lt1"/>
                </a:solidFill>
                <a:latin typeface="Lato"/>
                <a:ea typeface="Lato"/>
                <a:cs typeface="Lato"/>
                <a:sym typeface="Lato"/>
              </a:rPr>
              <a:t>, </a:t>
            </a:r>
            <a:r>
              <a:rPr lang="en-GB" sz="1600">
                <a:solidFill>
                  <a:schemeClr val="lt1"/>
                </a:solidFill>
                <a:latin typeface="Lato Light"/>
                <a:ea typeface="Lato Light"/>
                <a:cs typeface="Lato Light"/>
                <a:sym typeface="Lato Light"/>
              </a:rPr>
              <a:t>and identify </a:t>
            </a:r>
            <a:r>
              <a:rPr b="0" i="0" lang="en-GB" sz="1600" u="none" cap="none" strike="noStrike">
                <a:solidFill>
                  <a:schemeClr val="lt1"/>
                </a:solidFill>
                <a:latin typeface="Lato Light"/>
                <a:ea typeface="Lato Light"/>
                <a:cs typeface="Lato Light"/>
                <a:sym typeface="Lato Light"/>
              </a:rPr>
              <a:t> where </a:t>
            </a:r>
            <a:r>
              <a:rPr lang="en-GB" sz="1600">
                <a:solidFill>
                  <a:schemeClr val="lt1"/>
                </a:solidFill>
                <a:latin typeface="Lato Light"/>
                <a:ea typeface="Lato Light"/>
                <a:cs typeface="Lato Light"/>
                <a:sym typeface="Lato Light"/>
              </a:rPr>
              <a:t>to </a:t>
            </a:r>
            <a:r>
              <a:rPr b="0" i="0" lang="en-GB" sz="1600" u="none" cap="none" strike="noStrike">
                <a:solidFill>
                  <a:schemeClr val="lt1"/>
                </a:solidFill>
                <a:latin typeface="Lato Light"/>
                <a:ea typeface="Lato Light"/>
                <a:cs typeface="Lato Light"/>
                <a:sym typeface="Lato Light"/>
              </a:rPr>
              <a:t> turn for support when facing problems in the workplace.</a:t>
            </a:r>
            <a:endParaRPr b="1" i="0" sz="1600" u="none" cap="none" strike="noStrike">
              <a:solidFill>
                <a:schemeClr val="lt1"/>
              </a:solidFill>
              <a:latin typeface="Lato"/>
              <a:ea typeface="Lato"/>
              <a:cs typeface="Lato"/>
              <a:sym typeface="Lato"/>
            </a:endParaRPr>
          </a:p>
        </p:txBody>
      </p:sp>
      <p:sp>
        <p:nvSpPr>
          <p:cNvPr id="191" name="Google Shape;191;g13710c85c8b_0_54"/>
          <p:cNvSpPr txBox="1"/>
          <p:nvPr/>
        </p:nvSpPr>
        <p:spPr>
          <a:xfrm>
            <a:off x="360375" y="253750"/>
            <a:ext cx="73386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GB" sz="2000" u="none" cap="none" strike="noStrike">
                <a:solidFill>
                  <a:schemeClr val="accent2"/>
                </a:solidFill>
                <a:latin typeface="Lato Black"/>
                <a:ea typeface="Lato Black"/>
                <a:cs typeface="Lato Black"/>
                <a:sym typeface="Lato Black"/>
              </a:rPr>
              <a:t>Learning Outcome: </a:t>
            </a:r>
            <a:r>
              <a:rPr b="1" lang="en-GB" sz="2000">
                <a:solidFill>
                  <a:schemeClr val="accent2"/>
                </a:solidFill>
                <a:latin typeface="Lato"/>
                <a:ea typeface="Lato"/>
                <a:cs typeface="Lato"/>
                <a:sym typeface="Lato"/>
              </a:rPr>
              <a:t>To </a:t>
            </a:r>
            <a:r>
              <a:rPr b="1" i="0" lang="en-GB" sz="2000" u="none" cap="none" strike="noStrike">
                <a:solidFill>
                  <a:schemeClr val="accent2"/>
                </a:solidFill>
                <a:latin typeface="Lato"/>
                <a:ea typeface="Lato"/>
                <a:cs typeface="Lato"/>
                <a:sym typeface="Lato"/>
              </a:rPr>
              <a:t>learn about different forms of employment, about tax and other deductions that may be taken from earnings, as well as how to speak up at work. </a:t>
            </a:r>
            <a:endParaRPr b="0" i="0" sz="2000" u="none" cap="none" strike="noStrike">
              <a:solidFill>
                <a:srgbClr val="FF8022"/>
              </a:solidFill>
              <a:latin typeface="Lato Black"/>
              <a:ea typeface="Lato Black"/>
              <a:cs typeface="Lato Black"/>
              <a:sym typeface="Lato Black"/>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g1793b6a3233_0_336"/>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GB">
                <a:solidFill>
                  <a:schemeClr val="lt1"/>
                </a:solidFill>
                <a:latin typeface="Lato"/>
                <a:ea typeface="Lato"/>
                <a:cs typeface="Lato"/>
                <a:sym typeface="Lato"/>
              </a:rPr>
              <a:t>‹#›</a:t>
            </a:fld>
            <a:endParaRPr>
              <a:solidFill>
                <a:schemeClr val="lt1"/>
              </a:solidFill>
              <a:latin typeface="Lato"/>
              <a:ea typeface="Lato"/>
              <a:cs typeface="Lato"/>
              <a:sym typeface="Lato"/>
            </a:endParaRPr>
          </a:p>
        </p:txBody>
      </p:sp>
      <p:sp>
        <p:nvSpPr>
          <p:cNvPr id="598" name="Google Shape;598;g1793b6a3233_0_336"/>
          <p:cNvSpPr txBox="1"/>
          <p:nvPr>
            <p:ph type="ctrTitle"/>
          </p:nvPr>
        </p:nvSpPr>
        <p:spPr>
          <a:xfrm>
            <a:off x="379375" y="4061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sz="2500">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lang="en-GB" sz="2300">
                <a:solidFill>
                  <a:schemeClr val="accent2"/>
                </a:solidFill>
                <a:latin typeface="Lato Black"/>
                <a:ea typeface="Lato Black"/>
                <a:cs typeface="Lato Black"/>
                <a:sym typeface="Lato Black"/>
              </a:rPr>
              <a:t>Activity | Fill in the gaps using the word bank</a:t>
            </a:r>
            <a:endParaRPr b="1" sz="2300">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0" i="0" lang="en-GB" sz="2500" u="none" cap="none" strike="noStrike">
                <a:solidFill>
                  <a:schemeClr val="accent2"/>
                </a:solidFill>
                <a:latin typeface="Lato Black"/>
                <a:ea typeface="Lato Black"/>
                <a:cs typeface="Lato Black"/>
                <a:sym typeface="Lato Black"/>
              </a:rPr>
              <a:t> </a:t>
            </a:r>
            <a:endParaRPr b="1" i="0" sz="25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500" u="none" cap="none" strike="noStrike">
              <a:solidFill>
                <a:schemeClr val="accent2"/>
              </a:solidFill>
              <a:latin typeface="Lato"/>
              <a:ea typeface="Lato"/>
              <a:cs typeface="Lato"/>
              <a:sym typeface="Lato"/>
            </a:endParaRPr>
          </a:p>
        </p:txBody>
      </p:sp>
      <p:sp>
        <p:nvSpPr>
          <p:cNvPr id="599" name="Google Shape;599;g1793b6a3233_0_336"/>
          <p:cNvSpPr txBox="1"/>
          <p:nvPr/>
        </p:nvSpPr>
        <p:spPr>
          <a:xfrm>
            <a:off x="2767600" y="1147025"/>
            <a:ext cx="232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00" name="Google Shape;600;g1793b6a3233_0_336"/>
          <p:cNvSpPr txBox="1"/>
          <p:nvPr/>
        </p:nvSpPr>
        <p:spPr>
          <a:xfrm>
            <a:off x="357350" y="1090900"/>
            <a:ext cx="66888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800">
              <a:solidFill>
                <a:srgbClr val="1A0DAB"/>
              </a:solidFill>
              <a:latin typeface="Lato"/>
              <a:ea typeface="Lato"/>
              <a:cs typeface="Lato"/>
              <a:sym typeface="Lato"/>
            </a:endParaRPr>
          </a:p>
        </p:txBody>
      </p:sp>
      <p:sp>
        <p:nvSpPr>
          <p:cNvPr id="601" name="Google Shape;601;g1793b6a3233_0_336"/>
          <p:cNvSpPr txBox="1"/>
          <p:nvPr/>
        </p:nvSpPr>
        <p:spPr>
          <a:xfrm>
            <a:off x="379375" y="1047150"/>
            <a:ext cx="8498700" cy="238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a:t>When Darren gets a job as a lawyer and is told his annual salary, each month he works out his </a:t>
            </a:r>
            <a:r>
              <a:rPr b="1" lang="en-GB" sz="1300">
                <a:solidFill>
                  <a:schemeClr val="accent2"/>
                </a:solidFill>
              </a:rPr>
              <a:t>(1)………………….. </a:t>
            </a:r>
            <a:r>
              <a:rPr lang="en-GB" sz="1300"/>
              <a:t>by taking his total annual salary and dividing it by twelve.</a:t>
            </a:r>
            <a:r>
              <a:rPr lang="en-GB" sz="1300">
                <a:solidFill>
                  <a:schemeClr val="accent2"/>
                </a:solidFill>
              </a:rPr>
              <a:t> </a:t>
            </a:r>
            <a:r>
              <a:rPr lang="en-GB" sz="1300">
                <a:solidFill>
                  <a:schemeClr val="dk1"/>
                </a:solidFill>
              </a:rPr>
              <a:t>There are then several </a:t>
            </a:r>
            <a:r>
              <a:rPr b="1" lang="en-GB" sz="1300">
                <a:solidFill>
                  <a:schemeClr val="accent2"/>
                </a:solidFill>
              </a:rPr>
              <a:t>(2)…………………..,</a:t>
            </a:r>
            <a:r>
              <a:rPr b="1" lang="en-GB" sz="1300">
                <a:solidFill>
                  <a:schemeClr val="dk1"/>
                </a:solidFill>
              </a:rPr>
              <a:t> </a:t>
            </a:r>
            <a:r>
              <a:rPr lang="en-GB" sz="1300">
                <a:solidFill>
                  <a:schemeClr val="dk1"/>
                </a:solidFill>
              </a:rPr>
              <a:t> which are amounts of money taken away from gross pay. The biggest deduction is usually </a:t>
            </a:r>
            <a:endParaRPr sz="1300">
              <a:solidFill>
                <a:schemeClr val="dk1"/>
              </a:solidFill>
            </a:endParaRPr>
          </a:p>
          <a:p>
            <a:pPr indent="0" lvl="0" marL="0" rtl="0" algn="l">
              <a:spcBef>
                <a:spcPts val="0"/>
              </a:spcBef>
              <a:spcAft>
                <a:spcPts val="0"/>
              </a:spcAft>
              <a:buNone/>
            </a:pPr>
            <a:r>
              <a:rPr b="1" lang="en-GB" sz="1300">
                <a:solidFill>
                  <a:schemeClr val="accent2"/>
                </a:solidFill>
              </a:rPr>
              <a:t>(3)</a:t>
            </a:r>
            <a:r>
              <a:rPr b="1" lang="en-GB" sz="1300">
                <a:solidFill>
                  <a:schemeClr val="dk1"/>
                </a:solidFill>
              </a:rPr>
              <a:t> </a:t>
            </a:r>
            <a:r>
              <a:rPr b="1" lang="en-GB" sz="1300">
                <a:solidFill>
                  <a:srgbClr val="FF8022"/>
                </a:solidFill>
              </a:rPr>
              <a:t>…………….……,</a:t>
            </a:r>
            <a:r>
              <a:rPr b="1" lang="en-GB" sz="1300">
                <a:solidFill>
                  <a:schemeClr val="dk1"/>
                </a:solidFill>
              </a:rPr>
              <a:t> </a:t>
            </a:r>
            <a:r>
              <a:rPr lang="en-GB" sz="1300">
                <a:solidFill>
                  <a:schemeClr val="dk1"/>
                </a:solidFill>
              </a:rPr>
              <a:t>which is a tax that goes up the more he earns. This is known as a </a:t>
            </a:r>
            <a:r>
              <a:rPr b="1" lang="en-GB" sz="1300">
                <a:solidFill>
                  <a:schemeClr val="accent2"/>
                </a:solidFill>
              </a:rPr>
              <a:t>(4).......................................</a:t>
            </a:r>
            <a:r>
              <a:rPr b="1" lang="en-GB" sz="1300">
                <a:solidFill>
                  <a:schemeClr val="dk1"/>
                </a:solidFill>
              </a:rPr>
              <a:t>. </a:t>
            </a:r>
            <a:r>
              <a:rPr lang="en-GB" sz="1300">
                <a:solidFill>
                  <a:schemeClr val="dk1"/>
                </a:solidFill>
              </a:rPr>
              <a:t>This is collected and spent on things like the NHS, </a:t>
            </a:r>
            <a:r>
              <a:rPr b="1" lang="en-GB" sz="1300">
                <a:solidFill>
                  <a:schemeClr val="accent2"/>
                </a:solidFill>
              </a:rPr>
              <a:t>(5).......................................</a:t>
            </a:r>
            <a:r>
              <a:rPr b="1" lang="en-GB" sz="1300">
                <a:solidFill>
                  <a:schemeClr val="dk1"/>
                </a:solidFill>
              </a:rPr>
              <a:t>.</a:t>
            </a:r>
            <a:endParaRPr b="1"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lang="en-GB" sz="1300">
                <a:solidFill>
                  <a:schemeClr val="dk1"/>
                </a:solidFill>
              </a:rPr>
              <a:t>Because Darren has been to university and took out a </a:t>
            </a:r>
            <a:r>
              <a:rPr b="1" lang="en-GB" sz="1300">
                <a:solidFill>
                  <a:schemeClr val="accent2"/>
                </a:solidFill>
              </a:rPr>
              <a:t>(6)................</a:t>
            </a:r>
            <a:r>
              <a:rPr lang="en-GB" sz="1300">
                <a:solidFill>
                  <a:schemeClr val="dk1"/>
                </a:solidFill>
              </a:rPr>
              <a:t>, he will need to pay chunks of this out on a monthly basis; he also chose to get a </a:t>
            </a:r>
            <a:r>
              <a:rPr b="1" lang="en-GB" sz="1300">
                <a:solidFill>
                  <a:schemeClr val="accent2"/>
                </a:solidFill>
              </a:rPr>
              <a:t>(7)............</a:t>
            </a:r>
            <a:r>
              <a:rPr lang="en-GB" sz="1300">
                <a:solidFill>
                  <a:schemeClr val="dk1"/>
                </a:solidFill>
              </a:rPr>
              <a:t>, which means he has a way of saving money for later in life.</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lang="en-GB" sz="1300">
                <a:solidFill>
                  <a:schemeClr val="dk1"/>
                </a:solidFill>
              </a:rPr>
              <a:t>Finally he is left with his </a:t>
            </a:r>
            <a:r>
              <a:rPr b="1" lang="en-GB" sz="1300">
                <a:solidFill>
                  <a:schemeClr val="accent2"/>
                </a:solidFill>
              </a:rPr>
              <a:t>(8)…</a:t>
            </a:r>
            <a:r>
              <a:rPr b="1" lang="en-GB" sz="1300">
                <a:solidFill>
                  <a:srgbClr val="FF8022"/>
                </a:solidFill>
              </a:rPr>
              <a:t>……..……..</a:t>
            </a:r>
            <a:r>
              <a:rPr b="1" lang="en-GB" sz="1300">
                <a:solidFill>
                  <a:schemeClr val="dk1"/>
                </a:solidFill>
              </a:rPr>
              <a:t> </a:t>
            </a:r>
            <a:r>
              <a:rPr lang="en-GB" sz="1300">
                <a:solidFill>
                  <a:schemeClr val="dk1"/>
                </a:solidFill>
              </a:rPr>
              <a:t>which is a very important number because it’s the amount that comes into his bank account. He will then use this number to help him budget!</a:t>
            </a:r>
            <a:endParaRPr sz="1300">
              <a:solidFill>
                <a:schemeClr val="dk1"/>
              </a:solidFill>
            </a:endParaRPr>
          </a:p>
        </p:txBody>
      </p:sp>
      <p:sp>
        <p:nvSpPr>
          <p:cNvPr id="602" name="Google Shape;602;g1793b6a3233_0_336"/>
          <p:cNvSpPr/>
          <p:nvPr/>
        </p:nvSpPr>
        <p:spPr>
          <a:xfrm>
            <a:off x="279000" y="4084750"/>
            <a:ext cx="8597400" cy="1008600"/>
          </a:xfrm>
          <a:prstGeom prst="snip1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chemeClr val="lt1"/>
                </a:solidFill>
              </a:rPr>
              <a:t>progressive tax</a:t>
            </a:r>
            <a:r>
              <a:rPr b="1" lang="en-GB">
                <a:solidFill>
                  <a:schemeClr val="lt1"/>
                </a:solidFill>
              </a:rPr>
              <a:t>			education and transport		deductions	monthly gross pay</a:t>
            </a:r>
            <a:endParaRPr b="1">
              <a:solidFill>
                <a:schemeClr val="lt1"/>
              </a:solidFill>
            </a:endParaRPr>
          </a:p>
          <a:p>
            <a:pPr indent="0" lvl="0" marL="0" rtl="0" algn="l">
              <a:spcBef>
                <a:spcPts val="0"/>
              </a:spcBef>
              <a:spcAft>
                <a:spcPts val="0"/>
              </a:spcAft>
              <a:buNone/>
            </a:pPr>
            <a:r>
              <a:t/>
            </a:r>
            <a:endParaRPr b="1">
              <a:solidFill>
                <a:schemeClr val="lt1"/>
              </a:solidFill>
            </a:endParaRPr>
          </a:p>
          <a:p>
            <a:pPr indent="0" lvl="0" marL="0" rtl="0" algn="l">
              <a:spcBef>
                <a:spcPts val="0"/>
              </a:spcBef>
              <a:spcAft>
                <a:spcPts val="0"/>
              </a:spcAft>
              <a:buNone/>
            </a:pPr>
            <a:r>
              <a:rPr b="1" lang="en-GB">
                <a:solidFill>
                  <a:schemeClr val="lt1"/>
                </a:solidFill>
              </a:rPr>
              <a:t>net pay 				pension 					student loan	income tax</a:t>
            </a:r>
            <a:endParaRPr b="1">
              <a:solidFill>
                <a:schemeClr val="lt1"/>
              </a:solidFill>
            </a:endParaRPr>
          </a:p>
        </p:txBody>
      </p:sp>
      <p:sp>
        <p:nvSpPr>
          <p:cNvPr id="603" name="Google Shape;603;g1793b6a3233_0_336"/>
          <p:cNvSpPr/>
          <p:nvPr/>
        </p:nvSpPr>
        <p:spPr>
          <a:xfrm>
            <a:off x="279000" y="3834250"/>
            <a:ext cx="1480800" cy="250500"/>
          </a:xfrm>
          <a:prstGeom prst="rect">
            <a:avLst/>
          </a:pr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Lato Black"/>
                <a:ea typeface="Lato Black"/>
                <a:cs typeface="Lato Black"/>
                <a:sym typeface="Lato Black"/>
              </a:rPr>
              <a:t>Wordbank </a:t>
            </a:r>
            <a:endParaRPr>
              <a:solidFill>
                <a:schemeClr val="lt1"/>
              </a:solidFill>
              <a:latin typeface="Lato Black"/>
              <a:ea typeface="Lato Black"/>
              <a:cs typeface="Lato Black"/>
              <a:sym typeface="Lato Black"/>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g1793b6a3233_0_392"/>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609" name="Google Shape;609;g1793b6a3233_0_392"/>
          <p:cNvSpPr txBox="1"/>
          <p:nvPr>
            <p:ph type="ctrTitle"/>
          </p:nvPr>
        </p:nvSpPr>
        <p:spPr>
          <a:xfrm>
            <a:off x="379375" y="4061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sz="2500">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lang="en-GB" sz="2300">
                <a:solidFill>
                  <a:schemeClr val="accent2"/>
                </a:solidFill>
                <a:latin typeface="Lato Black"/>
                <a:ea typeface="Lato Black"/>
                <a:cs typeface="Lato Black"/>
                <a:sym typeface="Lato Black"/>
              </a:rPr>
              <a:t>ANSWERS</a:t>
            </a:r>
            <a:r>
              <a:rPr b="1" lang="en-GB" sz="2300">
                <a:solidFill>
                  <a:srgbClr val="ED3527"/>
                </a:solidFill>
                <a:latin typeface="Lato Black"/>
                <a:ea typeface="Lato Black"/>
                <a:cs typeface="Lato Black"/>
                <a:sym typeface="Lato Black"/>
              </a:rPr>
              <a:t> </a:t>
            </a:r>
            <a:r>
              <a:rPr b="1" lang="en-GB" sz="2300">
                <a:solidFill>
                  <a:schemeClr val="accent2"/>
                </a:solidFill>
                <a:latin typeface="Lato Black"/>
                <a:ea typeface="Lato Black"/>
                <a:cs typeface="Lato Black"/>
                <a:sym typeface="Lato Black"/>
              </a:rPr>
              <a:t>| Fill in the gaps using the word bank</a:t>
            </a:r>
            <a:endParaRPr b="1" sz="2300">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0" i="0" lang="en-GB" sz="2500" u="none" cap="none" strike="noStrike">
                <a:solidFill>
                  <a:schemeClr val="accent2"/>
                </a:solidFill>
                <a:latin typeface="Lato Black"/>
                <a:ea typeface="Lato Black"/>
                <a:cs typeface="Lato Black"/>
                <a:sym typeface="Lato Black"/>
              </a:rPr>
              <a:t> </a:t>
            </a:r>
            <a:endParaRPr b="1" i="0" sz="25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500" u="none" cap="none" strike="noStrike">
              <a:solidFill>
                <a:schemeClr val="accent2"/>
              </a:solidFill>
              <a:latin typeface="Lato"/>
              <a:ea typeface="Lato"/>
              <a:cs typeface="Lato"/>
              <a:sym typeface="Lato"/>
            </a:endParaRPr>
          </a:p>
        </p:txBody>
      </p:sp>
      <p:sp>
        <p:nvSpPr>
          <p:cNvPr id="610" name="Google Shape;610;g1793b6a3233_0_392"/>
          <p:cNvSpPr txBox="1"/>
          <p:nvPr/>
        </p:nvSpPr>
        <p:spPr>
          <a:xfrm>
            <a:off x="2767600" y="1147025"/>
            <a:ext cx="232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11" name="Google Shape;611;g1793b6a3233_0_392"/>
          <p:cNvSpPr txBox="1"/>
          <p:nvPr/>
        </p:nvSpPr>
        <p:spPr>
          <a:xfrm>
            <a:off x="357350" y="1090900"/>
            <a:ext cx="66888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800">
              <a:solidFill>
                <a:srgbClr val="1A0DAB"/>
              </a:solidFill>
              <a:latin typeface="Lato"/>
              <a:ea typeface="Lato"/>
              <a:cs typeface="Lato"/>
              <a:sym typeface="Lato"/>
            </a:endParaRPr>
          </a:p>
        </p:txBody>
      </p:sp>
      <p:sp>
        <p:nvSpPr>
          <p:cNvPr id="612" name="Google Shape;612;g1793b6a3233_0_392"/>
          <p:cNvSpPr txBox="1"/>
          <p:nvPr/>
        </p:nvSpPr>
        <p:spPr>
          <a:xfrm>
            <a:off x="379375" y="1047150"/>
            <a:ext cx="8498700" cy="238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a:t>When Darren gets a job as a lawyer and is told his annual salary, each month he works out his </a:t>
            </a:r>
            <a:r>
              <a:rPr b="1" lang="en-GB" sz="1300">
                <a:solidFill>
                  <a:schemeClr val="accent2"/>
                </a:solidFill>
              </a:rPr>
              <a:t>monthly gross pay </a:t>
            </a:r>
            <a:r>
              <a:rPr lang="en-GB" sz="1300"/>
              <a:t>by taking his total annual salary and dividing it by twelve.</a:t>
            </a:r>
            <a:r>
              <a:rPr lang="en-GB" sz="1300">
                <a:solidFill>
                  <a:schemeClr val="accent2"/>
                </a:solidFill>
              </a:rPr>
              <a:t> </a:t>
            </a:r>
            <a:r>
              <a:rPr lang="en-GB" sz="1300">
                <a:solidFill>
                  <a:schemeClr val="dk1"/>
                </a:solidFill>
              </a:rPr>
              <a:t>There are then several </a:t>
            </a:r>
            <a:r>
              <a:rPr b="1" lang="en-GB" sz="1300">
                <a:solidFill>
                  <a:schemeClr val="accent2"/>
                </a:solidFill>
              </a:rPr>
              <a:t>deductions</a:t>
            </a:r>
            <a:r>
              <a:rPr b="1" lang="en-GB" sz="1300">
                <a:solidFill>
                  <a:schemeClr val="dk1"/>
                </a:solidFill>
              </a:rPr>
              <a:t>, </a:t>
            </a:r>
            <a:r>
              <a:rPr lang="en-GB" sz="1300">
                <a:solidFill>
                  <a:schemeClr val="dk1"/>
                </a:solidFill>
              </a:rPr>
              <a:t> which are amounts of money taken away from gross pay. The biggest deduction is usually </a:t>
            </a:r>
            <a:r>
              <a:rPr b="1" lang="en-GB" sz="1300">
                <a:solidFill>
                  <a:srgbClr val="FF8022"/>
                </a:solidFill>
              </a:rPr>
              <a:t>income tax,</a:t>
            </a:r>
            <a:r>
              <a:rPr b="1" lang="en-GB" sz="1300">
                <a:solidFill>
                  <a:schemeClr val="dk1"/>
                </a:solidFill>
              </a:rPr>
              <a:t> </a:t>
            </a:r>
            <a:r>
              <a:rPr lang="en-GB" sz="1300">
                <a:solidFill>
                  <a:schemeClr val="dk1"/>
                </a:solidFill>
              </a:rPr>
              <a:t>which is a tax that goes up the more he earns. </a:t>
            </a:r>
            <a:r>
              <a:rPr lang="en-GB" sz="1300">
                <a:solidFill>
                  <a:schemeClr val="dk1"/>
                </a:solidFill>
              </a:rPr>
              <a:t>This is known as a </a:t>
            </a:r>
            <a:r>
              <a:rPr b="1" lang="en-GB" sz="1300">
                <a:solidFill>
                  <a:srgbClr val="FF8022"/>
                </a:solidFill>
              </a:rPr>
              <a:t>progressive tax</a:t>
            </a:r>
            <a:r>
              <a:rPr lang="en-GB" sz="1300">
                <a:solidFill>
                  <a:schemeClr val="dk1"/>
                </a:solidFill>
              </a:rPr>
              <a:t>. </a:t>
            </a:r>
            <a:r>
              <a:rPr lang="en-GB" sz="1300">
                <a:solidFill>
                  <a:schemeClr val="dk1"/>
                </a:solidFill>
              </a:rPr>
              <a:t>This is collected and spent on things like the NHS, </a:t>
            </a:r>
            <a:r>
              <a:rPr b="1" lang="en-GB" sz="1300">
                <a:solidFill>
                  <a:srgbClr val="FF8022"/>
                </a:solidFill>
              </a:rPr>
              <a:t>education and transportation.</a:t>
            </a:r>
            <a:endParaRPr b="1" sz="1300">
              <a:solidFill>
                <a:srgbClr val="FF8022"/>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lang="en-GB" sz="1300">
                <a:solidFill>
                  <a:schemeClr val="dk1"/>
                </a:solidFill>
              </a:rPr>
              <a:t>Because Darren has been to university and took out a </a:t>
            </a:r>
            <a:r>
              <a:rPr b="1" lang="en-GB" sz="1300">
                <a:solidFill>
                  <a:schemeClr val="accent2"/>
                </a:solidFill>
              </a:rPr>
              <a:t>student loan</a:t>
            </a:r>
            <a:r>
              <a:rPr lang="en-GB" sz="1300">
                <a:solidFill>
                  <a:schemeClr val="dk1"/>
                </a:solidFill>
              </a:rPr>
              <a:t>, he will need to pay chunks of this out on a monthly basis; he also chose to get a </a:t>
            </a:r>
            <a:r>
              <a:rPr b="1" lang="en-GB" sz="1300">
                <a:solidFill>
                  <a:schemeClr val="accent2"/>
                </a:solidFill>
              </a:rPr>
              <a:t>pension</a:t>
            </a:r>
            <a:r>
              <a:rPr lang="en-GB" sz="1300">
                <a:solidFill>
                  <a:schemeClr val="dk1"/>
                </a:solidFill>
              </a:rPr>
              <a:t>, which means he has a way of saving money for later in life.</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lang="en-GB" sz="1300">
                <a:solidFill>
                  <a:schemeClr val="dk1"/>
                </a:solidFill>
              </a:rPr>
              <a:t>Finally he is left with his </a:t>
            </a:r>
            <a:r>
              <a:rPr b="1" lang="en-GB" sz="1300">
                <a:solidFill>
                  <a:srgbClr val="FF8022"/>
                </a:solidFill>
              </a:rPr>
              <a:t>net pay</a:t>
            </a:r>
            <a:r>
              <a:rPr lang="en-GB" sz="1300">
                <a:solidFill>
                  <a:srgbClr val="FF8022"/>
                </a:solidFill>
              </a:rPr>
              <a:t>,</a:t>
            </a:r>
            <a:r>
              <a:rPr lang="en-GB" sz="1300">
                <a:solidFill>
                  <a:schemeClr val="dk1"/>
                </a:solidFill>
              </a:rPr>
              <a:t> which is a very important number because it’s the amount that comes into his bank account. He will then use this number to help him budget!</a:t>
            </a:r>
            <a:endParaRPr sz="1300">
              <a:solidFill>
                <a:schemeClr val="dk1"/>
              </a:solidFill>
            </a:endParaRPr>
          </a:p>
        </p:txBody>
      </p:sp>
      <p:sp>
        <p:nvSpPr>
          <p:cNvPr id="613" name="Google Shape;613;g1793b6a3233_0_392"/>
          <p:cNvSpPr/>
          <p:nvPr/>
        </p:nvSpPr>
        <p:spPr>
          <a:xfrm>
            <a:off x="279000" y="4084750"/>
            <a:ext cx="8597400" cy="1008600"/>
          </a:xfrm>
          <a:prstGeom prst="snip1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chemeClr val="lt1"/>
                </a:solidFill>
              </a:rPr>
              <a:t>progressive tax	</a:t>
            </a:r>
            <a:r>
              <a:rPr b="1" lang="en-GB">
                <a:solidFill>
                  <a:schemeClr val="lt1"/>
                </a:solidFill>
              </a:rPr>
              <a:t> 		education and transport		deductions	monthly gross pay</a:t>
            </a:r>
            <a:endParaRPr b="1">
              <a:solidFill>
                <a:schemeClr val="lt1"/>
              </a:solidFill>
            </a:endParaRPr>
          </a:p>
          <a:p>
            <a:pPr indent="0" lvl="0" marL="0" rtl="0" algn="l">
              <a:spcBef>
                <a:spcPts val="0"/>
              </a:spcBef>
              <a:spcAft>
                <a:spcPts val="0"/>
              </a:spcAft>
              <a:buNone/>
            </a:pPr>
            <a:r>
              <a:t/>
            </a:r>
            <a:endParaRPr b="1">
              <a:solidFill>
                <a:schemeClr val="lt1"/>
              </a:solidFill>
            </a:endParaRPr>
          </a:p>
          <a:p>
            <a:pPr indent="0" lvl="0" marL="0" rtl="0" algn="l">
              <a:spcBef>
                <a:spcPts val="0"/>
              </a:spcBef>
              <a:spcAft>
                <a:spcPts val="0"/>
              </a:spcAft>
              <a:buNone/>
            </a:pPr>
            <a:r>
              <a:rPr b="1" lang="en-GB">
                <a:solidFill>
                  <a:schemeClr val="lt1"/>
                </a:solidFill>
              </a:rPr>
              <a:t>net pay 				pension 			student loan			income tax</a:t>
            </a:r>
            <a:endParaRPr b="1">
              <a:solidFill>
                <a:schemeClr val="lt1"/>
              </a:solidFill>
            </a:endParaRPr>
          </a:p>
        </p:txBody>
      </p:sp>
      <p:sp>
        <p:nvSpPr>
          <p:cNvPr id="614" name="Google Shape;614;g1793b6a3233_0_392"/>
          <p:cNvSpPr/>
          <p:nvPr/>
        </p:nvSpPr>
        <p:spPr>
          <a:xfrm>
            <a:off x="279000" y="3834250"/>
            <a:ext cx="1480800" cy="250500"/>
          </a:xfrm>
          <a:prstGeom prst="rect">
            <a:avLst/>
          </a:pr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Lato Black"/>
                <a:ea typeface="Lato Black"/>
                <a:cs typeface="Lato Black"/>
                <a:sym typeface="Lato Black"/>
              </a:rPr>
              <a:t>Wordbank </a:t>
            </a:r>
            <a:endParaRPr>
              <a:solidFill>
                <a:schemeClr val="lt1"/>
              </a:solidFill>
              <a:latin typeface="Lato Black"/>
              <a:ea typeface="Lato Black"/>
              <a:cs typeface="Lato Black"/>
              <a:sym typeface="Lato Black"/>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g164e9ab64ab_0_225"/>
          <p:cNvSpPr txBox="1"/>
          <p:nvPr/>
        </p:nvSpPr>
        <p:spPr>
          <a:xfrm>
            <a:off x="1225115"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Calculating </a:t>
            </a:r>
            <a:r>
              <a:rPr b="1" lang="en-GB" sz="2600">
                <a:solidFill>
                  <a:srgbClr val="FF8022"/>
                </a:solidFill>
                <a:latin typeface="Lato Black"/>
                <a:ea typeface="Lato Black"/>
                <a:cs typeface="Lato Black"/>
                <a:sym typeface="Lato Black"/>
              </a:rPr>
              <a:t>income tax</a:t>
            </a:r>
            <a:endParaRPr b="0" i="0" sz="1400" u="none" cap="none" strike="noStrike">
              <a:solidFill>
                <a:srgbClr val="000000"/>
              </a:solidFill>
              <a:latin typeface="Arial"/>
              <a:ea typeface="Arial"/>
              <a:cs typeface="Arial"/>
              <a:sym typeface="Arial"/>
            </a:endParaRPr>
          </a:p>
        </p:txBody>
      </p:sp>
      <p:sp>
        <p:nvSpPr>
          <p:cNvPr id="620" name="Google Shape;620;g164e9ab64ab_0_225"/>
          <p:cNvSpPr txBox="1"/>
          <p:nvPr/>
        </p:nvSpPr>
        <p:spPr>
          <a:xfrm>
            <a:off x="131775" y="1637500"/>
            <a:ext cx="8790000" cy="1293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lang="en-GB" sz="2600">
                <a:solidFill>
                  <a:schemeClr val="lt2"/>
                </a:solidFill>
                <a:latin typeface="Lato"/>
                <a:ea typeface="Lato"/>
                <a:cs typeface="Lato"/>
                <a:sym typeface="Lato"/>
              </a:rPr>
              <a:t>We’re going to take a deep dive into income tax, so that we understand how it works in reality! </a:t>
            </a:r>
            <a:endParaRPr sz="2600">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2600"/>
              <a:buFont typeface="Arial"/>
              <a:buNone/>
            </a:pPr>
            <a:r>
              <a:rPr lang="en-GB" sz="2600">
                <a:solidFill>
                  <a:schemeClr val="lt2"/>
                </a:solidFill>
                <a:latin typeface="Lato"/>
                <a:ea typeface="Lato"/>
                <a:cs typeface="Lato"/>
                <a:sym typeface="Lato"/>
              </a:rPr>
              <a:t>Get ready to be income tax experts in just a bit.</a:t>
            </a:r>
            <a:endParaRPr i="0" sz="1400" u="none" cap="none" strike="noStrike">
              <a:solidFill>
                <a:srgbClr val="000000"/>
              </a:solidFill>
            </a:endParaRPr>
          </a:p>
        </p:txBody>
      </p:sp>
      <p:sp>
        <p:nvSpPr>
          <p:cNvPr id="621" name="Google Shape;621;g164e9ab64ab_0_225"/>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pic>
        <p:nvPicPr>
          <p:cNvPr id="622" name="Google Shape;622;g164e9ab64ab_0_225"/>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sp>
        <p:nvSpPr>
          <p:cNvPr id="623" name="Google Shape;623;g164e9ab64ab_0_225"/>
          <p:cNvSpPr txBox="1"/>
          <p:nvPr/>
        </p:nvSpPr>
        <p:spPr>
          <a:xfrm>
            <a:off x="144000" y="3369500"/>
            <a:ext cx="8914800" cy="769500"/>
          </a:xfrm>
          <a:prstGeom prst="rect">
            <a:avLst/>
          </a:prstGeom>
          <a:noFill/>
          <a:ln cap="flat" cmpd="sng" w="28575">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600"/>
              <a:buFont typeface="Arial"/>
              <a:buNone/>
            </a:pPr>
            <a:r>
              <a:rPr b="1" lang="en-GB" sz="2200">
                <a:solidFill>
                  <a:schemeClr val="accent1"/>
                </a:solidFill>
                <a:latin typeface="Lato Black"/>
                <a:ea typeface="Lato Black"/>
                <a:cs typeface="Lato Black"/>
                <a:sym typeface="Lato Black"/>
              </a:rPr>
              <a:t>Before handing over to you to</a:t>
            </a:r>
            <a:r>
              <a:rPr b="1" lang="en-GB" sz="2200">
                <a:solidFill>
                  <a:schemeClr val="accent1"/>
                </a:solidFill>
                <a:latin typeface="Lato Black"/>
                <a:ea typeface="Lato Black"/>
                <a:cs typeface="Lato Black"/>
                <a:sym typeface="Lato Black"/>
              </a:rPr>
              <a:t> calculate income tax for different jobs, we will practice using a worked example together.</a:t>
            </a:r>
            <a:endParaRPr b="1" sz="2200">
              <a:solidFill>
                <a:schemeClr val="accent1"/>
              </a:solidFill>
              <a:latin typeface="Lato Black"/>
              <a:ea typeface="Lato Black"/>
              <a:cs typeface="Lato Black"/>
              <a:sym typeface="Lato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g249baa28636_0_18"/>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629" name="Google Shape;629;g249baa28636_0_18"/>
          <p:cNvSpPr txBox="1"/>
          <p:nvPr/>
        </p:nvSpPr>
        <p:spPr>
          <a:xfrm>
            <a:off x="421050" y="1009400"/>
            <a:ext cx="5271300" cy="169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lt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chemeClr val="lt1"/>
                </a:solidFill>
                <a:latin typeface="Lato"/>
                <a:ea typeface="Lato"/>
                <a:cs typeface="Lato"/>
                <a:sym typeface="Lato"/>
              </a:rPr>
              <a:t>Each football player earns on average </a:t>
            </a:r>
            <a:r>
              <a:rPr b="1" i="0" lang="en-GB" sz="1600" u="none" cap="none" strike="noStrike">
                <a:solidFill>
                  <a:schemeClr val="lt1"/>
                </a:solidFill>
                <a:latin typeface="Lato"/>
                <a:ea typeface="Lato"/>
                <a:cs typeface="Lato"/>
                <a:sym typeface="Lato"/>
              </a:rPr>
              <a:t>£75,000 per year</a:t>
            </a:r>
            <a:endParaRPr b="1" i="0" sz="16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chemeClr val="lt1"/>
                </a:solidFill>
                <a:latin typeface="Lato Black"/>
                <a:ea typeface="Lato Black"/>
                <a:cs typeface="Lato Black"/>
                <a:sym typeface="Lato Black"/>
              </a:rPr>
              <a:t>How much does a player pay in income tax on £75,000?</a:t>
            </a:r>
            <a:endParaRPr b="0" i="0" sz="1600" u="none" cap="none" strike="noStrike">
              <a:solidFill>
                <a:schemeClr val="lt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chemeClr val="lt1"/>
                </a:solidFill>
                <a:latin typeface="Lato"/>
                <a:ea typeface="Lato"/>
                <a:cs typeface="Lato"/>
                <a:sym typeface="Lato"/>
              </a:rPr>
              <a:t>We’re going to explore this looking at tax bands.</a:t>
            </a:r>
            <a:endParaRPr b="0" i="0" sz="1600" u="none" cap="none" strike="noStrike">
              <a:solidFill>
                <a:schemeClr val="lt1"/>
              </a:solidFill>
              <a:latin typeface="Lato"/>
              <a:ea typeface="Lato"/>
              <a:cs typeface="Lato"/>
              <a:sym typeface="Lato"/>
            </a:endParaRPr>
          </a:p>
        </p:txBody>
      </p:sp>
      <p:pic>
        <p:nvPicPr>
          <p:cNvPr id="630" name="Google Shape;630;g249baa28636_0_18"/>
          <p:cNvPicPr preferRelativeResize="0"/>
          <p:nvPr/>
        </p:nvPicPr>
        <p:blipFill rotWithShape="1">
          <a:blip r:embed="rId3">
            <a:alphaModFix/>
          </a:blip>
          <a:srcRect b="0" l="0" r="7986" t="0"/>
          <a:stretch/>
        </p:blipFill>
        <p:spPr>
          <a:xfrm>
            <a:off x="6028550" y="1208950"/>
            <a:ext cx="3115449" cy="2539301"/>
          </a:xfrm>
          <a:prstGeom prst="rect">
            <a:avLst/>
          </a:prstGeom>
          <a:noFill/>
          <a:ln>
            <a:noFill/>
          </a:ln>
          <a:effectLst>
            <a:outerShdw blurRad="57150" rotWithShape="0" algn="bl" dir="5400000" dist="19050">
              <a:srgbClr val="000000">
                <a:alpha val="50000"/>
              </a:srgbClr>
            </a:outerShdw>
          </a:effectLst>
        </p:spPr>
      </p:pic>
      <p:sp>
        <p:nvSpPr>
          <p:cNvPr id="631" name="Google Shape;631;g249baa28636_0_18"/>
          <p:cNvSpPr txBox="1"/>
          <p:nvPr/>
        </p:nvSpPr>
        <p:spPr>
          <a:xfrm>
            <a:off x="472450" y="286975"/>
            <a:ext cx="6473100" cy="826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chemeClr val="accent2"/>
                </a:solidFill>
                <a:latin typeface="Lato Black"/>
                <a:ea typeface="Lato Black"/>
                <a:cs typeface="Lato Black"/>
                <a:sym typeface="Lato Black"/>
              </a:rPr>
              <a:t>How much annual income tax does a </a:t>
            </a:r>
            <a:r>
              <a:rPr b="1" i="0" lang="en-GB" sz="2600" u="none" cap="none" strike="noStrike">
                <a:solidFill>
                  <a:schemeClr val="accent2"/>
                </a:solidFill>
                <a:latin typeface="Lato Black"/>
                <a:ea typeface="Lato Black"/>
                <a:cs typeface="Lato Black"/>
                <a:sym typeface="Lato Black"/>
              </a:rPr>
              <a:t>Man City female player </a:t>
            </a:r>
            <a:r>
              <a:rPr b="1" lang="en-GB" sz="2600">
                <a:solidFill>
                  <a:schemeClr val="accent2"/>
                </a:solidFill>
                <a:latin typeface="Lato Black"/>
                <a:ea typeface="Lato Black"/>
                <a:cs typeface="Lato Black"/>
                <a:sym typeface="Lato Black"/>
              </a:rPr>
              <a:t>pay?</a:t>
            </a:r>
            <a:endParaRPr b="1" i="0" sz="2600" u="none" cap="none" strike="noStrike">
              <a:solidFill>
                <a:schemeClr val="accent2"/>
              </a:solidFill>
              <a:latin typeface="Lato Black"/>
              <a:ea typeface="Lato Black"/>
              <a:cs typeface="Lato Black"/>
              <a:sym typeface="Lato Black"/>
            </a:endParaRPr>
          </a:p>
        </p:txBody>
      </p:sp>
      <p:sp>
        <p:nvSpPr>
          <p:cNvPr id="632" name="Google Shape;632;g249baa28636_0_18"/>
          <p:cNvSpPr txBox="1"/>
          <p:nvPr/>
        </p:nvSpPr>
        <p:spPr>
          <a:xfrm>
            <a:off x="537375" y="4514000"/>
            <a:ext cx="7345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a:ea typeface="Lato"/>
                <a:cs typeface="Lato"/>
                <a:sym typeface="Lato"/>
              </a:rPr>
              <a:t>Governments will change these rates and bands over time, so always check for yourself!</a:t>
            </a:r>
            <a:endParaRPr b="0" i="0" sz="1400" u="none" cap="none" strike="noStrike">
              <a:solidFill>
                <a:schemeClr val="lt1"/>
              </a:solidFill>
              <a:latin typeface="Lato"/>
              <a:ea typeface="Lato"/>
              <a:cs typeface="Lato"/>
              <a:sym typeface="Lato"/>
            </a:endParaRPr>
          </a:p>
        </p:txBody>
      </p:sp>
      <p:pic>
        <p:nvPicPr>
          <p:cNvPr id="633" name="Google Shape;633;g249baa28636_0_18"/>
          <p:cNvPicPr preferRelativeResize="0"/>
          <p:nvPr/>
        </p:nvPicPr>
        <p:blipFill>
          <a:blip r:embed="rId4">
            <a:alphaModFix/>
          </a:blip>
          <a:stretch>
            <a:fillRect/>
          </a:stretch>
        </p:blipFill>
        <p:spPr>
          <a:xfrm>
            <a:off x="360375" y="140350"/>
            <a:ext cx="5421550"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pic>
        <p:nvPicPr>
          <p:cNvPr id="638" name="Google Shape;638;g249baa28636_0_31"/>
          <p:cNvPicPr preferRelativeResize="0"/>
          <p:nvPr/>
        </p:nvPicPr>
        <p:blipFill>
          <a:blip r:embed="rId3">
            <a:alphaModFix/>
          </a:blip>
          <a:stretch>
            <a:fillRect/>
          </a:stretch>
        </p:blipFill>
        <p:spPr>
          <a:xfrm>
            <a:off x="-213350" y="-2631950"/>
            <a:ext cx="8260125" cy="7716000"/>
          </a:xfrm>
          <a:prstGeom prst="rect">
            <a:avLst/>
          </a:prstGeom>
          <a:noFill/>
          <a:ln>
            <a:noFill/>
          </a:ln>
        </p:spPr>
      </p:pic>
      <p:sp>
        <p:nvSpPr>
          <p:cNvPr id="639" name="Google Shape;639;g249baa28636_0_31"/>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640" name="Google Shape;640;g249baa28636_0_31"/>
          <p:cNvSpPr/>
          <p:nvPr/>
        </p:nvSpPr>
        <p:spPr>
          <a:xfrm>
            <a:off x="1667700" y="835300"/>
            <a:ext cx="1789500" cy="881100"/>
          </a:xfrm>
          <a:prstGeom prst="roundRect">
            <a:avLst>
              <a:gd fmla="val 16667" name="adj"/>
            </a:avLst>
          </a:prstGeom>
          <a:solidFill>
            <a:schemeClr val="accent6"/>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2"/>
                </a:solidFill>
                <a:latin typeface="Lato"/>
                <a:ea typeface="Lato"/>
                <a:cs typeface="Lato"/>
                <a:sym typeface="Lato"/>
              </a:rPr>
              <a:t>No tax is paid on the first £12,5</a:t>
            </a:r>
            <a:r>
              <a:rPr b="1" lang="en-GB" sz="1100">
                <a:solidFill>
                  <a:schemeClr val="lt2"/>
                </a:solidFill>
                <a:latin typeface="Lato"/>
                <a:ea typeface="Lato"/>
                <a:cs typeface="Lato"/>
                <a:sym typeface="Lato"/>
              </a:rPr>
              <a:t>7</a:t>
            </a:r>
            <a:r>
              <a:rPr b="1" i="0" lang="en-GB" sz="1100" u="none" cap="none" strike="noStrike">
                <a:solidFill>
                  <a:schemeClr val="lt2"/>
                </a:solidFill>
                <a:latin typeface="Lato"/>
                <a:ea typeface="Lato"/>
                <a:cs typeface="Lato"/>
                <a:sym typeface="Lato"/>
              </a:rPr>
              <a:t>0!</a:t>
            </a:r>
            <a:endParaRPr b="1" i="0" sz="1100" u="none" cap="none" strike="noStrike">
              <a:solidFill>
                <a:schemeClr val="lt2"/>
              </a:solidFill>
              <a:latin typeface="Lato"/>
              <a:ea typeface="Lato"/>
              <a:cs typeface="Lato"/>
              <a:sym typeface="Lato"/>
            </a:endParaRPr>
          </a:p>
        </p:txBody>
      </p:sp>
      <p:cxnSp>
        <p:nvCxnSpPr>
          <p:cNvPr id="641" name="Google Shape;641;g249baa28636_0_31"/>
          <p:cNvCxnSpPr>
            <a:stCxn id="640" idx="2"/>
          </p:cNvCxnSpPr>
          <p:nvPr/>
        </p:nvCxnSpPr>
        <p:spPr>
          <a:xfrm>
            <a:off x="2562450" y="1716400"/>
            <a:ext cx="4800" cy="1254000"/>
          </a:xfrm>
          <a:prstGeom prst="straightConnector1">
            <a:avLst/>
          </a:prstGeom>
          <a:noFill/>
          <a:ln cap="flat" cmpd="sng" w="38100">
            <a:solidFill>
              <a:schemeClr val="accent2"/>
            </a:solidFill>
            <a:prstDash val="solid"/>
            <a:round/>
            <a:headEnd len="sm" w="sm" type="none"/>
            <a:tailEnd len="med" w="med" type="triangle"/>
          </a:ln>
        </p:spPr>
      </p:cxnSp>
      <p:sp>
        <p:nvSpPr>
          <p:cNvPr id="642" name="Google Shape;642;g249baa28636_0_31"/>
          <p:cNvSpPr txBox="1"/>
          <p:nvPr/>
        </p:nvSpPr>
        <p:spPr>
          <a:xfrm>
            <a:off x="1742700" y="3420050"/>
            <a:ext cx="17145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Personal Allowance</a:t>
            </a:r>
            <a:endParaRPr b="0" i="0" sz="1400" u="none" cap="none" strike="noStrike">
              <a:solidFill>
                <a:schemeClr val="lt1"/>
              </a:solidFill>
              <a:latin typeface="Lato Black"/>
              <a:ea typeface="Lato Black"/>
              <a:cs typeface="Lato Black"/>
              <a:sym typeface="Lato Black"/>
            </a:endParaRPr>
          </a:p>
        </p:txBody>
      </p:sp>
      <p:sp>
        <p:nvSpPr>
          <p:cNvPr id="643" name="Google Shape;643;g249baa28636_0_31"/>
          <p:cNvSpPr txBox="1"/>
          <p:nvPr/>
        </p:nvSpPr>
        <p:spPr>
          <a:xfrm>
            <a:off x="472450" y="286975"/>
            <a:ext cx="7716000" cy="826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chemeClr val="accent2"/>
                </a:solidFill>
                <a:latin typeface="Lato Black"/>
                <a:ea typeface="Lato Black"/>
                <a:cs typeface="Lato Black"/>
                <a:sym typeface="Lato Black"/>
              </a:rPr>
              <a:t>For a £75,000 salary, how do the tax bands work?</a:t>
            </a:r>
            <a:endParaRPr b="1" i="0" sz="2600" u="none" cap="none" strike="noStrike">
              <a:solidFill>
                <a:schemeClr val="accent2"/>
              </a:solidFill>
              <a:latin typeface="Lato Black"/>
              <a:ea typeface="Lato Black"/>
              <a:cs typeface="Lato Black"/>
              <a:sym typeface="Lato Black"/>
            </a:endParaRPr>
          </a:p>
        </p:txBody>
      </p:sp>
      <p:sp>
        <p:nvSpPr>
          <p:cNvPr id="644" name="Google Shape;644;g249baa28636_0_31"/>
          <p:cNvSpPr/>
          <p:nvPr/>
        </p:nvSpPr>
        <p:spPr>
          <a:xfrm>
            <a:off x="7956375" y="4157175"/>
            <a:ext cx="1066500" cy="8433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g249baa28636_0_31"/>
          <p:cNvSpPr txBox="1"/>
          <p:nvPr/>
        </p:nvSpPr>
        <p:spPr>
          <a:xfrm>
            <a:off x="5788800" y="3707150"/>
            <a:ext cx="31392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00"/>
              <a:buFont typeface="Arial"/>
              <a:buNone/>
            </a:pPr>
            <a:r>
              <a:rPr b="0" i="0" lang="en-GB" sz="1000" u="none" cap="none" strike="noStrike">
                <a:solidFill>
                  <a:srgbClr val="F9F9F9"/>
                </a:solidFill>
                <a:highlight>
                  <a:srgbClr val="0645AD"/>
                </a:highlight>
                <a:latin typeface="Lato"/>
                <a:ea typeface="Lato"/>
                <a:cs typeface="Lato"/>
                <a:sym typeface="Lato"/>
              </a:rPr>
              <a:t>* </a:t>
            </a:r>
            <a:r>
              <a:rPr b="1" lang="en-GB" sz="1000">
                <a:solidFill>
                  <a:srgbClr val="F9F9F9"/>
                </a:solidFill>
                <a:highlight>
                  <a:srgbClr val="0645AD"/>
                </a:highlight>
                <a:latin typeface="Lato"/>
                <a:ea typeface="Lato"/>
                <a:cs typeface="Lato"/>
                <a:sym typeface="Lato"/>
              </a:rPr>
              <a:t>People earning over £100,000 gradually lose their entitlement to their personal allowance. The Personal Allowance goes down by £1 for every £2 of income above the £100,000 limit. These rates and bands can change so always check for yourself.</a:t>
            </a:r>
            <a:endParaRPr b="1" i="0" sz="1000" u="none" cap="none" strike="noStrike">
              <a:solidFill>
                <a:srgbClr val="F9F9F9"/>
              </a:solidFill>
              <a:highlight>
                <a:srgbClr val="0645AD"/>
              </a:highlight>
              <a:latin typeface="Lato"/>
              <a:ea typeface="Lato"/>
              <a:cs typeface="Lato"/>
              <a:sym typeface="Lato"/>
            </a:endParaRPr>
          </a:p>
        </p:txBody>
      </p:sp>
      <p:sp>
        <p:nvSpPr>
          <p:cNvPr id="646" name="Google Shape;646;g249baa28636_0_31"/>
          <p:cNvSpPr txBox="1"/>
          <p:nvPr/>
        </p:nvSpPr>
        <p:spPr>
          <a:xfrm>
            <a:off x="77225" y="4883650"/>
            <a:ext cx="4710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solidFill>
                  <a:schemeClr val="lt1"/>
                </a:solidFill>
                <a:latin typeface="Lato"/>
                <a:ea typeface="Lato"/>
                <a:cs typeface="Lato"/>
                <a:sym typeface="Lato"/>
              </a:rPr>
              <a:t>Please note: tax bands are changing from April 2023 and will be reflected in FLIC materials.</a:t>
            </a:r>
            <a:endParaRPr sz="800">
              <a:solidFill>
                <a:schemeClr val="lt1"/>
              </a:solidFill>
              <a:latin typeface="Lato"/>
              <a:ea typeface="Lato"/>
              <a:cs typeface="Lato"/>
              <a:sym typeface="Lat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pic>
        <p:nvPicPr>
          <p:cNvPr id="651" name="Google Shape;651;g249baa28636_0_64"/>
          <p:cNvPicPr preferRelativeResize="0"/>
          <p:nvPr/>
        </p:nvPicPr>
        <p:blipFill>
          <a:blip r:embed="rId3">
            <a:alphaModFix/>
          </a:blip>
          <a:stretch>
            <a:fillRect/>
          </a:stretch>
        </p:blipFill>
        <p:spPr>
          <a:xfrm>
            <a:off x="-213350" y="-2631950"/>
            <a:ext cx="8260125" cy="7716000"/>
          </a:xfrm>
          <a:prstGeom prst="rect">
            <a:avLst/>
          </a:prstGeom>
          <a:noFill/>
          <a:ln>
            <a:noFill/>
          </a:ln>
        </p:spPr>
      </p:pic>
      <p:sp>
        <p:nvSpPr>
          <p:cNvPr id="652" name="Google Shape;652;g249baa28636_0_64"/>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653" name="Google Shape;653;g249baa28636_0_64"/>
          <p:cNvSpPr/>
          <p:nvPr/>
        </p:nvSpPr>
        <p:spPr>
          <a:xfrm>
            <a:off x="1667700" y="835300"/>
            <a:ext cx="1789500" cy="881100"/>
          </a:xfrm>
          <a:prstGeom prst="roundRect">
            <a:avLst>
              <a:gd fmla="val 16667" name="adj"/>
            </a:avLst>
          </a:prstGeom>
          <a:solidFill>
            <a:schemeClr val="accent6"/>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2"/>
                </a:solidFill>
                <a:latin typeface="Lato"/>
                <a:ea typeface="Lato"/>
                <a:cs typeface="Lato"/>
                <a:sym typeface="Lato"/>
              </a:rPr>
              <a:t>No tax is paid on the first £12,5</a:t>
            </a:r>
            <a:r>
              <a:rPr b="1" lang="en-GB" sz="1100">
                <a:solidFill>
                  <a:schemeClr val="lt2"/>
                </a:solidFill>
                <a:latin typeface="Lato"/>
                <a:ea typeface="Lato"/>
                <a:cs typeface="Lato"/>
                <a:sym typeface="Lato"/>
              </a:rPr>
              <a:t>7</a:t>
            </a:r>
            <a:r>
              <a:rPr b="1" i="0" lang="en-GB" sz="1100" u="none" cap="none" strike="noStrike">
                <a:solidFill>
                  <a:schemeClr val="lt2"/>
                </a:solidFill>
                <a:latin typeface="Lato"/>
                <a:ea typeface="Lato"/>
                <a:cs typeface="Lato"/>
                <a:sym typeface="Lato"/>
              </a:rPr>
              <a:t>0!</a:t>
            </a:r>
            <a:endParaRPr b="1" i="0" sz="1100" u="none" cap="none" strike="noStrike">
              <a:solidFill>
                <a:schemeClr val="lt2"/>
              </a:solidFill>
              <a:latin typeface="Lato"/>
              <a:ea typeface="Lato"/>
              <a:cs typeface="Lato"/>
              <a:sym typeface="Lato"/>
            </a:endParaRPr>
          </a:p>
        </p:txBody>
      </p:sp>
      <p:cxnSp>
        <p:nvCxnSpPr>
          <p:cNvPr id="654" name="Google Shape;654;g249baa28636_0_64"/>
          <p:cNvCxnSpPr>
            <a:stCxn id="653" idx="2"/>
          </p:cNvCxnSpPr>
          <p:nvPr/>
        </p:nvCxnSpPr>
        <p:spPr>
          <a:xfrm>
            <a:off x="2562450" y="1716400"/>
            <a:ext cx="4800" cy="1254000"/>
          </a:xfrm>
          <a:prstGeom prst="straightConnector1">
            <a:avLst/>
          </a:prstGeom>
          <a:noFill/>
          <a:ln cap="flat" cmpd="sng" w="38100">
            <a:solidFill>
              <a:schemeClr val="accent2"/>
            </a:solidFill>
            <a:prstDash val="solid"/>
            <a:round/>
            <a:headEnd len="sm" w="sm" type="none"/>
            <a:tailEnd len="med" w="med" type="triangle"/>
          </a:ln>
        </p:spPr>
      </p:cxnSp>
      <p:sp>
        <p:nvSpPr>
          <p:cNvPr id="655" name="Google Shape;655;g249baa28636_0_64"/>
          <p:cNvSpPr txBox="1"/>
          <p:nvPr/>
        </p:nvSpPr>
        <p:spPr>
          <a:xfrm>
            <a:off x="1742700" y="3420050"/>
            <a:ext cx="17145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Personal Allowance</a:t>
            </a:r>
            <a:endParaRPr b="0" i="0" sz="1400" u="none" cap="none" strike="noStrike">
              <a:solidFill>
                <a:schemeClr val="lt1"/>
              </a:solidFill>
              <a:latin typeface="Lato Black"/>
              <a:ea typeface="Lato Black"/>
              <a:cs typeface="Lato Black"/>
              <a:sym typeface="Lato Black"/>
            </a:endParaRPr>
          </a:p>
        </p:txBody>
      </p:sp>
      <p:sp>
        <p:nvSpPr>
          <p:cNvPr id="656" name="Google Shape;656;g249baa28636_0_64"/>
          <p:cNvSpPr txBox="1"/>
          <p:nvPr/>
        </p:nvSpPr>
        <p:spPr>
          <a:xfrm>
            <a:off x="472450" y="286975"/>
            <a:ext cx="7716000" cy="826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chemeClr val="accent2"/>
                </a:solidFill>
                <a:latin typeface="Lato Black"/>
                <a:ea typeface="Lato Black"/>
                <a:cs typeface="Lato Black"/>
                <a:sym typeface="Lato Black"/>
              </a:rPr>
              <a:t>For a £75,000 salary, how do the tax bands work?</a:t>
            </a:r>
            <a:endParaRPr b="1" i="0" sz="2600" u="none" cap="none" strike="noStrike">
              <a:solidFill>
                <a:schemeClr val="accent2"/>
              </a:solidFill>
              <a:latin typeface="Lato Black"/>
              <a:ea typeface="Lato Black"/>
              <a:cs typeface="Lato Black"/>
              <a:sym typeface="Lato Black"/>
            </a:endParaRPr>
          </a:p>
        </p:txBody>
      </p:sp>
      <p:sp>
        <p:nvSpPr>
          <p:cNvPr id="657" name="Google Shape;657;g249baa28636_0_64"/>
          <p:cNvSpPr/>
          <p:nvPr/>
        </p:nvSpPr>
        <p:spPr>
          <a:xfrm>
            <a:off x="7956375" y="4157175"/>
            <a:ext cx="1066500" cy="8433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g249baa28636_0_64"/>
          <p:cNvSpPr txBox="1"/>
          <p:nvPr/>
        </p:nvSpPr>
        <p:spPr>
          <a:xfrm>
            <a:off x="5788800" y="3707150"/>
            <a:ext cx="3139200" cy="1223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rgbClr val="000000"/>
              </a:buClr>
              <a:buSzPts val="1000"/>
              <a:buFont typeface="Arial"/>
              <a:buNone/>
            </a:pPr>
            <a:r>
              <a:rPr lang="en-GB" sz="1000">
                <a:solidFill>
                  <a:srgbClr val="F9F9F9"/>
                </a:solidFill>
                <a:highlight>
                  <a:srgbClr val="0645AD"/>
                </a:highlight>
                <a:latin typeface="Lato"/>
                <a:ea typeface="Lato"/>
                <a:cs typeface="Lato"/>
                <a:sym typeface="Lato"/>
              </a:rPr>
              <a:t>* </a:t>
            </a:r>
            <a:r>
              <a:rPr b="1" lang="en-GB" sz="1000">
                <a:solidFill>
                  <a:srgbClr val="F9F9F9"/>
                </a:solidFill>
                <a:highlight>
                  <a:srgbClr val="0645AD"/>
                </a:highlight>
                <a:latin typeface="Lato"/>
                <a:ea typeface="Lato"/>
                <a:cs typeface="Lato"/>
                <a:sym typeface="Lato"/>
              </a:rPr>
              <a:t>People earning over £100,000 gradually lose their entitlement to their personal allowance. The Personal Allowance goes down by £1 for every £2 of income above the £100,000 limit. These rates and bands can change so always check for yourself.</a:t>
            </a:r>
            <a:endParaRPr b="1" sz="1000">
              <a:solidFill>
                <a:srgbClr val="F9F9F9"/>
              </a:solidFill>
              <a:highlight>
                <a:srgbClr val="0645AD"/>
              </a:highlight>
              <a:latin typeface="Lato"/>
              <a:ea typeface="Lato"/>
              <a:cs typeface="Lato"/>
              <a:sym typeface="Lato"/>
            </a:endParaRPr>
          </a:p>
          <a:p>
            <a:pPr indent="0" lvl="0" marL="0" marR="0" rtl="0" algn="l">
              <a:lnSpc>
                <a:spcPct val="115000"/>
              </a:lnSpc>
              <a:spcBef>
                <a:spcPts val="0"/>
              </a:spcBef>
              <a:spcAft>
                <a:spcPts val="0"/>
              </a:spcAft>
              <a:buClr>
                <a:srgbClr val="000000"/>
              </a:buClr>
              <a:buSzPts val="1000"/>
              <a:buFont typeface="Arial"/>
              <a:buNone/>
            </a:pPr>
            <a:r>
              <a:t/>
            </a:r>
            <a:endParaRPr sz="1000">
              <a:solidFill>
                <a:srgbClr val="F9F9F9"/>
              </a:solidFill>
              <a:highlight>
                <a:srgbClr val="0645AD"/>
              </a:highlight>
              <a:latin typeface="Lato"/>
              <a:ea typeface="Lato"/>
              <a:cs typeface="Lato"/>
              <a:sym typeface="Lato"/>
            </a:endParaRPr>
          </a:p>
        </p:txBody>
      </p:sp>
      <p:sp>
        <p:nvSpPr>
          <p:cNvPr id="659" name="Google Shape;659;g249baa28636_0_64"/>
          <p:cNvSpPr/>
          <p:nvPr/>
        </p:nvSpPr>
        <p:spPr>
          <a:xfrm>
            <a:off x="3228600" y="4088975"/>
            <a:ext cx="1789500" cy="843300"/>
          </a:xfrm>
          <a:prstGeom prst="roundRect">
            <a:avLst>
              <a:gd fmla="val 16667" name="adj"/>
            </a:avLst>
          </a:prstGeom>
          <a:solidFill>
            <a:schemeClr val="accent6"/>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chemeClr val="accen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100"/>
              <a:buFont typeface="Arial"/>
              <a:buNone/>
            </a:pPr>
            <a:r>
              <a:rPr lang="en-GB" sz="1100">
                <a:solidFill>
                  <a:srgbClr val="0B0C0C"/>
                </a:solidFill>
                <a:latin typeface="Lato Black"/>
                <a:ea typeface="Lato Black"/>
                <a:cs typeface="Lato Black"/>
                <a:sym typeface="Lato Black"/>
              </a:rPr>
              <a:t>20</a:t>
            </a:r>
            <a:r>
              <a:rPr b="0" i="0" lang="en-GB" sz="1100" u="none" cap="none" strike="noStrike">
                <a:solidFill>
                  <a:srgbClr val="0B0C0C"/>
                </a:solidFill>
                <a:latin typeface="Lato Black"/>
                <a:ea typeface="Lato Black"/>
                <a:cs typeface="Lato Black"/>
                <a:sym typeface="Lato Black"/>
              </a:rPr>
              <a:t>% tax</a:t>
            </a:r>
            <a:r>
              <a:rPr b="1" i="0" lang="en-GB" sz="1100" u="none" cap="none" strike="noStrike">
                <a:solidFill>
                  <a:srgbClr val="0B0C0C"/>
                </a:solidFill>
                <a:latin typeface="Lato"/>
                <a:ea typeface="Lato"/>
                <a:cs typeface="Lato"/>
                <a:sym typeface="Lato"/>
              </a:rPr>
              <a:t> is paid on income between £12,571 and £50,270</a:t>
            </a:r>
            <a:endParaRPr b="1" i="0" sz="1100" u="none" cap="none" strike="noStrike">
              <a:solidFill>
                <a:schemeClr val="accent2"/>
              </a:solidFill>
              <a:latin typeface="Lato"/>
              <a:ea typeface="Lato"/>
              <a:cs typeface="Lato"/>
              <a:sym typeface="Lato"/>
            </a:endParaRPr>
          </a:p>
        </p:txBody>
      </p:sp>
      <p:sp>
        <p:nvSpPr>
          <p:cNvPr id="660" name="Google Shape;660;g249baa28636_0_64"/>
          <p:cNvSpPr txBox="1"/>
          <p:nvPr/>
        </p:nvSpPr>
        <p:spPr>
          <a:xfrm>
            <a:off x="3190500" y="3420050"/>
            <a:ext cx="1714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Basic Rate</a:t>
            </a:r>
            <a:endParaRPr b="0" i="0" sz="1400" u="none" cap="none" strike="noStrike">
              <a:solidFill>
                <a:schemeClr val="lt1"/>
              </a:solidFill>
              <a:latin typeface="Lato Black"/>
              <a:ea typeface="Lato Black"/>
              <a:cs typeface="Lato Black"/>
              <a:sym typeface="Lato Black"/>
            </a:endParaRPr>
          </a:p>
        </p:txBody>
      </p:sp>
      <p:sp>
        <p:nvSpPr>
          <p:cNvPr id="661" name="Google Shape;661;g249baa28636_0_64"/>
          <p:cNvSpPr txBox="1"/>
          <p:nvPr/>
        </p:nvSpPr>
        <p:spPr>
          <a:xfrm>
            <a:off x="77225" y="4883650"/>
            <a:ext cx="4710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solidFill>
                  <a:schemeClr val="lt1"/>
                </a:solidFill>
                <a:latin typeface="Lato"/>
                <a:ea typeface="Lato"/>
                <a:cs typeface="Lato"/>
                <a:sym typeface="Lato"/>
              </a:rPr>
              <a:t>Please note: tax bands are changing from April 2023 and will be reflected in FLIC materials.</a:t>
            </a:r>
            <a:endParaRPr sz="800">
              <a:solidFill>
                <a:schemeClr val="lt1"/>
              </a:solidFill>
              <a:latin typeface="Lato"/>
              <a:ea typeface="Lato"/>
              <a:cs typeface="Lato"/>
              <a:sym typeface="Lato"/>
            </a:endParaRPr>
          </a:p>
        </p:txBody>
      </p:sp>
      <p:cxnSp>
        <p:nvCxnSpPr>
          <p:cNvPr id="662" name="Google Shape;662;g249baa28636_0_64"/>
          <p:cNvCxnSpPr/>
          <p:nvPr/>
        </p:nvCxnSpPr>
        <p:spPr>
          <a:xfrm flipH="1" rot="10800000">
            <a:off x="4047150" y="3820175"/>
            <a:ext cx="600" cy="268800"/>
          </a:xfrm>
          <a:prstGeom prst="straightConnector1">
            <a:avLst/>
          </a:prstGeom>
          <a:noFill/>
          <a:ln cap="flat" cmpd="sng" w="28575">
            <a:solidFill>
              <a:schemeClr val="accent2"/>
            </a:solidFill>
            <a:prstDash val="solid"/>
            <a:round/>
            <a:headEnd len="sm" w="sm" type="none"/>
            <a:tailEnd len="med" w="med" type="triangl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g1793b6a3233_0_200"/>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a:t>44</a:t>
            </a:r>
            <a:endParaRPr/>
          </a:p>
        </p:txBody>
      </p:sp>
      <p:sp>
        <p:nvSpPr>
          <p:cNvPr id="668" name="Google Shape;668;g1793b6a3233_0_200"/>
          <p:cNvSpPr/>
          <p:nvPr/>
        </p:nvSpPr>
        <p:spPr>
          <a:xfrm>
            <a:off x="6389475" y="1123100"/>
            <a:ext cx="2633400" cy="1008600"/>
          </a:xfrm>
          <a:prstGeom prst="roundRect">
            <a:avLst>
              <a:gd fmla="val 16667" name="adj"/>
            </a:avLst>
          </a:prstGeom>
          <a:solidFill>
            <a:schemeClr val="accent6"/>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Lato"/>
                <a:ea typeface="Lato"/>
                <a:cs typeface="Lato"/>
                <a:sym typeface="Lato"/>
              </a:rPr>
              <a:t>Finally, we see that her salary lies in the Higher Rate tax band. </a:t>
            </a:r>
            <a:endParaRPr b="1" i="0" sz="110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100"/>
              <a:buFont typeface="Arial"/>
              <a:buNone/>
            </a:pPr>
            <a:r>
              <a:t/>
            </a:r>
            <a:endParaRPr b="1" sz="1100">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Lato"/>
                <a:ea typeface="Lato"/>
                <a:cs typeface="Lato"/>
                <a:sym typeface="Lato"/>
              </a:rPr>
              <a:t>So </a:t>
            </a:r>
            <a:r>
              <a:rPr b="0" i="0" lang="en-GB" sz="1100" u="none" cap="none" strike="noStrike">
                <a:solidFill>
                  <a:schemeClr val="dk1"/>
                </a:solidFill>
                <a:latin typeface="Lato Black"/>
                <a:ea typeface="Lato Black"/>
                <a:cs typeface="Lato Black"/>
                <a:sym typeface="Lato Black"/>
              </a:rPr>
              <a:t>40% tax</a:t>
            </a:r>
            <a:r>
              <a:rPr b="1" i="0" lang="en-GB" sz="1100" u="none" cap="none" strike="noStrike">
                <a:solidFill>
                  <a:schemeClr val="dk1"/>
                </a:solidFill>
                <a:latin typeface="Lato"/>
                <a:ea typeface="Lato"/>
                <a:cs typeface="Lato"/>
                <a:sym typeface="Lato"/>
              </a:rPr>
              <a:t> is paid on the difference between £50,271 and £75,000 </a:t>
            </a:r>
            <a:endParaRPr b="1" i="0" sz="1100" u="none" cap="none" strike="noStrike">
              <a:solidFill>
                <a:schemeClr val="accent2"/>
              </a:solidFill>
              <a:latin typeface="Lato"/>
              <a:ea typeface="Lato"/>
              <a:cs typeface="Lato"/>
              <a:sym typeface="Lato"/>
            </a:endParaRPr>
          </a:p>
        </p:txBody>
      </p:sp>
      <p:sp>
        <p:nvSpPr>
          <p:cNvPr id="669" name="Google Shape;669;g1793b6a3233_0_200"/>
          <p:cNvSpPr txBox="1"/>
          <p:nvPr/>
        </p:nvSpPr>
        <p:spPr>
          <a:xfrm>
            <a:off x="1742700" y="3420050"/>
            <a:ext cx="17145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Personal Allowance</a:t>
            </a:r>
            <a:endParaRPr b="0" i="0" sz="1400" u="none" cap="none" strike="noStrike">
              <a:solidFill>
                <a:schemeClr val="lt1"/>
              </a:solidFill>
              <a:latin typeface="Lato Black"/>
              <a:ea typeface="Lato Black"/>
              <a:cs typeface="Lato Black"/>
              <a:sym typeface="Lato Black"/>
            </a:endParaRPr>
          </a:p>
        </p:txBody>
      </p:sp>
      <p:sp>
        <p:nvSpPr>
          <p:cNvPr id="670" name="Google Shape;670;g1793b6a3233_0_200"/>
          <p:cNvSpPr txBox="1"/>
          <p:nvPr/>
        </p:nvSpPr>
        <p:spPr>
          <a:xfrm>
            <a:off x="3495300" y="3420050"/>
            <a:ext cx="1714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Basic Rate</a:t>
            </a:r>
            <a:endParaRPr b="0" i="0" sz="1400" u="none" cap="none" strike="noStrike">
              <a:solidFill>
                <a:schemeClr val="lt1"/>
              </a:solidFill>
              <a:latin typeface="Lato Black"/>
              <a:ea typeface="Lato Black"/>
              <a:cs typeface="Lato Black"/>
              <a:sym typeface="Lato Black"/>
            </a:endParaRPr>
          </a:p>
        </p:txBody>
      </p:sp>
      <p:sp>
        <p:nvSpPr>
          <p:cNvPr id="671" name="Google Shape;671;g1793b6a3233_0_200"/>
          <p:cNvSpPr txBox="1"/>
          <p:nvPr/>
        </p:nvSpPr>
        <p:spPr>
          <a:xfrm>
            <a:off x="5171700" y="3420050"/>
            <a:ext cx="1714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Higher Rate</a:t>
            </a:r>
            <a:endParaRPr b="0" i="0" sz="1400" u="none" cap="none" strike="noStrike">
              <a:solidFill>
                <a:schemeClr val="lt1"/>
              </a:solidFill>
              <a:latin typeface="Lato Black"/>
              <a:ea typeface="Lato Black"/>
              <a:cs typeface="Lato Black"/>
              <a:sym typeface="Lato Black"/>
            </a:endParaRPr>
          </a:p>
        </p:txBody>
      </p:sp>
      <p:sp>
        <p:nvSpPr>
          <p:cNvPr id="672" name="Google Shape;672;g1793b6a3233_0_200"/>
          <p:cNvSpPr txBox="1"/>
          <p:nvPr/>
        </p:nvSpPr>
        <p:spPr>
          <a:xfrm>
            <a:off x="3495300" y="3420050"/>
            <a:ext cx="1714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Basic Rate</a:t>
            </a:r>
            <a:endParaRPr b="0" i="0" sz="1400" u="none" cap="none" strike="noStrike">
              <a:solidFill>
                <a:schemeClr val="lt1"/>
              </a:solidFill>
              <a:latin typeface="Lato Black"/>
              <a:ea typeface="Lato Black"/>
              <a:cs typeface="Lato Black"/>
              <a:sym typeface="Lato Black"/>
            </a:endParaRPr>
          </a:p>
        </p:txBody>
      </p:sp>
      <p:sp>
        <p:nvSpPr>
          <p:cNvPr id="673" name="Google Shape;673;g1793b6a3233_0_200"/>
          <p:cNvSpPr txBox="1"/>
          <p:nvPr/>
        </p:nvSpPr>
        <p:spPr>
          <a:xfrm>
            <a:off x="472450" y="210775"/>
            <a:ext cx="4334700" cy="826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chemeClr val="accent2"/>
                </a:solidFill>
                <a:latin typeface="Lato Black"/>
                <a:ea typeface="Lato Black"/>
                <a:cs typeface="Lato Black"/>
                <a:sym typeface="Lato Black"/>
              </a:rPr>
              <a:t>How do the tax bands work?</a:t>
            </a:r>
            <a:endParaRPr b="1" i="0" sz="2600" u="none" cap="none" strike="noStrike">
              <a:solidFill>
                <a:schemeClr val="accent2"/>
              </a:solidFill>
              <a:latin typeface="Lato Black"/>
              <a:ea typeface="Lato Black"/>
              <a:cs typeface="Lato Black"/>
              <a:sym typeface="Lato Black"/>
            </a:endParaRPr>
          </a:p>
        </p:txBody>
      </p:sp>
      <p:cxnSp>
        <p:nvCxnSpPr>
          <p:cNvPr id="674" name="Google Shape;674;g1793b6a3233_0_200"/>
          <p:cNvCxnSpPr/>
          <p:nvPr/>
        </p:nvCxnSpPr>
        <p:spPr>
          <a:xfrm flipH="1" rot="10800000">
            <a:off x="4351950" y="3820175"/>
            <a:ext cx="600" cy="268800"/>
          </a:xfrm>
          <a:prstGeom prst="straightConnector1">
            <a:avLst/>
          </a:prstGeom>
          <a:noFill/>
          <a:ln cap="flat" cmpd="sng" w="28575">
            <a:solidFill>
              <a:schemeClr val="accent2"/>
            </a:solidFill>
            <a:prstDash val="solid"/>
            <a:round/>
            <a:headEnd len="sm" w="sm" type="none"/>
            <a:tailEnd len="med" w="med" type="triangle"/>
          </a:ln>
        </p:spPr>
      </p:cxnSp>
      <p:sp>
        <p:nvSpPr>
          <p:cNvPr id="675" name="Google Shape;675;g1793b6a3233_0_200"/>
          <p:cNvSpPr/>
          <p:nvPr/>
        </p:nvSpPr>
        <p:spPr>
          <a:xfrm>
            <a:off x="1667700" y="835300"/>
            <a:ext cx="1789500" cy="881100"/>
          </a:xfrm>
          <a:prstGeom prst="roundRect">
            <a:avLst>
              <a:gd fmla="val 16667" name="adj"/>
            </a:avLst>
          </a:prstGeom>
          <a:solidFill>
            <a:schemeClr val="accent6"/>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Lato"/>
                <a:ea typeface="Lato"/>
                <a:cs typeface="Lato"/>
                <a:sym typeface="Lato"/>
              </a:rPr>
              <a:t>No tax is paid on the first £12,500!</a:t>
            </a:r>
            <a:endParaRPr b="1" i="0" sz="1100" u="none" cap="none" strike="noStrike">
              <a:solidFill>
                <a:schemeClr val="dk1"/>
              </a:solidFill>
              <a:latin typeface="Lato"/>
              <a:ea typeface="Lato"/>
              <a:cs typeface="Lato"/>
              <a:sym typeface="Lato"/>
            </a:endParaRPr>
          </a:p>
        </p:txBody>
      </p:sp>
      <p:cxnSp>
        <p:nvCxnSpPr>
          <p:cNvPr id="676" name="Google Shape;676;g1793b6a3233_0_200"/>
          <p:cNvCxnSpPr>
            <a:stCxn id="675" idx="2"/>
          </p:cNvCxnSpPr>
          <p:nvPr/>
        </p:nvCxnSpPr>
        <p:spPr>
          <a:xfrm>
            <a:off x="2562450" y="1716400"/>
            <a:ext cx="4800" cy="1254000"/>
          </a:xfrm>
          <a:prstGeom prst="straightConnector1">
            <a:avLst/>
          </a:prstGeom>
          <a:noFill/>
          <a:ln cap="flat" cmpd="sng" w="38100">
            <a:solidFill>
              <a:schemeClr val="accent2"/>
            </a:solidFill>
            <a:prstDash val="solid"/>
            <a:round/>
            <a:headEnd len="sm" w="sm" type="none"/>
            <a:tailEnd len="med" w="med" type="triangle"/>
          </a:ln>
        </p:spPr>
      </p:cxnSp>
      <p:sp>
        <p:nvSpPr>
          <p:cNvPr id="677" name="Google Shape;677;g1793b6a3233_0_200"/>
          <p:cNvSpPr/>
          <p:nvPr/>
        </p:nvSpPr>
        <p:spPr>
          <a:xfrm>
            <a:off x="3457200" y="4088975"/>
            <a:ext cx="1789500" cy="843300"/>
          </a:xfrm>
          <a:prstGeom prst="roundRect">
            <a:avLst>
              <a:gd fmla="val 16667" name="adj"/>
            </a:avLst>
          </a:prstGeom>
          <a:solidFill>
            <a:schemeClr val="accent6"/>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chemeClr val="accen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100"/>
              <a:buFont typeface="Arial"/>
              <a:buNone/>
            </a:pPr>
            <a:r>
              <a:rPr lang="en-GB" sz="1100">
                <a:solidFill>
                  <a:schemeClr val="dk1"/>
                </a:solidFill>
                <a:highlight>
                  <a:schemeClr val="lt1"/>
                </a:highlight>
                <a:latin typeface="Lato Black"/>
                <a:ea typeface="Lato Black"/>
                <a:cs typeface="Lato Black"/>
                <a:sym typeface="Lato Black"/>
              </a:rPr>
              <a:t>20</a:t>
            </a:r>
            <a:r>
              <a:rPr b="0" i="0" lang="en-GB" sz="1100" u="none" cap="none" strike="noStrike">
                <a:solidFill>
                  <a:schemeClr val="dk1"/>
                </a:solidFill>
                <a:highlight>
                  <a:schemeClr val="lt1"/>
                </a:highlight>
                <a:latin typeface="Lato Black"/>
                <a:ea typeface="Lato Black"/>
                <a:cs typeface="Lato Black"/>
                <a:sym typeface="Lato Black"/>
              </a:rPr>
              <a:t>% tax</a:t>
            </a:r>
            <a:r>
              <a:rPr b="1" i="0" lang="en-GB" sz="1100" u="none" cap="none" strike="noStrike">
                <a:solidFill>
                  <a:schemeClr val="dk1"/>
                </a:solidFill>
                <a:highlight>
                  <a:schemeClr val="lt1"/>
                </a:highlight>
                <a:latin typeface="Lato"/>
                <a:ea typeface="Lato"/>
                <a:cs typeface="Lato"/>
                <a:sym typeface="Lato"/>
              </a:rPr>
              <a:t> is paid on income between £12,571 and £50,270</a:t>
            </a:r>
            <a:endParaRPr b="1" i="0" sz="1600" u="none" cap="none" strike="noStrike">
              <a:solidFill>
                <a:schemeClr val="dk1"/>
              </a:solidFill>
              <a:highlight>
                <a:schemeClr val="lt1"/>
              </a:highlight>
              <a:latin typeface="Lato"/>
              <a:ea typeface="Lato"/>
              <a:cs typeface="Lato"/>
              <a:sym typeface="Lato"/>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chemeClr val="accent2"/>
              </a:solidFill>
              <a:latin typeface="Lato"/>
              <a:ea typeface="Lato"/>
              <a:cs typeface="Lato"/>
              <a:sym typeface="Lato"/>
            </a:endParaRPr>
          </a:p>
        </p:txBody>
      </p:sp>
      <p:sp>
        <p:nvSpPr>
          <p:cNvPr id="678" name="Google Shape;678;g1793b6a3233_0_200"/>
          <p:cNvSpPr/>
          <p:nvPr/>
        </p:nvSpPr>
        <p:spPr>
          <a:xfrm>
            <a:off x="7956375" y="4157175"/>
            <a:ext cx="1066500" cy="8433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g1793b6a3233_0_200"/>
          <p:cNvSpPr txBox="1"/>
          <p:nvPr/>
        </p:nvSpPr>
        <p:spPr>
          <a:xfrm>
            <a:off x="5284125" y="4192525"/>
            <a:ext cx="37698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Lato"/>
              <a:ea typeface="Lato"/>
              <a:cs typeface="Lato"/>
              <a:sym typeface="Lato"/>
            </a:endParaRPr>
          </a:p>
        </p:txBody>
      </p:sp>
      <p:sp>
        <p:nvSpPr>
          <p:cNvPr id="680" name="Google Shape;680;g1793b6a3233_0_200"/>
          <p:cNvSpPr txBox="1"/>
          <p:nvPr/>
        </p:nvSpPr>
        <p:spPr>
          <a:xfrm>
            <a:off x="77225" y="4883650"/>
            <a:ext cx="4710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solidFill>
                  <a:schemeClr val="lt1"/>
                </a:solidFill>
                <a:latin typeface="Lato"/>
                <a:ea typeface="Lato"/>
                <a:cs typeface="Lato"/>
                <a:sym typeface="Lato"/>
              </a:rPr>
              <a:t>Please note: tax bands are changing from April 2023 and will be reflected in FLIC materials.</a:t>
            </a:r>
            <a:endParaRPr sz="800">
              <a:solidFill>
                <a:schemeClr val="lt1"/>
              </a:solidFill>
              <a:latin typeface="Lato"/>
              <a:ea typeface="Lato"/>
              <a:cs typeface="Lato"/>
              <a:sym typeface="Lato"/>
            </a:endParaRPr>
          </a:p>
        </p:txBody>
      </p:sp>
      <p:pic>
        <p:nvPicPr>
          <p:cNvPr id="681" name="Google Shape;681;g1793b6a3233_0_200"/>
          <p:cNvPicPr preferRelativeResize="0"/>
          <p:nvPr/>
        </p:nvPicPr>
        <p:blipFill>
          <a:blip r:embed="rId3">
            <a:alphaModFix/>
          </a:blip>
          <a:stretch>
            <a:fillRect/>
          </a:stretch>
        </p:blipFill>
        <p:spPr>
          <a:xfrm>
            <a:off x="-213350" y="-2631950"/>
            <a:ext cx="8260125" cy="7716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g1793b6a3233_0_218"/>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687" name="Google Shape;687;g1793b6a3233_0_218"/>
          <p:cNvSpPr txBox="1"/>
          <p:nvPr/>
        </p:nvSpPr>
        <p:spPr>
          <a:xfrm>
            <a:off x="3235975" y="1144850"/>
            <a:ext cx="57468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Black"/>
              <a:ea typeface="Lato Black"/>
              <a:cs typeface="Lato Black"/>
              <a:sym typeface="Lato Black"/>
            </a:endParaRPr>
          </a:p>
        </p:txBody>
      </p:sp>
      <p:sp>
        <p:nvSpPr>
          <p:cNvPr id="688" name="Google Shape;688;g1793b6a3233_0_218"/>
          <p:cNvSpPr txBox="1"/>
          <p:nvPr/>
        </p:nvSpPr>
        <p:spPr>
          <a:xfrm flipH="1">
            <a:off x="448800" y="985025"/>
            <a:ext cx="5906700" cy="4311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lt1"/>
              </a:solidFill>
              <a:latin typeface="Lato"/>
              <a:ea typeface="Lato"/>
              <a:cs typeface="Lato"/>
              <a:sym typeface="Lato"/>
            </a:endParaRPr>
          </a:p>
        </p:txBody>
      </p:sp>
      <p:sp>
        <p:nvSpPr>
          <p:cNvPr id="689" name="Google Shape;689;g1793b6a3233_0_218"/>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Own your income tax!</a:t>
            </a:r>
            <a:endParaRPr b="1" i="0" sz="2600" u="none" cap="none" strike="noStrike">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Black"/>
                <a:ea typeface="Lato Black"/>
                <a:cs typeface="Lato Black"/>
                <a:sym typeface="Lato Black"/>
              </a:rPr>
              <a:t>Worked example with annual salary of </a:t>
            </a:r>
            <a:r>
              <a:rPr b="1" i="0" lang="en-GB" sz="2200" u="none" cap="none" strike="noStrike">
                <a:solidFill>
                  <a:schemeClr val="accent2"/>
                </a:solidFill>
                <a:latin typeface="Lato Black"/>
                <a:ea typeface="Lato Black"/>
                <a:cs typeface="Lato Black"/>
                <a:sym typeface="Lato Black"/>
              </a:rPr>
              <a:t>£75,000</a:t>
            </a:r>
            <a:endParaRPr b="1" i="0" sz="2200" u="none" cap="none" strike="noStrike">
              <a:solidFill>
                <a:schemeClr val="accent2"/>
              </a:solidFill>
              <a:latin typeface="Lato Black"/>
              <a:ea typeface="Lato Black"/>
              <a:cs typeface="Lato Black"/>
              <a:sym typeface="Lato Black"/>
            </a:endParaRPr>
          </a:p>
        </p:txBody>
      </p:sp>
      <p:pic>
        <p:nvPicPr>
          <p:cNvPr id="690" name="Google Shape;690;g1793b6a3233_0_218"/>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691" name="Google Shape;691;g1793b6a3233_0_218"/>
          <p:cNvGraphicFramePr/>
          <p:nvPr/>
        </p:nvGraphicFramePr>
        <p:xfrm>
          <a:off x="665175" y="1678700"/>
          <a:ext cx="3000000" cy="3000000"/>
        </p:xfrm>
        <a:graphic>
          <a:graphicData uri="http://schemas.openxmlformats.org/drawingml/2006/table">
            <a:tbl>
              <a:tblPr>
                <a:noFill/>
                <a:tableStyleId>{67C9F8D9-7607-41D7-B37D-4314EFDA1293}</a:tableStyleId>
              </a:tblPr>
              <a:tblGrid>
                <a:gridCol w="2760725"/>
                <a:gridCol w="2760725"/>
                <a:gridCol w="2430125"/>
              </a:tblGrid>
              <a:tr h="100000">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Tax rates and bands</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What’s taxable?</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Tax to pay</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r>
              <a:tr h="582275">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Personal allowance at </a:t>
                      </a:r>
                      <a:r>
                        <a:rPr b="1" lang="en-GB" sz="1400" u="none" cap="none" strike="noStrike">
                          <a:solidFill>
                            <a:schemeClr val="accent2"/>
                          </a:solidFill>
                          <a:latin typeface="Lato"/>
                          <a:ea typeface="Lato"/>
                          <a:cs typeface="Lato"/>
                          <a:sym typeface="Lato"/>
                        </a:rPr>
                        <a:t>0%</a:t>
                      </a:r>
                      <a:endParaRPr b="1"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£0 to £12,570</a:t>
                      </a:r>
                      <a:endParaRPr b="1" sz="1400"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 to £12,570 </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200" u="none" cap="none" strike="noStrike">
                          <a:solidFill>
                            <a:schemeClr val="dk1"/>
                          </a:solidFill>
                          <a:latin typeface="Lato"/>
                          <a:ea typeface="Lato"/>
                          <a:cs typeface="Lato"/>
                          <a:sym typeface="Lato"/>
                        </a:rPr>
                        <a:t>(for income less than £100,000)</a:t>
                      </a:r>
                      <a:endParaRPr b="1" sz="14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 x £12,570 = </a:t>
                      </a:r>
                      <a:r>
                        <a:rPr b="1" lang="en-GB" sz="1600" u="none" cap="none" strike="noStrike">
                          <a:solidFill>
                            <a:schemeClr val="dk1"/>
                          </a:solidFill>
                          <a:latin typeface="Lato"/>
                          <a:ea typeface="Lato"/>
                          <a:cs typeface="Lato"/>
                          <a:sym typeface="Lato"/>
                        </a:rPr>
                        <a:t>£0</a:t>
                      </a:r>
                      <a:endParaRPr b="1" sz="16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g1793b6a3233_0_227"/>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697" name="Google Shape;697;g1793b6a3233_0_227"/>
          <p:cNvSpPr txBox="1"/>
          <p:nvPr/>
        </p:nvSpPr>
        <p:spPr>
          <a:xfrm>
            <a:off x="3235975" y="1144850"/>
            <a:ext cx="57468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Black"/>
              <a:ea typeface="Lato Black"/>
              <a:cs typeface="Lato Black"/>
              <a:sym typeface="Lato Black"/>
            </a:endParaRPr>
          </a:p>
        </p:txBody>
      </p:sp>
      <p:sp>
        <p:nvSpPr>
          <p:cNvPr id="698" name="Google Shape;698;g1793b6a3233_0_227"/>
          <p:cNvSpPr txBox="1"/>
          <p:nvPr/>
        </p:nvSpPr>
        <p:spPr>
          <a:xfrm flipH="1">
            <a:off x="448800" y="985025"/>
            <a:ext cx="5906700" cy="4311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lt1"/>
              </a:solidFill>
              <a:latin typeface="Lato"/>
              <a:ea typeface="Lato"/>
              <a:cs typeface="Lato"/>
              <a:sym typeface="Lato"/>
            </a:endParaRPr>
          </a:p>
        </p:txBody>
      </p:sp>
      <p:sp>
        <p:nvSpPr>
          <p:cNvPr id="699" name="Google Shape;699;g1793b6a3233_0_227"/>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Own your income tax!</a:t>
            </a:r>
            <a:endParaRPr b="1" i="0" sz="2600" u="none" cap="none" strike="noStrike">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Black"/>
                <a:ea typeface="Lato Black"/>
                <a:cs typeface="Lato Black"/>
                <a:sym typeface="Lato Black"/>
              </a:rPr>
              <a:t>Worked example with annual salary of </a:t>
            </a:r>
            <a:r>
              <a:rPr b="1" i="0" lang="en-GB" sz="2200" u="none" cap="none" strike="noStrike">
                <a:solidFill>
                  <a:schemeClr val="accent2"/>
                </a:solidFill>
                <a:latin typeface="Lato Black"/>
                <a:ea typeface="Lato Black"/>
                <a:cs typeface="Lato Black"/>
                <a:sym typeface="Lato Black"/>
              </a:rPr>
              <a:t>£75,000</a:t>
            </a:r>
            <a:endParaRPr b="1" i="0" sz="2200" u="none" cap="none" strike="noStrike">
              <a:solidFill>
                <a:schemeClr val="accent2"/>
              </a:solidFill>
              <a:latin typeface="Lato Black"/>
              <a:ea typeface="Lato Black"/>
              <a:cs typeface="Lato Black"/>
              <a:sym typeface="Lato Black"/>
            </a:endParaRPr>
          </a:p>
        </p:txBody>
      </p:sp>
      <p:pic>
        <p:nvPicPr>
          <p:cNvPr id="700" name="Google Shape;700;g1793b6a3233_0_227"/>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701" name="Google Shape;701;g1793b6a3233_0_227"/>
          <p:cNvGraphicFramePr/>
          <p:nvPr/>
        </p:nvGraphicFramePr>
        <p:xfrm>
          <a:off x="665175" y="1606550"/>
          <a:ext cx="3000000" cy="3000000"/>
        </p:xfrm>
        <a:graphic>
          <a:graphicData uri="http://schemas.openxmlformats.org/drawingml/2006/table">
            <a:tbl>
              <a:tblPr>
                <a:noFill/>
                <a:tableStyleId>{67C9F8D9-7607-41D7-B37D-4314EFDA1293}</a:tableStyleId>
              </a:tblPr>
              <a:tblGrid>
                <a:gridCol w="2760725"/>
                <a:gridCol w="2760725"/>
                <a:gridCol w="2430125"/>
              </a:tblGrid>
              <a:tr h="172150">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Tax rates and bands</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What’s taxable?</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Tax to pay</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r>
              <a:tr h="582275">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Personal Allowance at </a:t>
                      </a:r>
                      <a:r>
                        <a:rPr b="1" lang="en-GB" sz="1400" u="none" cap="none" strike="noStrike">
                          <a:solidFill>
                            <a:schemeClr val="accent2"/>
                          </a:solidFill>
                          <a:latin typeface="Lato"/>
                          <a:ea typeface="Lato"/>
                          <a:cs typeface="Lato"/>
                          <a:sym typeface="Lato"/>
                        </a:rPr>
                        <a:t>0%</a:t>
                      </a:r>
                      <a:endParaRPr b="1"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£0 to £12,570</a:t>
                      </a:r>
                      <a:endParaRPr b="1" sz="1400"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 to £12,570 </a:t>
                      </a:r>
                      <a:r>
                        <a:rPr b="1" lang="en-GB" sz="1200" u="none" cap="none" strike="noStrike">
                          <a:solidFill>
                            <a:schemeClr val="dk1"/>
                          </a:solidFill>
                          <a:latin typeface="Lato"/>
                          <a:ea typeface="Lato"/>
                          <a:cs typeface="Lato"/>
                          <a:sym typeface="Lato"/>
                        </a:rPr>
                        <a:t>(for income less than £100,000)</a:t>
                      </a:r>
                      <a:endParaRPr b="1" sz="14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 x £12,570 = </a:t>
                      </a:r>
                      <a:r>
                        <a:rPr b="1" lang="en-GB" sz="1600" u="none" cap="none" strike="noStrike">
                          <a:solidFill>
                            <a:schemeClr val="dk1"/>
                          </a:solidFill>
                          <a:latin typeface="Lato"/>
                          <a:ea typeface="Lato"/>
                          <a:cs typeface="Lato"/>
                          <a:sym typeface="Lato"/>
                        </a:rPr>
                        <a:t>£0</a:t>
                      </a:r>
                      <a:endParaRPr b="1" sz="16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609025">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Basic Rate at</a:t>
                      </a:r>
                      <a:r>
                        <a:rPr b="1" lang="en-GB">
                          <a:solidFill>
                            <a:schemeClr val="dk1"/>
                          </a:solidFill>
                          <a:latin typeface="Lato"/>
                          <a:ea typeface="Lato"/>
                          <a:cs typeface="Lato"/>
                          <a:sym typeface="Lato"/>
                        </a:rPr>
                        <a:t> </a:t>
                      </a:r>
                      <a:r>
                        <a:rPr b="1" lang="en-GB">
                          <a:solidFill>
                            <a:schemeClr val="accent2"/>
                          </a:solidFill>
                          <a:latin typeface="Lato"/>
                          <a:ea typeface="Lato"/>
                          <a:cs typeface="Lato"/>
                          <a:sym typeface="Lato"/>
                        </a:rPr>
                        <a:t>20</a:t>
                      </a:r>
                      <a:r>
                        <a:rPr b="1" lang="en-GB" sz="1400" u="none" cap="none" strike="noStrike">
                          <a:solidFill>
                            <a:schemeClr val="accent2"/>
                          </a:solidFill>
                          <a:latin typeface="Lato"/>
                          <a:ea typeface="Lato"/>
                          <a:cs typeface="Lato"/>
                          <a:sym typeface="Lato"/>
                        </a:rPr>
                        <a:t>%</a:t>
                      </a:r>
                      <a:endParaRPr b="1"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£12,571 to £50,270</a:t>
                      </a:r>
                      <a:endParaRPr b="1" sz="1400"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£50,270 - £12,571</a:t>
                      </a:r>
                      <a:r>
                        <a:rPr b="1" lang="en-GB" u="none" cap="none" strike="noStrike">
                          <a:solidFill>
                            <a:schemeClr val="dk1"/>
                          </a:solidFill>
                          <a:latin typeface="Lato"/>
                          <a:ea typeface="Lato"/>
                          <a:cs typeface="Lato"/>
                          <a:sym typeface="Lato"/>
                        </a:rPr>
                        <a:t> = £37,699</a:t>
                      </a:r>
                      <a:endParaRPr b="1"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a:t>
                      </a:r>
                      <a:r>
                        <a:rPr b="1" lang="en-GB">
                          <a:solidFill>
                            <a:schemeClr val="dk1"/>
                          </a:solidFill>
                          <a:latin typeface="Lato"/>
                          <a:ea typeface="Lato"/>
                          <a:cs typeface="Lato"/>
                          <a:sym typeface="Lato"/>
                        </a:rPr>
                        <a:t>20</a:t>
                      </a:r>
                      <a:r>
                        <a:rPr b="1" lang="en-GB" sz="1400" u="none" cap="none" strike="noStrike">
                          <a:solidFill>
                            <a:schemeClr val="dk1"/>
                          </a:solidFill>
                          <a:latin typeface="Lato"/>
                          <a:ea typeface="Lato"/>
                          <a:cs typeface="Lato"/>
                          <a:sym typeface="Lato"/>
                        </a:rPr>
                        <a:t> x £37,699</a:t>
                      </a:r>
                      <a:r>
                        <a:rPr b="1" lang="en-GB" sz="1200" u="none" cap="none" strike="noStrike">
                          <a:solidFill>
                            <a:schemeClr val="dk1"/>
                          </a:solidFill>
                          <a:latin typeface="Lato"/>
                          <a:ea typeface="Lato"/>
                          <a:cs typeface="Lato"/>
                          <a:sym typeface="Lato"/>
                        </a:rPr>
                        <a:t> = </a:t>
                      </a:r>
                      <a:r>
                        <a:rPr b="1" lang="en-GB" sz="1600" u="none" cap="none" strike="noStrike">
                          <a:solidFill>
                            <a:schemeClr val="dk1"/>
                          </a:solidFill>
                          <a:latin typeface="Lato"/>
                          <a:ea typeface="Lato"/>
                          <a:cs typeface="Lato"/>
                          <a:sym typeface="Lato"/>
                        </a:rPr>
                        <a:t>£7,539.80</a:t>
                      </a:r>
                      <a:endParaRPr b="1" sz="1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g1793b6a3233_0_236"/>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707" name="Google Shape;707;g1793b6a3233_0_236"/>
          <p:cNvSpPr txBox="1"/>
          <p:nvPr/>
        </p:nvSpPr>
        <p:spPr>
          <a:xfrm>
            <a:off x="3235975" y="1144850"/>
            <a:ext cx="57468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Black"/>
              <a:ea typeface="Lato Black"/>
              <a:cs typeface="Lato Black"/>
              <a:sym typeface="Lato Black"/>
            </a:endParaRPr>
          </a:p>
        </p:txBody>
      </p:sp>
      <p:sp>
        <p:nvSpPr>
          <p:cNvPr id="708" name="Google Shape;708;g1793b6a3233_0_236"/>
          <p:cNvSpPr txBox="1"/>
          <p:nvPr/>
        </p:nvSpPr>
        <p:spPr>
          <a:xfrm flipH="1">
            <a:off x="448800" y="985025"/>
            <a:ext cx="5906700" cy="5541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t/>
            </a:r>
            <a:endParaRPr b="1" i="0" sz="800" u="none" cap="none" strike="noStrike">
              <a:solidFill>
                <a:schemeClr val="accent2"/>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lt1"/>
              </a:solidFill>
              <a:latin typeface="Lato"/>
              <a:ea typeface="Lato"/>
              <a:cs typeface="Lato"/>
              <a:sym typeface="Lato"/>
            </a:endParaRPr>
          </a:p>
        </p:txBody>
      </p:sp>
      <p:sp>
        <p:nvSpPr>
          <p:cNvPr id="709" name="Google Shape;709;g1793b6a3233_0_236"/>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Own your income tax!</a:t>
            </a:r>
            <a:endParaRPr b="1" i="0" sz="2600" u="none" cap="none" strike="noStrike">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Black"/>
                <a:ea typeface="Lato Black"/>
                <a:cs typeface="Lato Black"/>
                <a:sym typeface="Lato Black"/>
              </a:rPr>
              <a:t>Worked example with annual salary of </a:t>
            </a:r>
            <a:r>
              <a:rPr b="1" i="0" lang="en-GB" sz="2200" u="none" cap="none" strike="noStrike">
                <a:solidFill>
                  <a:schemeClr val="accent2"/>
                </a:solidFill>
                <a:latin typeface="Lato Black"/>
                <a:ea typeface="Lato Black"/>
                <a:cs typeface="Lato Black"/>
                <a:sym typeface="Lato Black"/>
              </a:rPr>
              <a:t>£75,000</a:t>
            </a:r>
            <a:endParaRPr b="1" i="0" sz="2200" u="none" cap="none" strike="noStrike">
              <a:solidFill>
                <a:schemeClr val="accent2"/>
              </a:solidFill>
              <a:latin typeface="Lato Black"/>
              <a:ea typeface="Lato Black"/>
              <a:cs typeface="Lato Black"/>
              <a:sym typeface="Lato Black"/>
            </a:endParaRPr>
          </a:p>
        </p:txBody>
      </p:sp>
      <p:pic>
        <p:nvPicPr>
          <p:cNvPr id="710" name="Google Shape;710;g1793b6a3233_0_236"/>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711" name="Google Shape;711;g1793b6a3233_0_236"/>
          <p:cNvGraphicFramePr/>
          <p:nvPr/>
        </p:nvGraphicFramePr>
        <p:xfrm>
          <a:off x="665175" y="1413575"/>
          <a:ext cx="3000000" cy="3000000"/>
        </p:xfrm>
        <a:graphic>
          <a:graphicData uri="http://schemas.openxmlformats.org/drawingml/2006/table">
            <a:tbl>
              <a:tblPr>
                <a:noFill/>
                <a:tableStyleId>{67C9F8D9-7607-41D7-B37D-4314EFDA1293}</a:tableStyleId>
              </a:tblPr>
              <a:tblGrid>
                <a:gridCol w="2760725"/>
                <a:gridCol w="2760725"/>
                <a:gridCol w="2430125"/>
              </a:tblGrid>
              <a:tr h="439550">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Tax rates and bands</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What’s taxable?</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Tax to pay</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r>
              <a:tr h="582275">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Personal Allowance</a:t>
                      </a:r>
                      <a:r>
                        <a:rPr b="1" lang="en-GB" sz="1400" u="none" cap="none" strike="noStrike">
                          <a:solidFill>
                            <a:schemeClr val="lt1"/>
                          </a:solidFill>
                          <a:latin typeface="Lato"/>
                          <a:ea typeface="Lato"/>
                          <a:cs typeface="Lato"/>
                          <a:sym typeface="Lato"/>
                        </a:rPr>
                        <a:t> </a:t>
                      </a:r>
                      <a:r>
                        <a:rPr b="1" lang="en-GB" sz="1400" u="none" cap="none" strike="noStrike">
                          <a:solidFill>
                            <a:schemeClr val="accent2"/>
                          </a:solidFill>
                          <a:latin typeface="Lato"/>
                          <a:ea typeface="Lato"/>
                          <a:cs typeface="Lato"/>
                          <a:sym typeface="Lato"/>
                        </a:rPr>
                        <a:t>0%</a:t>
                      </a:r>
                      <a:endParaRPr b="1"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£0 to £12,570</a:t>
                      </a:r>
                      <a:endParaRPr b="1" sz="1400"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 to £12,570 </a:t>
                      </a:r>
                      <a:endParaRPr b="1" sz="14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 x £12,570 = </a:t>
                      </a:r>
                      <a:r>
                        <a:rPr b="1" lang="en-GB" sz="1600" u="none" cap="none" strike="noStrike">
                          <a:solidFill>
                            <a:schemeClr val="dk1"/>
                          </a:solidFill>
                          <a:latin typeface="Lato"/>
                          <a:ea typeface="Lato"/>
                          <a:cs typeface="Lato"/>
                          <a:sym typeface="Lato"/>
                        </a:rPr>
                        <a:t>£0</a:t>
                      </a:r>
                      <a:endParaRPr b="1" sz="16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609025">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Basic Rate at </a:t>
                      </a:r>
                      <a:r>
                        <a:rPr b="1" lang="en-GB">
                          <a:solidFill>
                            <a:schemeClr val="accent2"/>
                          </a:solidFill>
                          <a:latin typeface="Lato"/>
                          <a:ea typeface="Lato"/>
                          <a:cs typeface="Lato"/>
                          <a:sym typeface="Lato"/>
                        </a:rPr>
                        <a:t>20</a:t>
                      </a:r>
                      <a:r>
                        <a:rPr b="1" lang="en-GB" sz="1400" u="none" cap="none" strike="noStrike">
                          <a:solidFill>
                            <a:schemeClr val="accent2"/>
                          </a:solidFill>
                          <a:latin typeface="Lato"/>
                          <a:ea typeface="Lato"/>
                          <a:cs typeface="Lato"/>
                          <a:sym typeface="Lato"/>
                        </a:rPr>
                        <a:t>%</a:t>
                      </a:r>
                      <a:endParaRPr b="1"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£12,571 to £50,270</a:t>
                      </a:r>
                      <a:endParaRPr b="1" sz="1400"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£50,270 - £12,571 </a:t>
                      </a:r>
                      <a:r>
                        <a:rPr b="1" lang="en-GB" sz="1300" u="none" cap="none" strike="noStrike">
                          <a:solidFill>
                            <a:schemeClr val="dk1"/>
                          </a:solidFill>
                          <a:latin typeface="Lato"/>
                          <a:ea typeface="Lato"/>
                          <a:cs typeface="Lato"/>
                          <a:sym typeface="Lato"/>
                        </a:rPr>
                        <a:t>= £37,699</a:t>
                      </a:r>
                      <a:endParaRPr b="1" sz="13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a:t>
                      </a:r>
                      <a:r>
                        <a:rPr b="1" lang="en-GB">
                          <a:solidFill>
                            <a:schemeClr val="dk1"/>
                          </a:solidFill>
                          <a:latin typeface="Lato"/>
                          <a:ea typeface="Lato"/>
                          <a:cs typeface="Lato"/>
                          <a:sym typeface="Lato"/>
                        </a:rPr>
                        <a:t>20</a:t>
                      </a:r>
                      <a:r>
                        <a:rPr b="1" lang="en-GB" sz="1400" u="none" cap="none" strike="noStrike">
                          <a:solidFill>
                            <a:schemeClr val="dk1"/>
                          </a:solidFill>
                          <a:latin typeface="Lato"/>
                          <a:ea typeface="Lato"/>
                          <a:cs typeface="Lato"/>
                          <a:sym typeface="Lato"/>
                        </a:rPr>
                        <a:t> x £37,699 </a:t>
                      </a:r>
                      <a:r>
                        <a:rPr b="1" lang="en-GB" sz="1200" u="none" cap="none" strike="noStrike">
                          <a:solidFill>
                            <a:schemeClr val="dk1"/>
                          </a:solidFill>
                          <a:latin typeface="Lato"/>
                          <a:ea typeface="Lato"/>
                          <a:cs typeface="Lato"/>
                          <a:sym typeface="Lato"/>
                        </a:rPr>
                        <a:t>= </a:t>
                      </a:r>
                      <a:r>
                        <a:rPr b="1" lang="en-GB" sz="1600" u="none" cap="none" strike="noStrike">
                          <a:solidFill>
                            <a:schemeClr val="dk1"/>
                          </a:solidFill>
                          <a:latin typeface="Lato"/>
                          <a:ea typeface="Lato"/>
                          <a:cs typeface="Lato"/>
                          <a:sym typeface="Lato"/>
                        </a:rPr>
                        <a:t>£7,539.80</a:t>
                      </a:r>
                      <a:endParaRPr b="1" sz="1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5823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lt1"/>
                          </a:solidFill>
                          <a:latin typeface="Lato"/>
                          <a:ea typeface="Lato"/>
                          <a:cs typeface="Lato"/>
                          <a:sym typeface="Lato"/>
                        </a:rPr>
                        <a:t>Higher Rate at </a:t>
                      </a:r>
                      <a:r>
                        <a:rPr b="1" lang="en-GB" sz="1400" u="none" cap="none" strike="noStrike">
                          <a:solidFill>
                            <a:schemeClr val="accent2"/>
                          </a:solidFill>
                          <a:latin typeface="Lato"/>
                          <a:ea typeface="Lato"/>
                          <a:cs typeface="Lato"/>
                          <a:sym typeface="Lato"/>
                        </a:rPr>
                        <a:t>40% </a:t>
                      </a:r>
                      <a:endParaRPr b="1"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lt1"/>
                          </a:solidFill>
                          <a:latin typeface="Lato"/>
                          <a:ea typeface="Lato"/>
                          <a:cs typeface="Lato"/>
                          <a:sym typeface="Lato"/>
                        </a:rPr>
                        <a:t>£50,271 to £1</a:t>
                      </a:r>
                      <a:r>
                        <a:rPr b="1" lang="en-GB">
                          <a:solidFill>
                            <a:schemeClr val="lt1"/>
                          </a:solidFill>
                          <a:latin typeface="Lato"/>
                          <a:ea typeface="Lato"/>
                          <a:cs typeface="Lato"/>
                          <a:sym typeface="Lato"/>
                        </a:rPr>
                        <a:t>25</a:t>
                      </a:r>
                      <a:r>
                        <a:rPr b="1" lang="en-GB" sz="1400" u="none" cap="none" strike="noStrike">
                          <a:solidFill>
                            <a:schemeClr val="lt1"/>
                          </a:solidFill>
                          <a:latin typeface="Lato"/>
                          <a:ea typeface="Lato"/>
                          <a:cs typeface="Lato"/>
                          <a:sym typeface="Lato"/>
                        </a:rPr>
                        <a:t>,</a:t>
                      </a:r>
                      <a:r>
                        <a:rPr b="1" lang="en-GB">
                          <a:solidFill>
                            <a:schemeClr val="lt1"/>
                          </a:solidFill>
                          <a:latin typeface="Lato"/>
                          <a:ea typeface="Lato"/>
                          <a:cs typeface="Lato"/>
                          <a:sym typeface="Lato"/>
                        </a:rPr>
                        <a:t>140</a:t>
                      </a:r>
                      <a:endParaRPr b="1" sz="1200" u="none" cap="none" strike="noStrike">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1A73E8"/>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2"/>
                          </a:solidFill>
                          <a:latin typeface="Lato"/>
                          <a:ea typeface="Lato"/>
                          <a:cs typeface="Lato"/>
                          <a:sym typeface="Lato"/>
                        </a:rPr>
                        <a:t>£75,000</a:t>
                      </a:r>
                      <a:r>
                        <a:rPr b="1" lang="en-GB" sz="1400" u="none" cap="none" strike="noStrike">
                          <a:solidFill>
                            <a:schemeClr val="dk1"/>
                          </a:solidFill>
                          <a:latin typeface="Lato"/>
                          <a:ea typeface="Lato"/>
                          <a:cs typeface="Lato"/>
                          <a:sym typeface="Lato"/>
                        </a:rPr>
                        <a:t> - 50,271 </a:t>
                      </a:r>
                      <a:r>
                        <a:rPr b="1" lang="en-GB" sz="1300" u="none" cap="none" strike="noStrike">
                          <a:solidFill>
                            <a:schemeClr val="dk1"/>
                          </a:solidFill>
                          <a:latin typeface="Lato"/>
                          <a:ea typeface="Lato"/>
                          <a:cs typeface="Lato"/>
                          <a:sym typeface="Lato"/>
                        </a:rPr>
                        <a:t>= </a:t>
                      </a:r>
                      <a:r>
                        <a:rPr b="1" lang="en-GB" sz="1200" u="none" cap="none" strike="noStrike">
                          <a:solidFill>
                            <a:schemeClr val="dk1"/>
                          </a:solidFill>
                          <a:latin typeface="Lato"/>
                          <a:ea typeface="Lato"/>
                          <a:cs typeface="Lato"/>
                          <a:sym typeface="Lato"/>
                        </a:rPr>
                        <a:t>£24,729</a:t>
                      </a:r>
                      <a:endParaRPr b="1" sz="14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0.40 x £24,729</a:t>
                      </a:r>
                      <a:r>
                        <a:rPr b="1" lang="en-GB" sz="1200" u="none" cap="none" strike="noStrike">
                          <a:solidFill>
                            <a:schemeClr val="dk1"/>
                          </a:solidFill>
                          <a:latin typeface="Lato"/>
                          <a:ea typeface="Lato"/>
                          <a:cs typeface="Lato"/>
                          <a:sym typeface="Lato"/>
                        </a:rPr>
                        <a:t> = </a:t>
                      </a:r>
                      <a:r>
                        <a:rPr b="1" lang="en-GB" sz="1600" u="none" cap="none" strike="noStrike">
                          <a:solidFill>
                            <a:schemeClr val="dk1"/>
                          </a:solidFill>
                          <a:latin typeface="Lato"/>
                          <a:ea typeface="Lato"/>
                          <a:cs typeface="Lato"/>
                          <a:sym typeface="Lato"/>
                        </a:rPr>
                        <a:t>£9,891.60</a:t>
                      </a:r>
                      <a:endParaRPr b="1" sz="14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
        <p:nvSpPr>
          <p:cNvPr id="712" name="Google Shape;712;g1793b6a3233_0_236"/>
          <p:cNvSpPr txBox="1"/>
          <p:nvPr/>
        </p:nvSpPr>
        <p:spPr>
          <a:xfrm>
            <a:off x="84900" y="3084600"/>
            <a:ext cx="5187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1" i="0" lang="en-GB" sz="700" u="none" cap="none" strike="noStrike">
                <a:solidFill>
                  <a:schemeClr val="dk1"/>
                </a:solidFill>
                <a:latin typeface="Lato"/>
                <a:ea typeface="Lato"/>
                <a:cs typeface="Lato"/>
                <a:sym typeface="Lato"/>
              </a:rPr>
              <a:t>The salary falls in this tax band</a:t>
            </a:r>
            <a:endParaRPr b="1" i="0" sz="700" u="none" cap="none" strike="noStrike">
              <a:solidFill>
                <a:schemeClr val="dk1"/>
              </a:solidFill>
              <a:latin typeface="Lato"/>
              <a:ea typeface="Lato"/>
              <a:cs typeface="Lato"/>
              <a:sym typeface="Lato"/>
            </a:endParaRPr>
          </a:p>
        </p:txBody>
      </p:sp>
      <p:cxnSp>
        <p:nvCxnSpPr>
          <p:cNvPr id="713" name="Google Shape;713;g1793b6a3233_0_236"/>
          <p:cNvCxnSpPr/>
          <p:nvPr/>
        </p:nvCxnSpPr>
        <p:spPr>
          <a:xfrm flipH="1" rot="10800000">
            <a:off x="381825" y="3677750"/>
            <a:ext cx="290700" cy="6000"/>
          </a:xfrm>
          <a:prstGeom prst="straightConnector1">
            <a:avLst/>
          </a:prstGeom>
          <a:noFill/>
          <a:ln cap="flat" cmpd="sng" w="9525">
            <a:solidFill>
              <a:schemeClr val="dk2"/>
            </a:solidFill>
            <a:prstDash val="solid"/>
            <a:round/>
            <a:headEnd len="sm" w="sm" type="none"/>
            <a:tailEnd len="med" w="med" type="triangle"/>
          </a:ln>
        </p:spPr>
      </p:cxnSp>
      <p:sp>
        <p:nvSpPr>
          <p:cNvPr id="714" name="Google Shape;714;g1793b6a3233_0_236"/>
          <p:cNvSpPr txBox="1"/>
          <p:nvPr/>
        </p:nvSpPr>
        <p:spPr>
          <a:xfrm>
            <a:off x="712125" y="4123475"/>
            <a:ext cx="7345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highlight>
                  <a:schemeClr val="lt1"/>
                </a:highlight>
                <a:latin typeface="Lato"/>
                <a:ea typeface="Lato"/>
                <a:cs typeface="Lato"/>
                <a:sym typeface="Lato"/>
              </a:rPr>
              <a:t>* People earning between £100,000 and £125,000 gradually lose their entitlement to their personal allowance. By the time they reach £125,000, the personal allowance is gone and everything they earn up to £50,270 is taxed 20%</a:t>
            </a:r>
            <a:endParaRPr b="0" i="0" sz="1400" u="none" cap="none" strike="noStrike">
              <a:solidFill>
                <a:schemeClr val="dk1"/>
              </a:solidFill>
              <a:highlight>
                <a:schemeClr val="lt1"/>
              </a:highlight>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4"/>
          <p:cNvSpPr txBox="1"/>
          <p:nvPr/>
        </p:nvSpPr>
        <p:spPr>
          <a:xfrm>
            <a:off x="477475" y="1182625"/>
            <a:ext cx="4518300" cy="1893900"/>
          </a:xfrm>
          <a:prstGeom prst="rect">
            <a:avLst/>
          </a:prstGeom>
          <a:noFill/>
          <a:ln>
            <a:noFill/>
          </a:ln>
        </p:spPr>
        <p:txBody>
          <a:bodyPr anchorCtr="0" anchor="t" bIns="91425" lIns="0" spcFirstLastPara="1" rIns="91425" wrap="square" tIns="90000">
            <a:noAutofit/>
          </a:bodyPr>
          <a:lstStyle/>
          <a:p>
            <a:pPr indent="0" lvl="0" marL="0" marR="0" rtl="0" algn="l">
              <a:lnSpc>
                <a:spcPct val="120000"/>
              </a:lnSpc>
              <a:spcBef>
                <a:spcPts val="0"/>
              </a:spcBef>
              <a:spcAft>
                <a:spcPts val="0"/>
              </a:spcAft>
              <a:buClr>
                <a:srgbClr val="000000"/>
              </a:buClr>
              <a:buSzPts val="1400"/>
              <a:buFont typeface="Arial"/>
              <a:buNone/>
            </a:pPr>
            <a:r>
              <a:rPr b="0" i="0" lang="en-GB" sz="1800" u="none" cap="none" strike="noStrike">
                <a:solidFill>
                  <a:schemeClr val="accent2"/>
                </a:solidFill>
                <a:latin typeface="Lato Black"/>
                <a:ea typeface="Lato Black"/>
                <a:cs typeface="Lato Black"/>
                <a:sym typeface="Lato Black"/>
              </a:rPr>
              <a:t>Chapter 1 - </a:t>
            </a:r>
            <a:r>
              <a:rPr b="0" i="0" lang="en-GB" sz="1800" u="none" cap="none" strike="noStrike">
                <a:solidFill>
                  <a:schemeClr val="accent2"/>
                </a:solidFill>
                <a:latin typeface="Lato Black"/>
                <a:ea typeface="Lato Black"/>
                <a:cs typeface="Lato Black"/>
                <a:sym typeface="Lato Black"/>
                <a:extLst>
                  <a:ext uri="http://customooxmlschemas.google.com/">
                    <go:slidesCustomData xmlns:go="http://customooxmlschemas.google.com/" textRoundtripDataId="0"/>
                  </a:ext>
                </a:extLst>
              </a:rPr>
              <a:t>Income</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01	</a:t>
            </a:r>
            <a:r>
              <a:rPr lang="en-GB">
                <a:solidFill>
                  <a:schemeClr val="lt1"/>
                </a:solidFill>
                <a:latin typeface="Lato"/>
                <a:ea typeface="Lato"/>
                <a:cs typeface="Lato"/>
                <a:sym typeface="Lato"/>
              </a:rPr>
              <a:t>How do people make money?</a:t>
            </a:r>
            <a:endParaRPr b="0" i="0" sz="1400" u="none" cap="none" strike="noStrike">
              <a:solidFill>
                <a:schemeClr val="lt1"/>
              </a:solidFill>
              <a:latin typeface="Lato"/>
              <a:ea typeface="Lato"/>
              <a:cs typeface="Lato"/>
              <a:sym typeface="Lato"/>
            </a:endParaRPr>
          </a:p>
          <a:p>
            <a:pPr indent="0" lvl="0" marL="0" marR="0" rtl="0" algn="l">
              <a:lnSpc>
                <a:spcPct val="120000"/>
              </a:lnSpc>
              <a:spcBef>
                <a:spcPts val="0"/>
              </a:spcBef>
              <a:spcAft>
                <a:spcPts val="0"/>
              </a:spcAft>
              <a:buClr>
                <a:srgbClr val="000000"/>
              </a:buClr>
              <a:buSzPts val="1400"/>
              <a:buFont typeface="Arial"/>
              <a:buNone/>
            </a:pPr>
            <a:r>
              <a:t/>
            </a:r>
            <a:endParaRPr b="1" i="0" sz="200" u="none" cap="none" strike="noStrike">
              <a:solidFill>
                <a:schemeClr val="lt1"/>
              </a:solidFill>
              <a:latin typeface="Lato"/>
              <a:ea typeface="Lato"/>
              <a:cs typeface="Lato"/>
              <a:sym typeface="Lato"/>
            </a:endParaRPr>
          </a:p>
          <a:p>
            <a:pPr indent="0" lvl="0" marL="0" marR="0" rtl="0" algn="l">
              <a:lnSpc>
                <a:spcPct val="12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02    	</a:t>
            </a:r>
            <a:r>
              <a:rPr b="0" i="0" lang="en-GB" sz="1400" u="none" cap="none" strike="noStrike">
                <a:solidFill>
                  <a:schemeClr val="lt1"/>
                </a:solidFill>
                <a:latin typeface="Lato"/>
                <a:ea typeface="Lato"/>
                <a:cs typeface="Lato"/>
                <a:sym typeface="Lato"/>
                <a:extLst>
                  <a:ext uri="http://customooxmlschemas.google.com/">
                    <go:slidesCustomData xmlns:go="http://customooxmlschemas.google.com/" textRoundtripDataId="1"/>
                  </a:ext>
                </a:extLst>
              </a:rPr>
              <a:t>Different models of work</a:t>
            </a:r>
            <a:r>
              <a:rPr b="0" i="0" lang="en-GB" sz="1400" u="none" cap="none" strike="noStrike">
                <a:solidFill>
                  <a:schemeClr val="lt1"/>
                </a:solidFill>
                <a:latin typeface="Lato"/>
                <a:ea typeface="Lato"/>
                <a:cs typeface="Lato"/>
                <a:sym typeface="Lato"/>
              </a:rPr>
              <a:t> and their pros and cons</a:t>
            </a:r>
            <a:endParaRPr b="0" i="0" sz="1400" u="none" cap="none" strike="noStrike">
              <a:solidFill>
                <a:schemeClr val="lt1"/>
              </a:solidFill>
              <a:latin typeface="Lato"/>
              <a:ea typeface="Lato"/>
              <a:cs typeface="Lato"/>
              <a:sym typeface="Lato"/>
            </a:endParaRPr>
          </a:p>
          <a:p>
            <a:pPr indent="457200" lvl="0" marL="0" marR="0" rtl="0" algn="l">
              <a:lnSpc>
                <a:spcPct val="120000"/>
              </a:lnSpc>
              <a:spcBef>
                <a:spcPts val="0"/>
              </a:spcBef>
              <a:spcAft>
                <a:spcPts val="0"/>
              </a:spcAft>
              <a:buClr>
                <a:srgbClr val="000000"/>
              </a:buClr>
              <a:buSzPts val="1400"/>
              <a:buFont typeface="Arial"/>
              <a:buNone/>
            </a:pPr>
            <a:r>
              <a:t/>
            </a:r>
            <a:endParaRPr b="1" i="0" sz="200" u="none" cap="none" strike="noStrike">
              <a:solidFill>
                <a:schemeClr val="lt1"/>
              </a:solidFill>
              <a:latin typeface="Lato"/>
              <a:ea typeface="Lato"/>
              <a:cs typeface="Lato"/>
              <a:sym typeface="Lato"/>
            </a:endParaRPr>
          </a:p>
          <a:p>
            <a:pPr indent="0" lvl="0" marL="0" marR="0" rtl="0" algn="l">
              <a:lnSpc>
                <a:spcPct val="12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03	</a:t>
            </a:r>
            <a:r>
              <a:rPr b="0" i="0" lang="en-GB" sz="1400" u="none" cap="none" strike="noStrike">
                <a:solidFill>
                  <a:schemeClr val="lt1"/>
                </a:solidFill>
                <a:latin typeface="Lato"/>
                <a:ea typeface="Lato"/>
                <a:cs typeface="Lato"/>
                <a:sym typeface="Lato"/>
              </a:rPr>
              <a:t>What work benefits are available</a:t>
            </a:r>
            <a:endParaRPr b="1" i="0" sz="1400" u="none" cap="none" strike="noStrike">
              <a:solidFill>
                <a:schemeClr val="lt1"/>
              </a:solidFill>
              <a:latin typeface="Lato"/>
              <a:ea typeface="Lato"/>
              <a:cs typeface="Lato"/>
              <a:sym typeface="Lato"/>
            </a:endParaRPr>
          </a:p>
          <a:p>
            <a:pPr indent="0" lvl="0" marL="0" marR="0" rtl="0" algn="l">
              <a:lnSpc>
                <a:spcPct val="120000"/>
              </a:lnSpc>
              <a:spcBef>
                <a:spcPts val="0"/>
              </a:spcBef>
              <a:spcAft>
                <a:spcPts val="0"/>
              </a:spcAft>
              <a:buClr>
                <a:srgbClr val="000000"/>
              </a:buClr>
              <a:buSzPts val="1400"/>
              <a:buFont typeface="Arial"/>
              <a:buNone/>
            </a:pPr>
            <a:r>
              <a:t/>
            </a:r>
            <a:endParaRPr b="1" i="0" sz="200" u="none" cap="none" strike="noStrike">
              <a:solidFill>
                <a:schemeClr val="lt1"/>
              </a:solidFill>
              <a:latin typeface="Lato"/>
              <a:ea typeface="Lato"/>
              <a:cs typeface="Lato"/>
              <a:sym typeface="Lato"/>
            </a:endParaRPr>
          </a:p>
          <a:p>
            <a:pPr indent="0" lvl="0" marL="0" marR="0" rtl="0" algn="l">
              <a:lnSpc>
                <a:spcPct val="120000"/>
              </a:lnSpc>
              <a:spcBef>
                <a:spcPts val="0"/>
              </a:spcBef>
              <a:spcAft>
                <a:spcPts val="0"/>
              </a:spcAft>
              <a:buClr>
                <a:srgbClr val="000000"/>
              </a:buClr>
              <a:buSzPts val="1400"/>
              <a:buFont typeface="Arial"/>
              <a:buNone/>
            </a:pPr>
            <a:r>
              <a:rPr b="1" i="0" lang="en-GB" sz="1400" u="none" cap="none" strike="noStrike">
                <a:solidFill>
                  <a:schemeClr val="accent2"/>
                </a:solidFill>
                <a:latin typeface="Lato"/>
                <a:ea typeface="Lato"/>
                <a:cs typeface="Lato"/>
                <a:sym typeface="Lato"/>
              </a:rPr>
              <a:t>    </a:t>
            </a:r>
            <a:endParaRPr b="1" i="0" sz="1800" u="none" cap="none" strike="noStrike">
              <a:solidFill>
                <a:srgbClr val="FF8022"/>
              </a:solidFill>
              <a:latin typeface="Lato"/>
              <a:ea typeface="Lato"/>
              <a:cs typeface="Lato"/>
              <a:sym typeface="Lato"/>
            </a:endParaRPr>
          </a:p>
          <a:p>
            <a:pPr indent="0" lvl="0" marL="0" marR="0" rtl="0" algn="l">
              <a:lnSpc>
                <a:spcPct val="12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197" name="Google Shape;197;p4"/>
          <p:cNvSpPr txBox="1"/>
          <p:nvPr/>
        </p:nvSpPr>
        <p:spPr>
          <a:xfrm>
            <a:off x="477475" y="427746"/>
            <a:ext cx="3262500" cy="5388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600" u="none" cap="none" strike="noStrike">
                <a:solidFill>
                  <a:srgbClr val="FF8022"/>
                </a:solidFill>
                <a:latin typeface="Lato Black"/>
                <a:ea typeface="Lato Black"/>
                <a:cs typeface="Lato Black"/>
                <a:sym typeface="Lato Black"/>
              </a:rPr>
              <a:t>Contents</a:t>
            </a:r>
            <a:endParaRPr b="1" i="0" sz="3600" u="none" cap="none" strike="noStrike">
              <a:solidFill>
                <a:srgbClr val="FF8022"/>
              </a:solidFill>
              <a:latin typeface="Lato Black"/>
              <a:ea typeface="Lato Black"/>
              <a:cs typeface="Lato Black"/>
              <a:sym typeface="Lato Black"/>
            </a:endParaRPr>
          </a:p>
        </p:txBody>
      </p:sp>
      <p:sp>
        <p:nvSpPr>
          <p:cNvPr id="198" name="Google Shape;198;p4"/>
          <p:cNvSpPr txBox="1"/>
          <p:nvPr>
            <p:ph idx="12" type="sldNum"/>
          </p:nvPr>
        </p:nvSpPr>
        <p:spPr>
          <a:xfrm>
            <a:off x="86860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sz="1400">
                <a:solidFill>
                  <a:schemeClr val="lt1"/>
                </a:solidFill>
                <a:latin typeface="Lato Black"/>
                <a:ea typeface="Lato Black"/>
                <a:cs typeface="Lato Black"/>
                <a:sym typeface="Lato Black"/>
              </a:rPr>
              <a:t>‹#›</a:t>
            </a:fld>
            <a:endParaRPr sz="1400">
              <a:solidFill>
                <a:schemeClr val="lt1"/>
              </a:solidFill>
              <a:latin typeface="Lato Black"/>
              <a:ea typeface="Lato Black"/>
              <a:cs typeface="Lato Black"/>
              <a:sym typeface="Lato Black"/>
            </a:endParaRPr>
          </a:p>
        </p:txBody>
      </p:sp>
      <p:sp>
        <p:nvSpPr>
          <p:cNvPr id="199" name="Google Shape;199;p4"/>
          <p:cNvSpPr txBox="1"/>
          <p:nvPr/>
        </p:nvSpPr>
        <p:spPr>
          <a:xfrm>
            <a:off x="477475" y="3076525"/>
            <a:ext cx="6958200" cy="1710000"/>
          </a:xfrm>
          <a:prstGeom prst="rect">
            <a:avLst/>
          </a:prstGeom>
          <a:noFill/>
          <a:ln>
            <a:noFill/>
          </a:ln>
        </p:spPr>
        <p:txBody>
          <a:bodyPr anchorCtr="0" anchor="t" bIns="91425" lIns="0" spcFirstLastPara="1" rIns="91425" wrap="square" tIns="91425">
            <a:noAutofit/>
          </a:bodyPr>
          <a:lstStyle/>
          <a:p>
            <a:pPr indent="0" lvl="0" marL="0" marR="0" rtl="0" algn="l">
              <a:lnSpc>
                <a:spcPct val="120000"/>
              </a:lnSpc>
              <a:spcBef>
                <a:spcPts val="0"/>
              </a:spcBef>
              <a:spcAft>
                <a:spcPts val="0"/>
              </a:spcAft>
              <a:buClr>
                <a:srgbClr val="000000"/>
              </a:buClr>
              <a:buSzPts val="1800"/>
              <a:buFont typeface="Arial"/>
              <a:buNone/>
            </a:pPr>
            <a:r>
              <a:rPr b="1" i="0" lang="en-GB" sz="1800" u="none" cap="none" strike="noStrike">
                <a:solidFill>
                  <a:schemeClr val="accent2"/>
                </a:solidFill>
                <a:latin typeface="Lato Black"/>
                <a:ea typeface="Lato Black"/>
                <a:cs typeface="Lato Black"/>
                <a:sym typeface="Lato Black"/>
              </a:rPr>
              <a:t>Chapter 2 - </a:t>
            </a:r>
            <a:r>
              <a:rPr b="1" i="0" lang="en-GB" sz="1800" u="none" cap="none" strike="noStrike">
                <a:solidFill>
                  <a:schemeClr val="accent2"/>
                </a:solidFill>
                <a:latin typeface="Lato Black"/>
                <a:ea typeface="Lato Black"/>
                <a:cs typeface="Lato Black"/>
                <a:sym typeface="Lato Black"/>
                <a:extLst>
                  <a:ext uri="http://customooxmlschemas.google.com/">
                    <go:slidesCustomData xmlns:go="http://customooxmlschemas.google.com/" textRoundtripDataId="2"/>
                  </a:ext>
                </a:extLst>
              </a:rPr>
              <a:t>Deductions</a:t>
            </a:r>
            <a:endParaRPr b="0" i="0" sz="400" u="none" cap="none" strike="noStrike">
              <a:solidFill>
                <a:schemeClr val="lt1"/>
              </a:solidFill>
              <a:latin typeface="Lato Black"/>
              <a:ea typeface="Lato Black"/>
              <a:cs typeface="Lato Black"/>
              <a:sym typeface="Lato Black"/>
            </a:endParaRPr>
          </a:p>
          <a:p>
            <a:pPr indent="0" lvl="0" marL="0" marR="0" rtl="0" algn="l">
              <a:lnSpc>
                <a:spcPct val="12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extLst>
                  <a:ext uri="http://customooxmlschemas.google.com/">
                    <go:slidesCustomData xmlns:go="http://customooxmlschemas.google.com/" textRoundtripDataId="3"/>
                  </a:ext>
                </a:extLst>
              </a:rPr>
              <a:t>05	</a:t>
            </a:r>
            <a:r>
              <a:rPr lang="en-GB">
                <a:solidFill>
                  <a:schemeClr val="lt1"/>
                </a:solidFill>
                <a:latin typeface="Lato"/>
                <a:ea typeface="Lato"/>
                <a:cs typeface="Lato"/>
                <a:sym typeface="Lato"/>
              </a:rPr>
              <a:t>Where does tax money go?</a:t>
            </a:r>
            <a:r>
              <a:rPr b="1" lang="en-GB">
                <a:solidFill>
                  <a:schemeClr val="lt1"/>
                </a:solidFill>
                <a:latin typeface="Lato"/>
                <a:ea typeface="Lato"/>
                <a:cs typeface="Lato"/>
                <a:sym typeface="Lato"/>
              </a:rPr>
              <a:t> </a:t>
            </a:r>
            <a:endParaRPr b="1" i="0" sz="1400" u="none" cap="none" strike="noStrike">
              <a:solidFill>
                <a:schemeClr val="accent2"/>
              </a:solidFill>
              <a:latin typeface="Lato"/>
              <a:ea typeface="Lato"/>
              <a:cs typeface="Lato"/>
              <a:sym typeface="Lato"/>
            </a:endParaRPr>
          </a:p>
          <a:p>
            <a:pPr indent="0" lvl="0" marL="0" marR="0" rtl="0" algn="l">
              <a:lnSpc>
                <a:spcPct val="120000"/>
              </a:lnSpc>
              <a:spcBef>
                <a:spcPts val="0"/>
              </a:spcBef>
              <a:spcAft>
                <a:spcPts val="0"/>
              </a:spcAft>
              <a:buClr>
                <a:srgbClr val="000000"/>
              </a:buClr>
              <a:buSzPts val="400"/>
              <a:buFont typeface="Arial"/>
              <a:buNone/>
            </a:pPr>
            <a:r>
              <a:t/>
            </a:r>
            <a:endParaRPr b="1" i="0" sz="200" u="none" cap="none" strike="noStrike">
              <a:solidFill>
                <a:schemeClr val="lt1"/>
              </a:solidFill>
              <a:latin typeface="Lato"/>
              <a:ea typeface="Lato"/>
              <a:cs typeface="Lato"/>
              <a:sym typeface="Lato"/>
            </a:endParaRPr>
          </a:p>
          <a:p>
            <a:pPr indent="0" lvl="0" marL="0" marR="0" rtl="0" algn="l">
              <a:lnSpc>
                <a:spcPct val="12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06	</a:t>
            </a:r>
            <a:r>
              <a:rPr lang="en-GB">
                <a:solidFill>
                  <a:schemeClr val="lt1"/>
                </a:solidFill>
                <a:latin typeface="Lato"/>
                <a:ea typeface="Lato"/>
                <a:cs typeface="Lato"/>
                <a:sym typeface="Lato"/>
              </a:rPr>
              <a:t>What do we mean by tax on income? </a:t>
            </a:r>
            <a:endParaRPr b="0" i="0" sz="1400" u="none" cap="none" strike="noStrike">
              <a:solidFill>
                <a:srgbClr val="FF8022"/>
              </a:solidFill>
              <a:latin typeface="Lato"/>
              <a:ea typeface="Lato"/>
              <a:cs typeface="Lato"/>
              <a:sym typeface="Lato"/>
            </a:endParaRPr>
          </a:p>
          <a:p>
            <a:pPr indent="0" lvl="0" marL="0" marR="0" rtl="0" algn="l">
              <a:lnSpc>
                <a:spcPct val="120000"/>
              </a:lnSpc>
              <a:spcBef>
                <a:spcPts val="0"/>
              </a:spcBef>
              <a:spcAft>
                <a:spcPts val="0"/>
              </a:spcAft>
              <a:buClr>
                <a:srgbClr val="000000"/>
              </a:buClr>
              <a:buSzPts val="400"/>
              <a:buFont typeface="Arial"/>
              <a:buNone/>
            </a:pPr>
            <a:r>
              <a:t/>
            </a:r>
            <a:endParaRPr b="1" i="0" sz="200" u="none" cap="none" strike="noStrike">
              <a:solidFill>
                <a:schemeClr val="lt1"/>
              </a:solidFill>
              <a:latin typeface="Lato"/>
              <a:ea typeface="Lato"/>
              <a:cs typeface="Lato"/>
              <a:sym typeface="Lato"/>
            </a:endParaRPr>
          </a:p>
          <a:p>
            <a:pPr indent="0" lvl="0" marL="0" marR="0" rtl="0" algn="l">
              <a:lnSpc>
                <a:spcPct val="12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07	</a:t>
            </a:r>
            <a:r>
              <a:rPr lang="en-GB">
                <a:solidFill>
                  <a:schemeClr val="lt1"/>
                </a:solidFill>
                <a:latin typeface="Lato"/>
                <a:ea typeface="Lato"/>
                <a:cs typeface="Lato"/>
                <a:sym typeface="Lato"/>
              </a:rPr>
              <a:t>Deductions on a pay slip</a:t>
            </a:r>
            <a:r>
              <a:rPr b="1" lang="en-GB">
                <a:solidFill>
                  <a:schemeClr val="lt1"/>
                </a:solidFill>
                <a:latin typeface="Lato"/>
                <a:ea typeface="Lato"/>
                <a:cs typeface="Lato"/>
                <a:sym typeface="Lato"/>
              </a:rPr>
              <a:t> </a:t>
            </a:r>
            <a:endParaRPr b="0" i="0" sz="1400" u="none" cap="none" strike="noStrike">
              <a:solidFill>
                <a:schemeClr val="lt1"/>
              </a:solidFill>
              <a:latin typeface="Lato"/>
              <a:ea typeface="Lato"/>
              <a:cs typeface="Lato"/>
              <a:sym typeface="Lato"/>
            </a:endParaRPr>
          </a:p>
          <a:p>
            <a:pPr indent="0" lvl="0" marL="0" marR="0" rtl="0" algn="l">
              <a:lnSpc>
                <a:spcPct val="120000"/>
              </a:lnSpc>
              <a:spcBef>
                <a:spcPts val="0"/>
              </a:spcBef>
              <a:spcAft>
                <a:spcPts val="0"/>
              </a:spcAft>
              <a:buClr>
                <a:srgbClr val="000000"/>
              </a:buClr>
              <a:buSzPts val="1400"/>
              <a:buFont typeface="Arial"/>
              <a:buNone/>
            </a:pPr>
            <a:r>
              <a:t/>
            </a:r>
            <a:endParaRPr b="0" i="0" sz="200" u="none" cap="none" strike="noStrike">
              <a:solidFill>
                <a:schemeClr val="lt1"/>
              </a:solidFill>
              <a:latin typeface="Lato"/>
              <a:ea typeface="Lato"/>
              <a:cs typeface="Lato"/>
              <a:sym typeface="Lato"/>
            </a:endParaRPr>
          </a:p>
          <a:p>
            <a:pPr indent="0" lvl="0" marL="0" marR="0" rtl="0" algn="l">
              <a:lnSpc>
                <a:spcPct val="12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08	</a:t>
            </a:r>
            <a:r>
              <a:rPr lang="en-GB">
                <a:solidFill>
                  <a:schemeClr val="lt1"/>
                </a:solidFill>
                <a:latin typeface="Lato"/>
                <a:ea typeface="Lato"/>
                <a:cs typeface="Lato"/>
                <a:sym typeface="Lato"/>
              </a:rPr>
              <a:t>Calculating income tax using tax bands</a:t>
            </a:r>
            <a:endParaRPr b="1" i="0" sz="1400" u="none" cap="none" strike="noStrike">
              <a:solidFill>
                <a:schemeClr val="lt1"/>
              </a:solidFill>
              <a:latin typeface="Lato"/>
              <a:ea typeface="Lato"/>
              <a:cs typeface="Lato"/>
              <a:sym typeface="Lato"/>
            </a:endParaRPr>
          </a:p>
        </p:txBody>
      </p:sp>
      <p:sp>
        <p:nvSpPr>
          <p:cNvPr id="200" name="Google Shape;200;p4"/>
          <p:cNvSpPr txBox="1"/>
          <p:nvPr/>
        </p:nvSpPr>
        <p:spPr>
          <a:xfrm>
            <a:off x="5340527" y="1182625"/>
            <a:ext cx="3662400" cy="17100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1400"/>
              <a:buFont typeface="Arial"/>
              <a:buNone/>
            </a:pPr>
            <a:r>
              <a:rPr b="0" i="0" lang="en-GB" sz="1800" u="none" cap="none" strike="noStrike">
                <a:solidFill>
                  <a:schemeClr val="accent2"/>
                </a:solidFill>
                <a:latin typeface="Lato Black"/>
                <a:ea typeface="Lato Black"/>
                <a:cs typeface="Lato Black"/>
                <a:sym typeface="Lato Black"/>
              </a:rPr>
              <a:t>Chapter 3 - </a:t>
            </a:r>
            <a:r>
              <a:rPr b="0" i="0" lang="en-GB" sz="1800" u="none" cap="none" strike="noStrike">
                <a:solidFill>
                  <a:schemeClr val="accent2"/>
                </a:solidFill>
                <a:latin typeface="Lato Black"/>
                <a:ea typeface="Lato Black"/>
                <a:cs typeface="Lato Black"/>
                <a:sym typeface="Lato Black"/>
                <a:extLst>
                  <a:ext uri="http://customooxmlschemas.google.com/">
                    <go:slidesCustomData xmlns:go="http://customooxmlschemas.google.com/" textRoundtripDataId="4"/>
                  </a:ext>
                </a:extLst>
              </a:rPr>
              <a:t>Speaking up</a:t>
            </a:r>
            <a:r>
              <a:rPr b="0" i="0" lang="en-GB" sz="1800" u="none" cap="none" strike="noStrike">
                <a:solidFill>
                  <a:schemeClr val="accent2"/>
                </a:solidFill>
                <a:latin typeface="Lato Black"/>
                <a:ea typeface="Lato Black"/>
                <a:cs typeface="Lato Black"/>
                <a:sym typeface="Lato Black"/>
              </a:rPr>
              <a:t> at work </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09	</a:t>
            </a:r>
            <a:r>
              <a:rPr b="0" i="0" lang="en-GB" sz="1400" u="none" cap="none" strike="noStrike">
                <a:solidFill>
                  <a:schemeClr val="lt1"/>
                </a:solidFill>
                <a:latin typeface="Lato"/>
                <a:ea typeface="Lato"/>
                <a:cs typeface="Lato"/>
                <a:sym typeface="Lato"/>
              </a:rPr>
              <a:t>Equal pay for equal work </a:t>
            </a:r>
            <a:endParaRPr b="0" i="0" sz="200" u="none" cap="none" strike="noStrike">
              <a:solidFill>
                <a:schemeClr val="lt1"/>
              </a:solidFill>
              <a:latin typeface="Lato Black"/>
              <a:ea typeface="Lato Black"/>
              <a:cs typeface="Lato Black"/>
              <a:sym typeface="Lato Black"/>
            </a:endParaRPr>
          </a:p>
          <a:p>
            <a:pPr indent="0" lvl="0" marL="0" marR="0" rtl="0" algn="l">
              <a:lnSpc>
                <a:spcPct val="12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10	</a:t>
            </a:r>
            <a:r>
              <a:rPr b="0" i="0" lang="en-GB" sz="1400" u="none" cap="none" strike="noStrike">
                <a:solidFill>
                  <a:schemeClr val="lt1"/>
                </a:solidFill>
                <a:latin typeface="Lato"/>
                <a:ea typeface="Lato"/>
                <a:cs typeface="Lato"/>
                <a:sym typeface="Lato"/>
                <a:extLst>
                  <a:ext uri="http://customooxmlschemas.google.com/">
                    <go:slidesCustomData xmlns:go="http://customooxmlschemas.google.com/" textRoundtripDataId="5"/>
                  </a:ext>
                </a:extLst>
              </a:rPr>
              <a:t>Asking for a pay rise</a:t>
            </a:r>
            <a:endParaRPr b="0" i="0" sz="1400" u="none" cap="none" strike="noStrike">
              <a:solidFill>
                <a:schemeClr val="lt1"/>
              </a:solidFill>
              <a:latin typeface="Lato"/>
              <a:ea typeface="Lato"/>
              <a:cs typeface="Lato"/>
              <a:sym typeface="Lato"/>
            </a:endParaRPr>
          </a:p>
          <a:p>
            <a:pPr indent="0" lvl="0" marL="0" marR="0" rtl="0" algn="l">
              <a:lnSpc>
                <a:spcPct val="120000"/>
              </a:lnSpc>
              <a:spcBef>
                <a:spcPts val="0"/>
              </a:spcBef>
              <a:spcAft>
                <a:spcPts val="0"/>
              </a:spcAft>
              <a:buClr>
                <a:srgbClr val="000000"/>
              </a:buClr>
              <a:buSzPts val="1400"/>
              <a:buFont typeface="Arial"/>
              <a:buNone/>
            </a:pPr>
            <a:r>
              <a:t/>
            </a:r>
            <a:endParaRPr b="0" i="0" sz="200" u="none" cap="none" strike="noStrike">
              <a:solidFill>
                <a:schemeClr val="lt1"/>
              </a:solidFill>
              <a:latin typeface="Lato Black"/>
              <a:ea typeface="Lato Black"/>
              <a:cs typeface="Lato Black"/>
              <a:sym typeface="Lato Black"/>
            </a:endParaRPr>
          </a:p>
          <a:p>
            <a:pPr indent="0" lvl="0" marL="0" marR="0" rtl="0" algn="l">
              <a:lnSpc>
                <a:spcPct val="12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11	</a:t>
            </a:r>
            <a:r>
              <a:rPr b="0" i="0" lang="en-GB" sz="1400" u="none" cap="none" strike="noStrike">
                <a:solidFill>
                  <a:schemeClr val="lt1"/>
                </a:solidFill>
                <a:latin typeface="Lato"/>
                <a:ea typeface="Lato"/>
                <a:cs typeface="Lato"/>
                <a:sym typeface="Lato"/>
              </a:rPr>
              <a:t>Resolving problems at work</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400"/>
              <a:buFont typeface="Arial"/>
              <a:buNone/>
            </a:pPr>
            <a:r>
              <a:t/>
            </a:r>
            <a:endParaRPr b="1" i="0" sz="1800" u="none" cap="none" strike="noStrike">
              <a:solidFill>
                <a:srgbClr val="FF8022"/>
              </a:solidFill>
              <a:latin typeface="Lato"/>
              <a:ea typeface="Lato"/>
              <a:cs typeface="Lato"/>
              <a:sym typeface="Lato"/>
            </a:endParaRPr>
          </a:p>
          <a:p>
            <a:pPr indent="0" lvl="0" marL="0" marR="0" rtl="0" algn="l">
              <a:lnSpc>
                <a:spcPct val="12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g1793b6a3233_0_259"/>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720" name="Google Shape;720;g1793b6a3233_0_259"/>
          <p:cNvSpPr txBox="1"/>
          <p:nvPr/>
        </p:nvSpPr>
        <p:spPr>
          <a:xfrm>
            <a:off x="2854975" y="1144850"/>
            <a:ext cx="57468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Black"/>
              <a:ea typeface="Lato Black"/>
              <a:cs typeface="Lato Black"/>
              <a:sym typeface="Lato Black"/>
            </a:endParaRPr>
          </a:p>
        </p:txBody>
      </p:sp>
      <p:sp>
        <p:nvSpPr>
          <p:cNvPr id="721" name="Google Shape;721;g1793b6a3233_0_259"/>
          <p:cNvSpPr txBox="1"/>
          <p:nvPr/>
        </p:nvSpPr>
        <p:spPr>
          <a:xfrm flipH="1">
            <a:off x="448800" y="985025"/>
            <a:ext cx="5906700" cy="4311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lt1"/>
              </a:solidFill>
              <a:latin typeface="Lato"/>
              <a:ea typeface="Lato"/>
              <a:cs typeface="Lato"/>
              <a:sym typeface="Lato"/>
            </a:endParaRPr>
          </a:p>
        </p:txBody>
      </p:sp>
      <p:sp>
        <p:nvSpPr>
          <p:cNvPr id="722" name="Google Shape;722;g1793b6a3233_0_259"/>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Own your income tax!</a:t>
            </a:r>
            <a:endParaRPr b="1" i="0" sz="2600" u="none" cap="none" strike="noStrike">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Black"/>
                <a:ea typeface="Lato Black"/>
                <a:cs typeface="Lato Black"/>
                <a:sym typeface="Lato Black"/>
              </a:rPr>
              <a:t>Worked example with annual salary of </a:t>
            </a:r>
            <a:r>
              <a:rPr b="1" i="0" lang="en-GB" sz="2200" u="none" cap="none" strike="noStrike">
                <a:solidFill>
                  <a:schemeClr val="accent2"/>
                </a:solidFill>
                <a:latin typeface="Lato Black"/>
                <a:ea typeface="Lato Black"/>
                <a:cs typeface="Lato Black"/>
                <a:sym typeface="Lato Black"/>
              </a:rPr>
              <a:t>£75,000</a:t>
            </a:r>
            <a:endParaRPr b="1" i="0" sz="2200" u="none" cap="none" strike="noStrike">
              <a:solidFill>
                <a:schemeClr val="accent2"/>
              </a:solidFill>
              <a:latin typeface="Lato Black"/>
              <a:ea typeface="Lato Black"/>
              <a:cs typeface="Lato Black"/>
              <a:sym typeface="Lato Black"/>
            </a:endParaRPr>
          </a:p>
        </p:txBody>
      </p:sp>
      <p:pic>
        <p:nvPicPr>
          <p:cNvPr id="723" name="Google Shape;723;g1793b6a3233_0_259"/>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724" name="Google Shape;724;g1793b6a3233_0_259"/>
          <p:cNvGraphicFramePr/>
          <p:nvPr/>
        </p:nvGraphicFramePr>
        <p:xfrm>
          <a:off x="265950" y="1566750"/>
          <a:ext cx="3000000" cy="3000000"/>
        </p:xfrm>
        <a:graphic>
          <a:graphicData uri="http://schemas.openxmlformats.org/drawingml/2006/table">
            <a:tbl>
              <a:tblPr>
                <a:noFill/>
                <a:tableStyleId>{67C9F8D9-7607-41D7-B37D-4314EFDA1293}</a:tableStyleId>
              </a:tblPr>
              <a:tblGrid>
                <a:gridCol w="2558500"/>
                <a:gridCol w="2801750"/>
                <a:gridCol w="2591425"/>
              </a:tblGrid>
              <a:tr h="621525">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Personal Allowance at </a:t>
                      </a:r>
                      <a:r>
                        <a:rPr b="1" lang="en-GB" sz="1100" u="none" cap="none" strike="noStrike">
                          <a:solidFill>
                            <a:schemeClr val="accent2"/>
                          </a:solidFill>
                          <a:latin typeface="Lato"/>
                          <a:ea typeface="Lato"/>
                          <a:cs typeface="Lato"/>
                          <a:sym typeface="Lato"/>
                        </a:rPr>
                        <a:t>0%</a:t>
                      </a:r>
                      <a:endParaRPr b="1" sz="11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accent1"/>
                          </a:solidFill>
                          <a:latin typeface="Lato"/>
                          <a:ea typeface="Lato"/>
                          <a:cs typeface="Lato"/>
                          <a:sym typeface="Lato"/>
                        </a:rPr>
                        <a:t>£0 to £12,570</a:t>
                      </a:r>
                      <a:endParaRPr b="1" sz="1100"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£0 to £12,570 (for income less than £100,000)</a:t>
                      </a:r>
                      <a:endParaRPr b="1" sz="11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0 x £12,570 = £0</a:t>
                      </a:r>
                      <a:endParaRPr b="1" sz="11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5316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Basic Rate at </a:t>
                      </a:r>
                      <a:r>
                        <a:rPr b="1" lang="en-GB" sz="1100" u="none" cap="none" strike="noStrike">
                          <a:solidFill>
                            <a:schemeClr val="accent2"/>
                          </a:solidFill>
                          <a:latin typeface="Lato"/>
                          <a:ea typeface="Lato"/>
                          <a:cs typeface="Lato"/>
                          <a:sym typeface="Lato"/>
                        </a:rPr>
                        <a:t>20%</a:t>
                      </a:r>
                      <a:endParaRPr b="1" sz="11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accent1"/>
                          </a:solidFill>
                          <a:latin typeface="Lato"/>
                          <a:ea typeface="Lato"/>
                          <a:cs typeface="Lato"/>
                          <a:sym typeface="Lato"/>
                        </a:rPr>
                        <a:t>£12,571 to £50,270</a:t>
                      </a:r>
                      <a:endParaRPr b="1" sz="1100"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£50,270 - £12,571 = £37,699</a:t>
                      </a:r>
                      <a:endParaRPr b="1" sz="11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0.20 x £37,699 = £7,539.80</a:t>
                      </a:r>
                      <a:endParaRPr b="1" sz="1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5609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lt1"/>
                          </a:solidFill>
                          <a:latin typeface="Lato"/>
                          <a:ea typeface="Lato"/>
                          <a:cs typeface="Lato"/>
                          <a:sym typeface="Lato"/>
                        </a:rPr>
                        <a:t>Higher Rate at </a:t>
                      </a:r>
                      <a:r>
                        <a:rPr b="1" lang="en-GB" sz="1100" u="none" cap="none" strike="noStrike">
                          <a:solidFill>
                            <a:schemeClr val="accent2"/>
                          </a:solidFill>
                          <a:latin typeface="Lato"/>
                          <a:ea typeface="Lato"/>
                          <a:cs typeface="Lato"/>
                          <a:sym typeface="Lato"/>
                        </a:rPr>
                        <a:t>40%</a:t>
                      </a:r>
                      <a:r>
                        <a:rPr b="1" lang="en-GB" sz="1100" u="none" cap="none" strike="noStrike">
                          <a:solidFill>
                            <a:schemeClr val="lt1"/>
                          </a:solidFill>
                          <a:latin typeface="Lato"/>
                          <a:ea typeface="Lato"/>
                          <a:cs typeface="Lato"/>
                          <a:sym typeface="Lato"/>
                        </a:rPr>
                        <a:t> </a:t>
                      </a:r>
                      <a:endParaRPr b="1" sz="1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lt1"/>
                          </a:solidFill>
                          <a:latin typeface="Lato"/>
                          <a:ea typeface="Lato"/>
                          <a:cs typeface="Lato"/>
                          <a:sym typeface="Lato"/>
                        </a:rPr>
                        <a:t>£50,271 to £1</a:t>
                      </a:r>
                      <a:r>
                        <a:rPr b="1" lang="en-GB" sz="1100">
                          <a:solidFill>
                            <a:schemeClr val="lt1"/>
                          </a:solidFill>
                          <a:latin typeface="Lato"/>
                          <a:ea typeface="Lato"/>
                          <a:cs typeface="Lato"/>
                          <a:sym typeface="Lato"/>
                        </a:rPr>
                        <a:t>25,140</a:t>
                      </a:r>
                      <a:endParaRPr b="1" sz="1100" u="none" cap="none" strike="noStrike">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1A73E8"/>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accent2"/>
                          </a:solidFill>
                          <a:latin typeface="Lato"/>
                          <a:ea typeface="Lato"/>
                          <a:cs typeface="Lato"/>
                          <a:sym typeface="Lato"/>
                        </a:rPr>
                        <a:t>£75,000</a:t>
                      </a:r>
                      <a:r>
                        <a:rPr b="1" lang="en-GB" sz="1100" u="none" cap="none" strike="noStrike">
                          <a:solidFill>
                            <a:schemeClr val="dk1"/>
                          </a:solidFill>
                          <a:latin typeface="Lato"/>
                          <a:ea typeface="Lato"/>
                          <a:cs typeface="Lato"/>
                          <a:sym typeface="Lato"/>
                        </a:rPr>
                        <a:t> - 50,271 = £24,729</a:t>
                      </a:r>
                      <a:endParaRPr b="1" sz="11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0.40 x £24,729 = £9,891.60</a:t>
                      </a:r>
                      <a:endParaRPr b="1" sz="11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5342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Additional Rate at </a:t>
                      </a:r>
                      <a:r>
                        <a:rPr b="1" lang="en-GB" sz="1100" u="none" cap="none" strike="noStrike">
                          <a:solidFill>
                            <a:schemeClr val="accent2"/>
                          </a:solidFill>
                          <a:latin typeface="Lato"/>
                          <a:ea typeface="Lato"/>
                          <a:cs typeface="Lato"/>
                          <a:sym typeface="Lato"/>
                        </a:rPr>
                        <a:t>45%</a:t>
                      </a:r>
                      <a:endParaRPr b="1" sz="11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accent1"/>
                          </a:solidFill>
                          <a:latin typeface="Lato"/>
                          <a:ea typeface="Lato"/>
                          <a:cs typeface="Lato"/>
                          <a:sym typeface="Lato"/>
                        </a:rPr>
                        <a:t>Over £1</a:t>
                      </a:r>
                      <a:r>
                        <a:rPr b="1" lang="en-GB" sz="1100">
                          <a:solidFill>
                            <a:schemeClr val="accent1"/>
                          </a:solidFill>
                          <a:latin typeface="Lato"/>
                          <a:ea typeface="Lato"/>
                          <a:cs typeface="Lato"/>
                          <a:sym typeface="Lato"/>
                        </a:rPr>
                        <a:t>25</a:t>
                      </a:r>
                      <a:r>
                        <a:rPr b="1" lang="en-GB" sz="1100" u="none" cap="none" strike="noStrike">
                          <a:solidFill>
                            <a:schemeClr val="accent1"/>
                          </a:solidFill>
                          <a:latin typeface="Lato"/>
                          <a:ea typeface="Lato"/>
                          <a:cs typeface="Lato"/>
                          <a:sym typeface="Lato"/>
                        </a:rPr>
                        <a:t>,</a:t>
                      </a:r>
                      <a:r>
                        <a:rPr b="1" lang="en-GB" sz="1100">
                          <a:solidFill>
                            <a:schemeClr val="accent1"/>
                          </a:solidFill>
                          <a:latin typeface="Lato"/>
                          <a:ea typeface="Lato"/>
                          <a:cs typeface="Lato"/>
                          <a:sym typeface="Lato"/>
                        </a:rPr>
                        <a:t>14</a:t>
                      </a:r>
                      <a:r>
                        <a:rPr b="1" lang="en-GB" sz="1100" u="none" cap="none" strike="noStrike">
                          <a:solidFill>
                            <a:schemeClr val="accent1"/>
                          </a:solidFill>
                          <a:latin typeface="Lato"/>
                          <a:ea typeface="Lato"/>
                          <a:cs typeface="Lato"/>
                          <a:sym typeface="Lato"/>
                        </a:rPr>
                        <a:t>0</a:t>
                      </a:r>
                      <a:endParaRPr b="1" sz="1100"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No income tax paid at this rate</a:t>
                      </a:r>
                      <a:endParaRPr b="1" sz="1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No income tax paid at this rate</a:t>
                      </a:r>
                      <a:endParaRPr b="1" sz="11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45630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solidFill>
                            <a:schemeClr val="dk1"/>
                          </a:solidFill>
                          <a:latin typeface="Lato Black"/>
                          <a:ea typeface="Lato Black"/>
                          <a:cs typeface="Lato Black"/>
                          <a:sym typeface="Lato Black"/>
                        </a:rPr>
                        <a:t>Total income tax </a:t>
                      </a:r>
                      <a:endParaRPr sz="11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solidFill>
                            <a:schemeClr val="dk1"/>
                          </a:solidFill>
                          <a:latin typeface="Lato Black"/>
                          <a:ea typeface="Lato Black"/>
                          <a:cs typeface="Lato Black"/>
                          <a:sym typeface="Lato Black"/>
                          <a:extLst>
                            <a:ext uri="http://customooxmlschemas.google.com/">
                              <go:slidesCustomData xmlns:go="http://customooxmlschemas.google.com/" textRoundtripDataId="37"/>
                            </a:ext>
                          </a:extLst>
                        </a:rPr>
                        <a:t>£0 + £7,539.80 + £9,891.60 = £17,431.40</a:t>
                      </a:r>
                      <a:endParaRPr sz="11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graphicFrame>
        <p:nvGraphicFramePr>
          <p:cNvPr id="725" name="Google Shape;725;g1793b6a3233_0_259"/>
          <p:cNvGraphicFramePr/>
          <p:nvPr/>
        </p:nvGraphicFramePr>
        <p:xfrm>
          <a:off x="265950" y="1144850"/>
          <a:ext cx="3000000" cy="3000000"/>
        </p:xfrm>
        <a:graphic>
          <a:graphicData uri="http://schemas.openxmlformats.org/drawingml/2006/table">
            <a:tbl>
              <a:tblPr>
                <a:noFill/>
                <a:tableStyleId>{67C9F8D9-7607-41D7-B37D-4314EFDA1293}</a:tableStyleId>
              </a:tblPr>
              <a:tblGrid>
                <a:gridCol w="2558500"/>
                <a:gridCol w="2801750"/>
                <a:gridCol w="2591425"/>
              </a:tblGrid>
              <a:tr h="421900">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Tax rates and bands</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What’s taxable?</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Tax to pay</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g19da64c7c63_0_0"/>
          <p:cNvSpPr/>
          <p:nvPr/>
        </p:nvSpPr>
        <p:spPr>
          <a:xfrm>
            <a:off x="7408075" y="4252125"/>
            <a:ext cx="1770600" cy="8313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g19da64c7c63_0_0"/>
          <p:cNvSpPr txBox="1"/>
          <p:nvPr>
            <p:ph idx="12" type="sldNum"/>
          </p:nvPr>
        </p:nvSpPr>
        <p:spPr>
          <a:xfrm>
            <a:off x="86004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732" name="Google Shape;732;g19da64c7c63_0_0"/>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Own your income tax!</a:t>
            </a:r>
            <a:endParaRPr b="1" i="0" sz="2600" u="none" cap="none" strike="noStrike">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200"/>
              <a:buFont typeface="Arial"/>
              <a:buNone/>
            </a:pPr>
            <a:r>
              <a:rPr b="1" lang="en-GB" sz="2200">
                <a:solidFill>
                  <a:schemeClr val="lt1"/>
                </a:solidFill>
                <a:latin typeface="Lato Black"/>
                <a:ea typeface="Lato Black"/>
                <a:cs typeface="Lato Black"/>
                <a:sym typeface="Lato Black"/>
              </a:rPr>
              <a:t>Quick quiz on tax bands</a:t>
            </a:r>
            <a:endParaRPr b="1" i="0" sz="2200" u="none" cap="none" strike="noStrike">
              <a:solidFill>
                <a:schemeClr val="accent2"/>
              </a:solidFill>
              <a:latin typeface="Lato Black"/>
              <a:ea typeface="Lato Black"/>
              <a:cs typeface="Lato Black"/>
              <a:sym typeface="Lato Black"/>
            </a:endParaRPr>
          </a:p>
        </p:txBody>
      </p:sp>
      <p:pic>
        <p:nvPicPr>
          <p:cNvPr id="733" name="Google Shape;733;g19da64c7c63_0_0"/>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734" name="Google Shape;734;g19da64c7c63_0_0"/>
          <p:cNvGraphicFramePr/>
          <p:nvPr/>
        </p:nvGraphicFramePr>
        <p:xfrm>
          <a:off x="4502750" y="1425450"/>
          <a:ext cx="3000000" cy="3000000"/>
        </p:xfrm>
        <a:graphic>
          <a:graphicData uri="http://schemas.openxmlformats.org/drawingml/2006/table">
            <a:tbl>
              <a:tblPr>
                <a:noFill/>
                <a:tableStyleId>{67C9F8D9-7607-41D7-B37D-4314EFDA1293}</a:tableStyleId>
              </a:tblPr>
              <a:tblGrid>
                <a:gridCol w="2285725"/>
                <a:gridCol w="2285725"/>
              </a:tblGrid>
              <a:tr h="596875">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accent2"/>
                          </a:solidFill>
                          <a:latin typeface="Lato Black"/>
                          <a:ea typeface="Lato Black"/>
                          <a:cs typeface="Lato Black"/>
                          <a:sym typeface="Lato Black"/>
                        </a:rPr>
                        <a:t>Tax rates and bands</a:t>
                      </a:r>
                      <a:endParaRPr sz="1400" u="none" cap="none" strike="noStrike">
                        <a:solidFill>
                          <a:schemeClr val="accent2"/>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accent2"/>
                          </a:solidFill>
                          <a:latin typeface="Lato Black"/>
                          <a:ea typeface="Lato Black"/>
                          <a:cs typeface="Lato Black"/>
                          <a:sym typeface="Lato Black"/>
                        </a:rPr>
                        <a:t>Threshold (from April 2022 to </a:t>
                      </a:r>
                      <a:r>
                        <a:rPr lang="en-GB">
                          <a:solidFill>
                            <a:schemeClr val="accent2"/>
                          </a:solidFill>
                          <a:latin typeface="Lato Black"/>
                          <a:ea typeface="Lato Black"/>
                          <a:cs typeface="Lato Black"/>
                          <a:sym typeface="Lato Black"/>
                        </a:rPr>
                        <a:t>April 2023</a:t>
                      </a:r>
                      <a:r>
                        <a:rPr lang="en-GB" sz="1400" u="none" cap="none" strike="noStrike">
                          <a:solidFill>
                            <a:schemeClr val="accent2"/>
                          </a:solidFill>
                          <a:latin typeface="Lato Black"/>
                          <a:ea typeface="Lato Black"/>
                          <a:cs typeface="Lato Black"/>
                          <a:sym typeface="Lato Black"/>
                        </a:rPr>
                        <a:t>)</a:t>
                      </a:r>
                      <a:endParaRPr sz="1400" u="none" cap="none" strike="noStrike">
                        <a:solidFill>
                          <a:schemeClr val="accent2"/>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r>
              <a:tr h="596875">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Personal Allowance</a:t>
                      </a:r>
                      <a:endParaRPr b="1"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0%</a:t>
                      </a:r>
                      <a:endParaRPr b="1"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£12,570 </a:t>
                      </a:r>
                      <a:endParaRPr b="1"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r>
              <a:tr h="609950">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Basic Rate</a:t>
                      </a:r>
                      <a:endParaRPr b="1"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20%</a:t>
                      </a:r>
                      <a:endParaRPr b="1"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£12,571 to £50,270</a:t>
                      </a:r>
                      <a:endParaRPr sz="1200" u="none" cap="none" strike="noStrike">
                        <a:solidFill>
                          <a:schemeClr val="accen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r>
              <a:tr h="596875">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Higher Rate</a:t>
                      </a:r>
                      <a:endParaRPr b="1"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40% </a:t>
                      </a:r>
                      <a:endParaRPr sz="1200" u="none" cap="none" strike="noStrike">
                        <a:solidFill>
                          <a:schemeClr val="accen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£50,271 to £1</a:t>
                      </a:r>
                      <a:r>
                        <a:rPr b="1" lang="en-GB">
                          <a:solidFill>
                            <a:schemeClr val="accent1"/>
                          </a:solidFill>
                          <a:latin typeface="Lato"/>
                          <a:ea typeface="Lato"/>
                          <a:cs typeface="Lato"/>
                          <a:sym typeface="Lato"/>
                        </a:rPr>
                        <a:t>25</a:t>
                      </a:r>
                      <a:r>
                        <a:rPr b="1" lang="en-GB" u="none" cap="none" strike="noStrike">
                          <a:solidFill>
                            <a:schemeClr val="accent1"/>
                          </a:solidFill>
                          <a:latin typeface="Lato"/>
                          <a:ea typeface="Lato"/>
                          <a:cs typeface="Lato"/>
                          <a:sym typeface="Lato"/>
                        </a:rPr>
                        <a:t>,</a:t>
                      </a:r>
                      <a:r>
                        <a:rPr b="1" lang="en-GB">
                          <a:solidFill>
                            <a:schemeClr val="accent1"/>
                          </a:solidFill>
                          <a:latin typeface="Lato"/>
                          <a:ea typeface="Lato"/>
                          <a:cs typeface="Lato"/>
                          <a:sym typeface="Lato"/>
                        </a:rPr>
                        <a:t>14</a:t>
                      </a:r>
                      <a:r>
                        <a:rPr b="1" lang="en-GB" u="none" cap="none" strike="noStrike">
                          <a:solidFill>
                            <a:schemeClr val="accent1"/>
                          </a:solidFill>
                          <a:latin typeface="Lato"/>
                          <a:ea typeface="Lato"/>
                          <a:cs typeface="Lato"/>
                          <a:sym typeface="Lato"/>
                        </a:rPr>
                        <a:t>0</a:t>
                      </a:r>
                      <a:endParaRPr sz="1200" u="none" cap="none" strike="noStrike">
                        <a:solidFill>
                          <a:schemeClr val="accen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r>
              <a:tr h="637225">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Additional Rate</a:t>
                      </a:r>
                      <a:endParaRPr b="1"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45% </a:t>
                      </a:r>
                      <a:endParaRPr sz="1200" u="none" cap="none" strike="noStrike">
                        <a:solidFill>
                          <a:schemeClr val="accen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Over £1</a:t>
                      </a:r>
                      <a:r>
                        <a:rPr b="1" lang="en-GB">
                          <a:solidFill>
                            <a:schemeClr val="accent1"/>
                          </a:solidFill>
                          <a:latin typeface="Lato"/>
                          <a:ea typeface="Lato"/>
                          <a:cs typeface="Lato"/>
                          <a:sym typeface="Lato"/>
                        </a:rPr>
                        <a:t>25</a:t>
                      </a:r>
                      <a:r>
                        <a:rPr b="1" lang="en-GB" u="none" cap="none" strike="noStrike">
                          <a:solidFill>
                            <a:schemeClr val="accent1"/>
                          </a:solidFill>
                          <a:latin typeface="Lato"/>
                          <a:ea typeface="Lato"/>
                          <a:cs typeface="Lato"/>
                          <a:sym typeface="Lato"/>
                        </a:rPr>
                        <a:t>,</a:t>
                      </a:r>
                      <a:r>
                        <a:rPr b="1" lang="en-GB">
                          <a:solidFill>
                            <a:schemeClr val="accent1"/>
                          </a:solidFill>
                          <a:latin typeface="Lato"/>
                          <a:ea typeface="Lato"/>
                          <a:cs typeface="Lato"/>
                          <a:sym typeface="Lato"/>
                        </a:rPr>
                        <a:t>14</a:t>
                      </a:r>
                      <a:r>
                        <a:rPr b="1" lang="en-GB" u="none" cap="none" strike="noStrike">
                          <a:solidFill>
                            <a:schemeClr val="accent1"/>
                          </a:solidFill>
                          <a:latin typeface="Lato"/>
                          <a:ea typeface="Lato"/>
                          <a:cs typeface="Lato"/>
                          <a:sym typeface="Lato"/>
                        </a:rPr>
                        <a:t>0</a:t>
                      </a:r>
                      <a:endParaRPr sz="1200" u="none" cap="none" strike="noStrike">
                        <a:solidFill>
                          <a:schemeClr val="accen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r>
            </a:tbl>
          </a:graphicData>
        </a:graphic>
      </p:graphicFrame>
      <p:sp>
        <p:nvSpPr>
          <p:cNvPr id="735" name="Google Shape;735;g19da64c7c63_0_0"/>
          <p:cNvSpPr txBox="1"/>
          <p:nvPr/>
        </p:nvSpPr>
        <p:spPr>
          <a:xfrm>
            <a:off x="85150" y="1093950"/>
            <a:ext cx="4312200" cy="1785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latin typeface="Lato"/>
                <a:ea typeface="Lato"/>
                <a:cs typeface="Lato"/>
                <a:sym typeface="Lato"/>
              </a:rPr>
              <a:t>Which tax band(s) do these incomes fall in?</a:t>
            </a:r>
            <a:endParaRPr b="1" sz="1300">
              <a:latin typeface="Lato"/>
              <a:ea typeface="Lato"/>
              <a:cs typeface="Lato"/>
              <a:sym typeface="Lato"/>
            </a:endParaRPr>
          </a:p>
          <a:p>
            <a:pPr indent="0" lvl="0" marL="0" rtl="0" algn="l">
              <a:spcBef>
                <a:spcPts val="0"/>
              </a:spcBef>
              <a:spcAft>
                <a:spcPts val="0"/>
              </a:spcAft>
              <a:buNone/>
            </a:pPr>
            <a:r>
              <a:t/>
            </a:r>
            <a:endParaRPr sz="1300">
              <a:latin typeface="Lato"/>
              <a:ea typeface="Lato"/>
              <a:cs typeface="Lato"/>
              <a:sym typeface="Lato"/>
            </a:endParaRPr>
          </a:p>
          <a:p>
            <a:pPr indent="-311150" lvl="0" marL="457200" rtl="0" algn="l">
              <a:spcBef>
                <a:spcPts val="0"/>
              </a:spcBef>
              <a:spcAft>
                <a:spcPts val="0"/>
              </a:spcAft>
              <a:buSzPts val="1300"/>
              <a:buFont typeface="Lato"/>
              <a:buAutoNum type="arabicPeriod"/>
            </a:pPr>
            <a:r>
              <a:rPr lang="en-GB" sz="1300">
                <a:latin typeface="Lato"/>
                <a:ea typeface="Lato"/>
                <a:cs typeface="Lato"/>
                <a:sym typeface="Lato"/>
              </a:rPr>
              <a:t>David earns £42,000 a year</a:t>
            </a:r>
            <a:endParaRPr sz="1300">
              <a:latin typeface="Lato"/>
              <a:ea typeface="Lato"/>
              <a:cs typeface="Lato"/>
              <a:sym typeface="Lato"/>
            </a:endParaRPr>
          </a:p>
          <a:p>
            <a:pPr indent="-311150" lvl="0" marL="457200" rtl="0" algn="l">
              <a:spcBef>
                <a:spcPts val="0"/>
              </a:spcBef>
              <a:spcAft>
                <a:spcPts val="0"/>
              </a:spcAft>
              <a:buSzPts val="1300"/>
              <a:buFont typeface="Lato"/>
              <a:buAutoNum type="arabicPeriod"/>
            </a:pPr>
            <a:r>
              <a:rPr lang="en-GB" sz="1300">
                <a:latin typeface="Lato"/>
                <a:ea typeface="Lato"/>
                <a:cs typeface="Lato"/>
                <a:sym typeface="Lato"/>
              </a:rPr>
              <a:t>Jorge earns £55,000 a year</a:t>
            </a:r>
            <a:endParaRPr sz="1300">
              <a:latin typeface="Lato"/>
              <a:ea typeface="Lato"/>
              <a:cs typeface="Lato"/>
              <a:sym typeface="Lato"/>
            </a:endParaRPr>
          </a:p>
          <a:p>
            <a:pPr indent="-311150" lvl="0" marL="457200" rtl="0" algn="l">
              <a:spcBef>
                <a:spcPts val="0"/>
              </a:spcBef>
              <a:spcAft>
                <a:spcPts val="0"/>
              </a:spcAft>
              <a:buSzPts val="1300"/>
              <a:buFont typeface="Lato"/>
              <a:buAutoNum type="arabicPeriod"/>
            </a:pPr>
            <a:r>
              <a:rPr lang="en-GB" sz="1300">
                <a:latin typeface="Lato"/>
                <a:ea typeface="Lato"/>
                <a:cs typeface="Lato"/>
                <a:sym typeface="Lato"/>
              </a:rPr>
              <a:t>The Managing Director of David’s bank, Andrea, earns £160,000 a year</a:t>
            </a:r>
            <a:endParaRPr sz="1300">
              <a:latin typeface="Lato"/>
              <a:ea typeface="Lato"/>
              <a:cs typeface="Lato"/>
              <a:sym typeface="Lato"/>
            </a:endParaRPr>
          </a:p>
          <a:p>
            <a:pPr indent="-311150" lvl="0" marL="457200" rtl="0" algn="l">
              <a:spcBef>
                <a:spcPts val="0"/>
              </a:spcBef>
              <a:spcAft>
                <a:spcPts val="0"/>
              </a:spcAft>
              <a:buSzPts val="1300"/>
              <a:buFont typeface="Lato"/>
              <a:buAutoNum type="arabicPeriod"/>
            </a:pPr>
            <a:r>
              <a:rPr lang="en-GB" sz="1300">
                <a:latin typeface="Lato"/>
                <a:ea typeface="Lato"/>
                <a:cs typeface="Lato"/>
                <a:sym typeface="Lato"/>
              </a:rPr>
              <a:t>Ken earns £35,000 a year</a:t>
            </a:r>
            <a:endParaRPr sz="1300">
              <a:latin typeface="Lato"/>
              <a:ea typeface="Lato"/>
              <a:cs typeface="Lato"/>
              <a:sym typeface="Lato"/>
            </a:endParaRPr>
          </a:p>
          <a:p>
            <a:pPr indent="-311150" lvl="0" marL="457200" rtl="0" algn="l">
              <a:spcBef>
                <a:spcPts val="0"/>
              </a:spcBef>
              <a:spcAft>
                <a:spcPts val="0"/>
              </a:spcAft>
              <a:buSzPts val="1300"/>
              <a:buFont typeface="Lato"/>
              <a:buAutoNum type="arabicPeriod"/>
            </a:pPr>
            <a:r>
              <a:rPr lang="en-GB" sz="1300">
                <a:latin typeface="Lato"/>
                <a:ea typeface="Lato"/>
                <a:cs typeface="Lato"/>
                <a:sym typeface="Lato"/>
              </a:rPr>
              <a:t>Zara earns £12,000 a year</a:t>
            </a:r>
            <a:endParaRPr sz="1300">
              <a:latin typeface="Lato"/>
              <a:ea typeface="Lato"/>
              <a:cs typeface="Lato"/>
              <a:sym typeface="Lato"/>
            </a:endParaRPr>
          </a:p>
        </p:txBody>
      </p:sp>
      <p:sp>
        <p:nvSpPr>
          <p:cNvPr id="736" name="Google Shape;736;g19da64c7c63_0_0"/>
          <p:cNvSpPr txBox="1"/>
          <p:nvPr/>
        </p:nvSpPr>
        <p:spPr>
          <a:xfrm>
            <a:off x="85150" y="2962725"/>
            <a:ext cx="4312200" cy="19857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latin typeface="Lato"/>
                <a:ea typeface="Lato"/>
                <a:cs typeface="Lato"/>
                <a:sym typeface="Lato"/>
              </a:rPr>
              <a:t>ANSWERS | </a:t>
            </a:r>
            <a:r>
              <a:rPr b="1" lang="en-GB" sz="1300">
                <a:latin typeface="Lato"/>
                <a:ea typeface="Lato"/>
                <a:cs typeface="Lato"/>
                <a:sym typeface="Lato"/>
              </a:rPr>
              <a:t>Which tax band(s) do these incomes fall in?</a:t>
            </a:r>
            <a:endParaRPr b="1" sz="1300">
              <a:latin typeface="Lato"/>
              <a:ea typeface="Lato"/>
              <a:cs typeface="Lato"/>
              <a:sym typeface="Lato"/>
            </a:endParaRPr>
          </a:p>
          <a:p>
            <a:pPr indent="0" lvl="0" marL="0" rtl="0" algn="l">
              <a:spcBef>
                <a:spcPts val="0"/>
              </a:spcBef>
              <a:spcAft>
                <a:spcPts val="0"/>
              </a:spcAft>
              <a:buNone/>
            </a:pPr>
            <a:r>
              <a:t/>
            </a:r>
            <a:endParaRPr sz="1300">
              <a:latin typeface="Lato"/>
              <a:ea typeface="Lato"/>
              <a:cs typeface="Lato"/>
              <a:sym typeface="Lato"/>
            </a:endParaRPr>
          </a:p>
          <a:p>
            <a:pPr indent="-311150" lvl="0" marL="457200" rtl="0" algn="l">
              <a:spcBef>
                <a:spcPts val="0"/>
              </a:spcBef>
              <a:spcAft>
                <a:spcPts val="0"/>
              </a:spcAft>
              <a:buSzPts val="1300"/>
              <a:buFont typeface="Lato"/>
              <a:buAutoNum type="arabicPeriod"/>
            </a:pPr>
            <a:r>
              <a:rPr lang="en-GB" sz="1300">
                <a:latin typeface="Lato"/>
                <a:ea typeface="Lato"/>
                <a:cs typeface="Lato"/>
                <a:sym typeface="Lato"/>
              </a:rPr>
              <a:t>Basic rate tax band </a:t>
            </a:r>
            <a:endParaRPr sz="1300">
              <a:latin typeface="Lato"/>
              <a:ea typeface="Lato"/>
              <a:cs typeface="Lato"/>
              <a:sym typeface="Lato"/>
            </a:endParaRPr>
          </a:p>
          <a:p>
            <a:pPr indent="-311150" lvl="0" marL="457200" rtl="0" algn="l">
              <a:spcBef>
                <a:spcPts val="0"/>
              </a:spcBef>
              <a:spcAft>
                <a:spcPts val="0"/>
              </a:spcAft>
              <a:buSzPts val="1300"/>
              <a:buFont typeface="Lato"/>
              <a:buAutoNum type="arabicPeriod"/>
            </a:pPr>
            <a:r>
              <a:rPr lang="en-GB" sz="1300">
                <a:latin typeface="Lato"/>
                <a:ea typeface="Lato"/>
                <a:cs typeface="Lato"/>
                <a:sym typeface="Lato"/>
              </a:rPr>
              <a:t>Basic rate and some income in Higher rate tax band</a:t>
            </a:r>
            <a:endParaRPr sz="1300">
              <a:latin typeface="Lato"/>
              <a:ea typeface="Lato"/>
              <a:cs typeface="Lato"/>
              <a:sym typeface="Lato"/>
            </a:endParaRPr>
          </a:p>
          <a:p>
            <a:pPr indent="-311150" lvl="0" marL="457200" rtl="0" algn="l">
              <a:spcBef>
                <a:spcPts val="0"/>
              </a:spcBef>
              <a:spcAft>
                <a:spcPts val="0"/>
              </a:spcAft>
              <a:buSzPts val="1300"/>
              <a:buFont typeface="Lato"/>
              <a:buAutoNum type="arabicPeriod"/>
            </a:pPr>
            <a:r>
              <a:rPr lang="en-GB" sz="1300">
                <a:latin typeface="Lato"/>
                <a:ea typeface="Lato"/>
                <a:cs typeface="Lato"/>
                <a:sym typeface="Lato"/>
              </a:rPr>
              <a:t>Basic rate, Higher rate and some income in Additional rate tax band</a:t>
            </a:r>
            <a:endParaRPr sz="1300">
              <a:latin typeface="Lato"/>
              <a:ea typeface="Lato"/>
              <a:cs typeface="Lato"/>
              <a:sym typeface="Lato"/>
            </a:endParaRPr>
          </a:p>
          <a:p>
            <a:pPr indent="-311150" lvl="0" marL="457200" rtl="0" algn="l">
              <a:spcBef>
                <a:spcPts val="0"/>
              </a:spcBef>
              <a:spcAft>
                <a:spcPts val="0"/>
              </a:spcAft>
              <a:buSzPts val="1300"/>
              <a:buFont typeface="Lato"/>
              <a:buAutoNum type="arabicPeriod"/>
            </a:pPr>
            <a:r>
              <a:rPr lang="en-GB" sz="1300">
                <a:latin typeface="Lato"/>
                <a:ea typeface="Lato"/>
                <a:cs typeface="Lato"/>
                <a:sym typeface="Lato"/>
              </a:rPr>
              <a:t>Basic rate tax band</a:t>
            </a:r>
            <a:endParaRPr sz="1300">
              <a:latin typeface="Lato"/>
              <a:ea typeface="Lato"/>
              <a:cs typeface="Lato"/>
              <a:sym typeface="Lato"/>
            </a:endParaRPr>
          </a:p>
          <a:p>
            <a:pPr indent="-311150" lvl="0" marL="457200" rtl="0" algn="l">
              <a:spcBef>
                <a:spcPts val="0"/>
              </a:spcBef>
              <a:spcAft>
                <a:spcPts val="0"/>
              </a:spcAft>
              <a:buSzPts val="1300"/>
              <a:buFont typeface="Lato"/>
              <a:buAutoNum type="arabicPeriod"/>
            </a:pPr>
            <a:r>
              <a:rPr lang="en-GB" sz="1300">
                <a:latin typeface="Lato"/>
                <a:ea typeface="Lato"/>
                <a:cs typeface="Lato"/>
                <a:sym typeface="Lato"/>
              </a:rPr>
              <a:t>It’s within the Personal allowance so she pays no income tax</a:t>
            </a:r>
            <a:endParaRPr sz="1300">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6"/>
                                        </p:tgtEl>
                                        <p:attrNameLst>
                                          <p:attrName>style.visibility</p:attrName>
                                        </p:attrNameLst>
                                      </p:cBhvr>
                                      <p:to>
                                        <p:strVal val="visible"/>
                                      </p:to>
                                    </p:set>
                                    <p:animEffect filter="fade" transition="in">
                                      <p:cBhvr>
                                        <p:cTn dur="1000"/>
                                        <p:tgtEl>
                                          <p:spTgt spid="7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g164e9ab64ab_0_275"/>
          <p:cNvSpPr txBox="1"/>
          <p:nvPr/>
        </p:nvSpPr>
        <p:spPr>
          <a:xfrm>
            <a:off x="1249965" y="257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i="0" lang="en-GB" sz="2800" u="none" cap="none" strike="noStrike">
                <a:solidFill>
                  <a:srgbClr val="FF8022"/>
                </a:solidFill>
                <a:latin typeface="Lato Black"/>
                <a:ea typeface="Lato Black"/>
                <a:cs typeface="Lato Black"/>
                <a:sym typeface="Lato Black"/>
              </a:rPr>
              <a:t>Calculating </a:t>
            </a:r>
            <a:r>
              <a:rPr lang="en-GB" sz="2800">
                <a:solidFill>
                  <a:srgbClr val="FF8022"/>
                </a:solidFill>
                <a:latin typeface="Lato Black"/>
                <a:ea typeface="Lato Black"/>
                <a:cs typeface="Lato Black"/>
                <a:sym typeface="Lato Black"/>
              </a:rPr>
              <a:t>annual income tax</a:t>
            </a:r>
            <a:endParaRPr i="0" sz="2800" u="none" cap="none" strike="noStrike">
              <a:solidFill>
                <a:srgbClr val="000000"/>
              </a:solidFill>
              <a:latin typeface="Lato"/>
              <a:ea typeface="Lato"/>
              <a:cs typeface="Lato"/>
              <a:sym typeface="Lato"/>
            </a:endParaRPr>
          </a:p>
        </p:txBody>
      </p:sp>
      <p:sp>
        <p:nvSpPr>
          <p:cNvPr id="742" name="Google Shape;742;g164e9ab64ab_0_275"/>
          <p:cNvSpPr txBox="1"/>
          <p:nvPr/>
        </p:nvSpPr>
        <p:spPr>
          <a:xfrm>
            <a:off x="140025" y="1157900"/>
            <a:ext cx="90039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i="1" lang="en-GB" sz="2200">
                <a:solidFill>
                  <a:schemeClr val="lt2"/>
                </a:solidFill>
                <a:latin typeface="Lato"/>
                <a:ea typeface="Lato"/>
                <a:cs typeface="Lato"/>
                <a:sym typeface="Lato"/>
              </a:rPr>
              <a:t>How much income tax does a person pay for different salaries? </a:t>
            </a:r>
            <a:endParaRPr i="1" sz="1000" u="none" cap="none" strike="noStrike">
              <a:solidFill>
                <a:srgbClr val="000000"/>
              </a:solidFill>
              <a:latin typeface="Lato"/>
              <a:ea typeface="Lato"/>
              <a:cs typeface="Lato"/>
              <a:sym typeface="Lato"/>
            </a:endParaRPr>
          </a:p>
        </p:txBody>
      </p:sp>
      <p:sp>
        <p:nvSpPr>
          <p:cNvPr id="743" name="Google Shape;743;g164e9ab64ab_0_275"/>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pic>
        <p:nvPicPr>
          <p:cNvPr id="744" name="Google Shape;744;g164e9ab64ab_0_275"/>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sp>
        <p:nvSpPr>
          <p:cNvPr id="745" name="Google Shape;745;g164e9ab64ab_0_275"/>
          <p:cNvSpPr txBox="1"/>
          <p:nvPr/>
        </p:nvSpPr>
        <p:spPr>
          <a:xfrm>
            <a:off x="207050" y="4587575"/>
            <a:ext cx="5048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accent2"/>
                </a:solidFill>
                <a:latin typeface="Lato"/>
                <a:ea typeface="Lato"/>
                <a:cs typeface="Lato"/>
                <a:sym typeface="Lato"/>
              </a:rPr>
              <a:t>Resource 4: Owning your income tax</a:t>
            </a:r>
            <a:endParaRPr sz="1000">
              <a:solidFill>
                <a:schemeClr val="accent2"/>
              </a:solidFill>
            </a:endParaRPr>
          </a:p>
        </p:txBody>
      </p:sp>
      <p:pic>
        <p:nvPicPr>
          <p:cNvPr id="746" name="Google Shape;746;g164e9ab64ab_0_275"/>
          <p:cNvPicPr preferRelativeResize="0"/>
          <p:nvPr/>
        </p:nvPicPr>
        <p:blipFill rotWithShape="1">
          <a:blip r:embed="rId4">
            <a:alphaModFix/>
          </a:blip>
          <a:srcRect b="34248" l="26627" r="39827" t="34255"/>
          <a:stretch/>
        </p:blipFill>
        <p:spPr>
          <a:xfrm>
            <a:off x="4857750" y="1854475"/>
            <a:ext cx="4064050" cy="2248725"/>
          </a:xfrm>
          <a:prstGeom prst="rect">
            <a:avLst/>
          </a:prstGeom>
          <a:noFill/>
          <a:ln cap="flat" cmpd="sng" w="28575">
            <a:solidFill>
              <a:schemeClr val="accent2"/>
            </a:solidFill>
            <a:prstDash val="solid"/>
            <a:round/>
            <a:headEnd len="sm" w="sm" type="none"/>
            <a:tailEnd len="sm" w="sm" type="none"/>
          </a:ln>
        </p:spPr>
      </p:pic>
      <p:sp>
        <p:nvSpPr>
          <p:cNvPr id="747" name="Google Shape;747;g164e9ab64ab_0_275"/>
          <p:cNvSpPr txBox="1"/>
          <p:nvPr/>
        </p:nvSpPr>
        <p:spPr>
          <a:xfrm>
            <a:off x="63825" y="1865100"/>
            <a:ext cx="4643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200">
                <a:latin typeface="Lato"/>
                <a:ea typeface="Lato"/>
                <a:cs typeface="Lato"/>
                <a:sym typeface="Lato"/>
              </a:rPr>
              <a:t>Choose 1-2 jobs from the list given and calculate the income tax</a:t>
            </a:r>
            <a:endParaRPr b="1" sz="2200">
              <a:latin typeface="Lato"/>
              <a:ea typeface="Lato"/>
              <a:cs typeface="Lato"/>
              <a:sym typeface="Lato"/>
            </a:endParaRPr>
          </a:p>
        </p:txBody>
      </p:sp>
      <p:pic>
        <p:nvPicPr>
          <p:cNvPr id="748" name="Google Shape;748;g164e9ab64ab_0_275"/>
          <p:cNvPicPr preferRelativeResize="0"/>
          <p:nvPr/>
        </p:nvPicPr>
        <p:blipFill rotWithShape="1">
          <a:blip r:embed="rId5">
            <a:alphaModFix/>
          </a:blip>
          <a:srcRect b="0" l="0" r="0" t="0"/>
          <a:stretch/>
        </p:blipFill>
        <p:spPr>
          <a:xfrm rot="-575325">
            <a:off x="1076907" y="2946047"/>
            <a:ext cx="1728588" cy="109660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g164e9ab64ab_0_258"/>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754" name="Google Shape;754;g164e9ab64ab_0_258"/>
          <p:cNvSpPr txBox="1"/>
          <p:nvPr/>
        </p:nvSpPr>
        <p:spPr>
          <a:xfrm>
            <a:off x="1225115"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800">
                <a:solidFill>
                  <a:srgbClr val="FF8022"/>
                </a:solidFill>
                <a:latin typeface="Lato Black"/>
                <a:ea typeface="Lato Black"/>
                <a:cs typeface="Lato Black"/>
                <a:sym typeface="Lato Black"/>
              </a:rPr>
              <a:t>Worked example | </a:t>
            </a:r>
            <a:r>
              <a:rPr b="1" i="0" lang="en-GB" sz="2800" u="none" cap="none" strike="noStrike">
                <a:solidFill>
                  <a:srgbClr val="FF8022"/>
                </a:solidFill>
                <a:latin typeface="Lato Black"/>
                <a:ea typeface="Lato Black"/>
                <a:cs typeface="Lato Black"/>
                <a:sym typeface="Lato Black"/>
              </a:rPr>
              <a:t>Calculating monthly pay</a:t>
            </a:r>
            <a:endParaRPr b="0" i="0" sz="1600" u="none" cap="none" strike="noStrike">
              <a:solidFill>
                <a:srgbClr val="000000"/>
              </a:solidFill>
              <a:latin typeface="Arial"/>
              <a:ea typeface="Arial"/>
              <a:cs typeface="Arial"/>
              <a:sym typeface="Arial"/>
            </a:endParaRPr>
          </a:p>
        </p:txBody>
      </p:sp>
      <p:pic>
        <p:nvPicPr>
          <p:cNvPr id="755" name="Google Shape;755;g164e9ab64ab_0_258"/>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cxnSp>
        <p:nvCxnSpPr>
          <p:cNvPr id="756" name="Google Shape;756;g164e9ab64ab_0_258"/>
          <p:cNvCxnSpPr/>
          <p:nvPr/>
        </p:nvCxnSpPr>
        <p:spPr>
          <a:xfrm>
            <a:off x="3398400" y="1469575"/>
            <a:ext cx="479700" cy="0"/>
          </a:xfrm>
          <a:prstGeom prst="straightConnector1">
            <a:avLst/>
          </a:prstGeom>
          <a:noFill/>
          <a:ln cap="flat" cmpd="sng" w="28575">
            <a:solidFill>
              <a:schemeClr val="accent2"/>
            </a:solidFill>
            <a:prstDash val="solid"/>
            <a:round/>
            <a:headEnd len="med" w="med" type="none"/>
            <a:tailEnd len="med" w="med" type="none"/>
          </a:ln>
        </p:spPr>
      </p:cxnSp>
      <p:sp>
        <p:nvSpPr>
          <p:cNvPr id="757" name="Google Shape;757;g164e9ab64ab_0_258"/>
          <p:cNvSpPr/>
          <p:nvPr/>
        </p:nvSpPr>
        <p:spPr>
          <a:xfrm>
            <a:off x="7661600" y="4943200"/>
            <a:ext cx="314700" cy="1287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8" name="Google Shape;758;g164e9ab64ab_0_258"/>
          <p:cNvPicPr preferRelativeResize="0"/>
          <p:nvPr/>
        </p:nvPicPr>
        <p:blipFill>
          <a:blip r:embed="rId4">
            <a:alphaModFix/>
          </a:blip>
          <a:stretch>
            <a:fillRect/>
          </a:stretch>
        </p:blipFill>
        <p:spPr>
          <a:xfrm>
            <a:off x="834375" y="998350"/>
            <a:ext cx="7090812" cy="406895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37"/>
          <p:cNvSpPr txBox="1"/>
          <p:nvPr/>
        </p:nvSpPr>
        <p:spPr>
          <a:xfrm>
            <a:off x="472450" y="872050"/>
            <a:ext cx="78513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1800" u="none" cap="none" strike="noStrike">
                <a:solidFill>
                  <a:schemeClr val="lt1"/>
                </a:solidFill>
                <a:latin typeface="Lato"/>
                <a:ea typeface="Lato"/>
                <a:cs typeface="Lato"/>
                <a:sym typeface="Lato"/>
              </a:rPr>
              <a:t>What have you noticed about the income tax you’ve calculated? </a:t>
            </a:r>
            <a:br>
              <a:rPr b="1" i="0" lang="en-GB" sz="1800" u="none" cap="none" strike="noStrike">
                <a:solidFill>
                  <a:schemeClr val="lt1"/>
                </a:solidFill>
                <a:latin typeface="Lato"/>
                <a:ea typeface="Lato"/>
                <a:cs typeface="Lato"/>
                <a:sym typeface="Lato"/>
              </a:rPr>
            </a:br>
            <a:r>
              <a:rPr b="1" i="0" lang="en-GB" sz="1800" u="none" cap="none" strike="noStrike">
                <a:solidFill>
                  <a:schemeClr val="lt1"/>
                </a:solidFill>
                <a:latin typeface="Lato"/>
                <a:ea typeface="Lato"/>
                <a:cs typeface="Lato"/>
                <a:sym typeface="Lato"/>
              </a:rPr>
              <a:t>How does it change when the salary is just above or below the tax band?</a:t>
            </a:r>
            <a:endParaRPr b="1" i="0" sz="1800" u="none" cap="none" strike="noStrike">
              <a:solidFill>
                <a:schemeClr val="lt1"/>
              </a:solidFill>
              <a:latin typeface="Lato"/>
              <a:ea typeface="Lato"/>
              <a:cs typeface="Lato"/>
              <a:sym typeface="Lato"/>
            </a:endParaRPr>
          </a:p>
        </p:txBody>
      </p:sp>
      <p:sp>
        <p:nvSpPr>
          <p:cNvPr id="764" name="Google Shape;764;p37"/>
          <p:cNvSpPr txBox="1"/>
          <p:nvPr>
            <p:ph idx="12" type="sldNum"/>
          </p:nvPr>
        </p:nvSpPr>
        <p:spPr>
          <a:xfrm>
            <a:off x="8686093" y="403673"/>
            <a:ext cx="459600" cy="225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lang="en-GB">
                <a:latin typeface="Lato Black"/>
                <a:ea typeface="Lato Black"/>
                <a:cs typeface="Lato Black"/>
                <a:sym typeface="Lato Black"/>
              </a:rPr>
              <a:t>53</a:t>
            </a:r>
            <a:endParaRPr b="1" i="0" u="none" cap="none" strike="noStrike">
              <a:latin typeface="Lato Black"/>
              <a:ea typeface="Lato Black"/>
              <a:cs typeface="Lato Black"/>
              <a:sym typeface="Lato Black"/>
            </a:endParaRPr>
          </a:p>
        </p:txBody>
      </p:sp>
      <p:sp>
        <p:nvSpPr>
          <p:cNvPr id="765" name="Google Shape;765;p37"/>
          <p:cNvSpPr txBox="1"/>
          <p:nvPr/>
        </p:nvSpPr>
        <p:spPr>
          <a:xfrm>
            <a:off x="467425" y="275350"/>
            <a:ext cx="5094000" cy="5967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600" u="none" cap="none" strike="noStrike">
                <a:solidFill>
                  <a:srgbClr val="FF8022"/>
                </a:solidFill>
                <a:latin typeface="Lato Black"/>
                <a:ea typeface="Lato Black"/>
                <a:cs typeface="Lato Black"/>
                <a:sym typeface="Lato Black"/>
              </a:rPr>
              <a:t>Discussion and answers</a:t>
            </a:r>
            <a:endParaRPr b="1" i="0" sz="3600" u="none" cap="none" strike="noStrike">
              <a:solidFill>
                <a:srgbClr val="FF8022"/>
              </a:solidFill>
              <a:latin typeface="Lato Black"/>
              <a:ea typeface="Lato Black"/>
              <a:cs typeface="Lato Black"/>
              <a:sym typeface="Lato Black"/>
            </a:endParaRPr>
          </a:p>
        </p:txBody>
      </p:sp>
      <p:sp>
        <p:nvSpPr>
          <p:cNvPr id="766" name="Google Shape;766;p37"/>
          <p:cNvSpPr txBox="1"/>
          <p:nvPr/>
        </p:nvSpPr>
        <p:spPr>
          <a:xfrm>
            <a:off x="402875" y="4545500"/>
            <a:ext cx="39381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100"/>
              <a:buFont typeface="Arial"/>
              <a:buNone/>
            </a:pPr>
            <a:r>
              <a:rPr b="1" i="0" lang="en-GB" sz="1100" u="none" cap="none" strike="noStrike">
                <a:solidFill>
                  <a:schemeClr val="lt1"/>
                </a:solidFill>
                <a:latin typeface="Lato"/>
                <a:ea typeface="Lato"/>
                <a:cs typeface="Lato"/>
                <a:sym typeface="Lato"/>
              </a:rPr>
              <a:t>Allow £1 above or below answers for rounding differences.</a:t>
            </a:r>
            <a:endParaRPr b="1" i="0" sz="1100" u="none" cap="none" strike="noStrike">
              <a:solidFill>
                <a:schemeClr val="lt1"/>
              </a:solidFill>
              <a:latin typeface="Lato"/>
              <a:ea typeface="Lato"/>
              <a:cs typeface="Lato"/>
              <a:sym typeface="Lato"/>
            </a:endParaRPr>
          </a:p>
        </p:txBody>
      </p:sp>
      <p:graphicFrame>
        <p:nvGraphicFramePr>
          <p:cNvPr id="767" name="Google Shape;767;p37"/>
          <p:cNvGraphicFramePr/>
          <p:nvPr/>
        </p:nvGraphicFramePr>
        <p:xfrm>
          <a:off x="5133150" y="1641225"/>
          <a:ext cx="3000000" cy="3000000"/>
        </p:xfrm>
        <a:graphic>
          <a:graphicData uri="http://schemas.openxmlformats.org/drawingml/2006/table">
            <a:tbl>
              <a:tblPr>
                <a:noFill/>
                <a:tableStyleId>{C0DA0EE6-12EF-47EE-8141-8AAE1CA8EEC3}</a:tableStyleId>
              </a:tblPr>
              <a:tblGrid>
                <a:gridCol w="1541600"/>
                <a:gridCol w="1541600"/>
              </a:tblGrid>
              <a:tr h="265500">
                <a:tc>
                  <a:txBody>
                    <a:bodyPr/>
                    <a:lstStyle/>
                    <a:p>
                      <a:pPr indent="0" lvl="0" marL="0" rtl="0" algn="l">
                        <a:spcBef>
                          <a:spcPts val="0"/>
                        </a:spcBef>
                        <a:spcAft>
                          <a:spcPts val="0"/>
                        </a:spcAft>
                        <a:buNone/>
                      </a:pPr>
                      <a:r>
                        <a:rPr lang="en-GB" sz="1000">
                          <a:latin typeface="Lato"/>
                          <a:ea typeface="Lato"/>
                          <a:cs typeface="Lato"/>
                          <a:sym typeface="Lato"/>
                        </a:rPr>
                        <a:t>Job</a:t>
                      </a:r>
                      <a:endParaRPr sz="1000">
                        <a:latin typeface="Lato"/>
                        <a:ea typeface="Lato"/>
                        <a:cs typeface="Lato"/>
                        <a:sym typeface="Lato"/>
                      </a:endParaRPr>
                    </a:p>
                  </a:txBody>
                  <a:tcPr marT="91425" marB="91425" marR="91425" marL="91425">
                    <a:solidFill>
                      <a:srgbClr val="FFA976"/>
                    </a:solidFill>
                  </a:tcPr>
                </a:tc>
                <a:tc>
                  <a:txBody>
                    <a:bodyPr/>
                    <a:lstStyle/>
                    <a:p>
                      <a:pPr indent="0" lvl="0" marL="0" rtl="0" algn="l">
                        <a:spcBef>
                          <a:spcPts val="0"/>
                        </a:spcBef>
                        <a:spcAft>
                          <a:spcPts val="0"/>
                        </a:spcAft>
                        <a:buNone/>
                      </a:pPr>
                      <a:r>
                        <a:rPr lang="en-GB" sz="1000">
                          <a:latin typeface="Lato"/>
                          <a:ea typeface="Lato"/>
                          <a:cs typeface="Lato"/>
                          <a:sym typeface="Lato"/>
                        </a:rPr>
                        <a:t>Annual income tax</a:t>
                      </a:r>
                      <a:endParaRPr sz="1000">
                        <a:latin typeface="Lato"/>
                        <a:ea typeface="Lato"/>
                        <a:cs typeface="Lato"/>
                        <a:sym typeface="Lato"/>
                      </a:endParaRPr>
                    </a:p>
                  </a:txBody>
                  <a:tcPr marT="91425" marB="91425" marR="91425" marL="91425">
                    <a:solidFill>
                      <a:srgbClr val="FFA976"/>
                    </a:solidFill>
                  </a:tcPr>
                </a:tc>
              </a:tr>
              <a:tr h="265500">
                <a:tc>
                  <a:txBody>
                    <a:bodyPr/>
                    <a:lstStyle/>
                    <a:p>
                      <a:pPr indent="0" lvl="0" marL="0" rtl="0" algn="l">
                        <a:spcBef>
                          <a:spcPts val="0"/>
                        </a:spcBef>
                        <a:spcAft>
                          <a:spcPts val="0"/>
                        </a:spcAft>
                        <a:buNone/>
                      </a:pPr>
                      <a:r>
                        <a:rPr b="1" lang="en-GB" sz="700">
                          <a:latin typeface="Lato"/>
                          <a:ea typeface="Lato"/>
                          <a:cs typeface="Lato"/>
                          <a:sym typeface="Lato"/>
                        </a:rPr>
                        <a:t>Apprentice gardener</a:t>
                      </a:r>
                      <a:endParaRPr b="1" sz="700">
                        <a:latin typeface="Lato"/>
                        <a:ea typeface="Lato"/>
                        <a:cs typeface="Lato"/>
                        <a:sym typeface="Lato"/>
                      </a:endParaRPr>
                    </a:p>
                  </a:txBody>
                  <a:tcPr marT="91425" marB="91425" marR="91425" marL="91425">
                    <a:solidFill>
                      <a:schemeClr val="lt1"/>
                    </a:solidFill>
                  </a:tcPr>
                </a:tc>
                <a:tc>
                  <a:txBody>
                    <a:bodyPr/>
                    <a:lstStyle/>
                    <a:p>
                      <a:pPr indent="0" lvl="0" marL="0" rtl="0" algn="l">
                        <a:spcBef>
                          <a:spcPts val="0"/>
                        </a:spcBef>
                        <a:spcAft>
                          <a:spcPts val="0"/>
                        </a:spcAft>
                        <a:buNone/>
                      </a:pPr>
                      <a:r>
                        <a:rPr lang="en-GB" sz="700">
                          <a:latin typeface="Lato"/>
                          <a:ea typeface="Lato"/>
                          <a:cs typeface="Lato"/>
                          <a:sym typeface="Lato"/>
                        </a:rPr>
                        <a:t>£485.80</a:t>
                      </a:r>
                      <a:endParaRPr sz="700">
                        <a:latin typeface="Lato"/>
                        <a:ea typeface="Lato"/>
                        <a:cs typeface="Lato"/>
                        <a:sym typeface="Lato"/>
                      </a:endParaRPr>
                    </a:p>
                  </a:txBody>
                  <a:tcPr marT="91425" marB="91425" marR="91425" marL="91425">
                    <a:solidFill>
                      <a:schemeClr val="lt1"/>
                    </a:solidFill>
                  </a:tcPr>
                </a:tc>
              </a:tr>
              <a:tr h="265500">
                <a:tc>
                  <a:txBody>
                    <a:bodyPr/>
                    <a:lstStyle/>
                    <a:p>
                      <a:pPr indent="0" lvl="0" marL="0" rtl="0" algn="l">
                        <a:spcBef>
                          <a:spcPts val="0"/>
                        </a:spcBef>
                        <a:spcAft>
                          <a:spcPts val="0"/>
                        </a:spcAft>
                        <a:buNone/>
                      </a:pPr>
                      <a:r>
                        <a:rPr b="1" lang="en-GB" sz="700">
                          <a:latin typeface="Lato"/>
                          <a:ea typeface="Lato"/>
                          <a:cs typeface="Lato"/>
                          <a:sym typeface="Lato"/>
                        </a:rPr>
                        <a:t>Chef</a:t>
                      </a:r>
                      <a:endParaRPr b="1" sz="700">
                        <a:latin typeface="Lato"/>
                        <a:ea typeface="Lato"/>
                        <a:cs typeface="Lato"/>
                        <a:sym typeface="Lato"/>
                      </a:endParaRPr>
                    </a:p>
                  </a:txBody>
                  <a:tcPr marT="91425" marB="91425" marR="91425" marL="91425">
                    <a:solidFill>
                      <a:schemeClr val="lt1"/>
                    </a:solidFill>
                  </a:tcPr>
                </a:tc>
                <a:tc>
                  <a:txBody>
                    <a:bodyPr/>
                    <a:lstStyle/>
                    <a:p>
                      <a:pPr indent="0" lvl="0" marL="0" rtl="0" algn="l">
                        <a:spcBef>
                          <a:spcPts val="0"/>
                        </a:spcBef>
                        <a:spcAft>
                          <a:spcPts val="0"/>
                        </a:spcAft>
                        <a:buNone/>
                      </a:pPr>
                      <a:r>
                        <a:rPr lang="en-GB" sz="700">
                          <a:latin typeface="Lato"/>
                          <a:ea typeface="Lato"/>
                          <a:cs typeface="Lato"/>
                          <a:sym typeface="Lato"/>
                        </a:rPr>
                        <a:t>£3,485.80</a:t>
                      </a:r>
                      <a:endParaRPr sz="700">
                        <a:latin typeface="Lato"/>
                        <a:ea typeface="Lato"/>
                        <a:cs typeface="Lato"/>
                        <a:sym typeface="Lato"/>
                      </a:endParaRPr>
                    </a:p>
                  </a:txBody>
                  <a:tcPr marT="91425" marB="91425" marR="91425" marL="91425">
                    <a:solidFill>
                      <a:schemeClr val="lt1"/>
                    </a:solidFill>
                  </a:tcPr>
                </a:tc>
              </a:tr>
              <a:tr h="265500">
                <a:tc>
                  <a:txBody>
                    <a:bodyPr/>
                    <a:lstStyle/>
                    <a:p>
                      <a:pPr indent="0" lvl="0" marL="0" rtl="0" algn="l">
                        <a:spcBef>
                          <a:spcPts val="0"/>
                        </a:spcBef>
                        <a:spcAft>
                          <a:spcPts val="0"/>
                        </a:spcAft>
                        <a:buNone/>
                      </a:pPr>
                      <a:r>
                        <a:rPr b="1" lang="en-GB" sz="700">
                          <a:latin typeface="Lato"/>
                          <a:ea typeface="Lato"/>
                          <a:cs typeface="Lato"/>
                          <a:sym typeface="Lato"/>
                        </a:rPr>
                        <a:t>Television presenter</a:t>
                      </a:r>
                      <a:endParaRPr b="1" sz="700">
                        <a:latin typeface="Lato"/>
                        <a:ea typeface="Lato"/>
                        <a:cs typeface="Lato"/>
                        <a:sym typeface="Lato"/>
                      </a:endParaRPr>
                    </a:p>
                  </a:txBody>
                  <a:tcPr marT="91425" marB="91425" marR="91425" marL="91425">
                    <a:solidFill>
                      <a:schemeClr val="lt1"/>
                    </a:solidFill>
                  </a:tcPr>
                </a:tc>
                <a:tc>
                  <a:txBody>
                    <a:bodyPr/>
                    <a:lstStyle/>
                    <a:p>
                      <a:pPr indent="0" lvl="0" marL="0" rtl="0" algn="l">
                        <a:spcBef>
                          <a:spcPts val="0"/>
                        </a:spcBef>
                        <a:spcAft>
                          <a:spcPts val="0"/>
                        </a:spcAft>
                        <a:buNone/>
                      </a:pPr>
                      <a:r>
                        <a:rPr lang="en-GB" sz="700">
                          <a:latin typeface="Lato"/>
                          <a:ea typeface="Lato"/>
                          <a:cs typeface="Lato"/>
                          <a:sym typeface="Lato"/>
                        </a:rPr>
                        <a:t>£4,885.80</a:t>
                      </a:r>
                      <a:endParaRPr sz="700">
                        <a:latin typeface="Lato"/>
                        <a:ea typeface="Lato"/>
                        <a:cs typeface="Lato"/>
                        <a:sym typeface="Lato"/>
                      </a:endParaRPr>
                    </a:p>
                  </a:txBody>
                  <a:tcPr marT="91425" marB="91425" marR="91425" marL="91425">
                    <a:solidFill>
                      <a:schemeClr val="lt1"/>
                    </a:solidFill>
                  </a:tcPr>
                </a:tc>
              </a:tr>
              <a:tr h="265500">
                <a:tc>
                  <a:txBody>
                    <a:bodyPr/>
                    <a:lstStyle/>
                    <a:p>
                      <a:pPr indent="0" lvl="0" marL="0" rtl="0" algn="l">
                        <a:spcBef>
                          <a:spcPts val="0"/>
                        </a:spcBef>
                        <a:spcAft>
                          <a:spcPts val="0"/>
                        </a:spcAft>
                        <a:buNone/>
                      </a:pPr>
                      <a:r>
                        <a:rPr b="1" lang="en-GB" sz="700">
                          <a:latin typeface="Lato"/>
                          <a:ea typeface="Lato"/>
                          <a:cs typeface="Lato"/>
                          <a:sym typeface="Lato"/>
                        </a:rPr>
                        <a:t>Accountant </a:t>
                      </a:r>
                      <a:endParaRPr b="1" sz="700">
                        <a:latin typeface="Lato"/>
                        <a:ea typeface="Lato"/>
                        <a:cs typeface="Lato"/>
                        <a:sym typeface="Lato"/>
                      </a:endParaRPr>
                    </a:p>
                  </a:txBody>
                  <a:tcPr marT="91425" marB="91425" marR="91425" marL="91425">
                    <a:solidFill>
                      <a:schemeClr val="lt1"/>
                    </a:solidFill>
                  </a:tcPr>
                </a:tc>
                <a:tc>
                  <a:txBody>
                    <a:bodyPr/>
                    <a:lstStyle/>
                    <a:p>
                      <a:pPr indent="0" lvl="0" marL="0" rtl="0" algn="l">
                        <a:spcBef>
                          <a:spcPts val="0"/>
                        </a:spcBef>
                        <a:spcAft>
                          <a:spcPts val="0"/>
                        </a:spcAft>
                        <a:buNone/>
                      </a:pPr>
                      <a:r>
                        <a:rPr lang="en-GB" sz="700">
                          <a:latin typeface="Lato"/>
                          <a:ea typeface="Lato"/>
                          <a:cs typeface="Lato"/>
                          <a:sym typeface="Lato"/>
                        </a:rPr>
                        <a:t>£7,185.80</a:t>
                      </a:r>
                      <a:endParaRPr sz="700">
                        <a:latin typeface="Lato"/>
                        <a:ea typeface="Lato"/>
                        <a:cs typeface="Lato"/>
                        <a:sym typeface="Lato"/>
                      </a:endParaRPr>
                    </a:p>
                  </a:txBody>
                  <a:tcPr marT="91425" marB="91425" marR="91425" marL="91425">
                    <a:solidFill>
                      <a:schemeClr val="lt1"/>
                    </a:solidFill>
                  </a:tcPr>
                </a:tc>
              </a:tr>
              <a:tr h="265500">
                <a:tc>
                  <a:txBody>
                    <a:bodyPr/>
                    <a:lstStyle/>
                    <a:p>
                      <a:pPr indent="0" lvl="0" marL="0" rtl="0" algn="l">
                        <a:spcBef>
                          <a:spcPts val="0"/>
                        </a:spcBef>
                        <a:spcAft>
                          <a:spcPts val="0"/>
                        </a:spcAft>
                        <a:buNone/>
                      </a:pPr>
                      <a:r>
                        <a:rPr b="1" lang="en-GB" sz="700">
                          <a:latin typeface="Lato"/>
                          <a:ea typeface="Lato"/>
                          <a:cs typeface="Lato"/>
                          <a:sym typeface="Lato"/>
                        </a:rPr>
                        <a:t>Pilot</a:t>
                      </a:r>
                      <a:endParaRPr b="1" sz="700">
                        <a:latin typeface="Lato"/>
                        <a:ea typeface="Lato"/>
                        <a:cs typeface="Lato"/>
                        <a:sym typeface="Lato"/>
                      </a:endParaRPr>
                    </a:p>
                  </a:txBody>
                  <a:tcPr marT="91425" marB="91425" marR="91425" marL="91425">
                    <a:solidFill>
                      <a:schemeClr val="lt1"/>
                    </a:solidFill>
                  </a:tcPr>
                </a:tc>
                <a:tc>
                  <a:txBody>
                    <a:bodyPr/>
                    <a:lstStyle/>
                    <a:p>
                      <a:pPr indent="0" lvl="0" marL="0" rtl="0" algn="l">
                        <a:spcBef>
                          <a:spcPts val="0"/>
                        </a:spcBef>
                        <a:spcAft>
                          <a:spcPts val="0"/>
                        </a:spcAft>
                        <a:buNone/>
                      </a:pPr>
                      <a:r>
                        <a:rPr lang="en-GB" sz="700">
                          <a:latin typeface="Lato"/>
                          <a:ea typeface="Lato"/>
                          <a:cs typeface="Lato"/>
                          <a:sym typeface="Lato"/>
                        </a:rPr>
                        <a:t>£8,471.40</a:t>
                      </a:r>
                      <a:endParaRPr sz="700">
                        <a:latin typeface="Lato"/>
                        <a:ea typeface="Lato"/>
                        <a:cs typeface="Lato"/>
                        <a:sym typeface="Lato"/>
                      </a:endParaRPr>
                    </a:p>
                  </a:txBody>
                  <a:tcPr marT="91425" marB="91425" marR="91425" marL="91425">
                    <a:solidFill>
                      <a:schemeClr val="lt1"/>
                    </a:solidFill>
                  </a:tcPr>
                </a:tc>
              </a:tr>
              <a:tr h="265500">
                <a:tc>
                  <a:txBody>
                    <a:bodyPr/>
                    <a:lstStyle/>
                    <a:p>
                      <a:pPr indent="0" lvl="0" marL="0" rtl="0" algn="l">
                        <a:spcBef>
                          <a:spcPts val="0"/>
                        </a:spcBef>
                        <a:spcAft>
                          <a:spcPts val="0"/>
                        </a:spcAft>
                        <a:buNone/>
                      </a:pPr>
                      <a:r>
                        <a:rPr b="1" lang="en-GB" sz="700">
                          <a:latin typeface="Lato"/>
                          <a:ea typeface="Lato"/>
                          <a:cs typeface="Lato"/>
                          <a:sym typeface="Lato"/>
                        </a:rPr>
                        <a:t>Private</a:t>
                      </a:r>
                      <a:r>
                        <a:rPr b="1" lang="en-GB" sz="700">
                          <a:latin typeface="Lato"/>
                          <a:ea typeface="Lato"/>
                          <a:cs typeface="Lato"/>
                          <a:sym typeface="Lato"/>
                        </a:rPr>
                        <a:t> doctor</a:t>
                      </a:r>
                      <a:endParaRPr b="1" sz="700">
                        <a:latin typeface="Lato"/>
                        <a:ea typeface="Lato"/>
                        <a:cs typeface="Lato"/>
                        <a:sym typeface="Lato"/>
                      </a:endParaRPr>
                    </a:p>
                  </a:txBody>
                  <a:tcPr marT="91425" marB="91425" marR="91425" marL="91425">
                    <a:solidFill>
                      <a:schemeClr val="lt1"/>
                    </a:solidFill>
                  </a:tcPr>
                </a:tc>
                <a:tc>
                  <a:txBody>
                    <a:bodyPr/>
                    <a:lstStyle/>
                    <a:p>
                      <a:pPr indent="0" lvl="0" marL="0" rtl="0" algn="l">
                        <a:spcBef>
                          <a:spcPts val="0"/>
                        </a:spcBef>
                        <a:spcAft>
                          <a:spcPts val="0"/>
                        </a:spcAft>
                        <a:buNone/>
                      </a:pPr>
                      <a:r>
                        <a:rPr lang="en-GB" sz="700">
                          <a:latin typeface="Lato"/>
                          <a:ea typeface="Lato"/>
                          <a:cs typeface="Lato"/>
                          <a:sym typeface="Lato"/>
                        </a:rPr>
                        <a:t>£15,391.40</a:t>
                      </a:r>
                      <a:endParaRPr sz="700">
                        <a:latin typeface="Lato"/>
                        <a:ea typeface="Lato"/>
                        <a:cs typeface="Lato"/>
                        <a:sym typeface="Lato"/>
                      </a:endParaRPr>
                    </a:p>
                  </a:txBody>
                  <a:tcPr marT="91425" marB="91425" marR="91425" marL="91425">
                    <a:solidFill>
                      <a:schemeClr val="lt1"/>
                    </a:solidFill>
                  </a:tcPr>
                </a:tc>
              </a:tr>
              <a:tr h="265500">
                <a:tc>
                  <a:txBody>
                    <a:bodyPr/>
                    <a:lstStyle/>
                    <a:p>
                      <a:pPr indent="0" lvl="0" marL="0" rtl="0" algn="l">
                        <a:spcBef>
                          <a:spcPts val="0"/>
                        </a:spcBef>
                        <a:spcAft>
                          <a:spcPts val="0"/>
                        </a:spcAft>
                        <a:buNone/>
                      </a:pPr>
                      <a:r>
                        <a:rPr b="1" lang="en-GB" sz="700">
                          <a:latin typeface="Lato"/>
                          <a:ea typeface="Lato"/>
                          <a:cs typeface="Lato"/>
                          <a:sym typeface="Lato"/>
                        </a:rPr>
                        <a:t>Head of software engineers</a:t>
                      </a:r>
                      <a:endParaRPr b="1" sz="700">
                        <a:latin typeface="Lato"/>
                        <a:ea typeface="Lato"/>
                        <a:cs typeface="Lato"/>
                        <a:sym typeface="Lato"/>
                      </a:endParaRPr>
                    </a:p>
                  </a:txBody>
                  <a:tcPr marT="91425" marB="91425" marR="91425" marL="91425">
                    <a:solidFill>
                      <a:schemeClr val="lt1"/>
                    </a:solidFill>
                  </a:tcPr>
                </a:tc>
                <a:tc>
                  <a:txBody>
                    <a:bodyPr/>
                    <a:lstStyle/>
                    <a:p>
                      <a:pPr indent="0" lvl="0" marL="0" rtl="0" algn="l">
                        <a:spcBef>
                          <a:spcPts val="0"/>
                        </a:spcBef>
                        <a:spcAft>
                          <a:spcPts val="0"/>
                        </a:spcAft>
                        <a:buNone/>
                      </a:pPr>
                      <a:r>
                        <a:rPr lang="en-GB" sz="700">
                          <a:latin typeface="Lato"/>
                          <a:ea typeface="Lato"/>
                          <a:cs typeface="Lato"/>
                          <a:sym typeface="Lato"/>
                        </a:rPr>
                        <a:t>£26,631.40</a:t>
                      </a:r>
                      <a:endParaRPr sz="700">
                        <a:latin typeface="Lato"/>
                        <a:ea typeface="Lato"/>
                        <a:cs typeface="Lato"/>
                        <a:sym typeface="Lato"/>
                      </a:endParaRPr>
                    </a:p>
                  </a:txBody>
                  <a:tcPr marT="91425" marB="91425" marR="91425" marL="91425">
                    <a:solidFill>
                      <a:schemeClr val="lt1"/>
                    </a:solidFill>
                  </a:tcPr>
                </a:tc>
              </a:tr>
              <a:tr h="265500">
                <a:tc>
                  <a:txBody>
                    <a:bodyPr/>
                    <a:lstStyle/>
                    <a:p>
                      <a:pPr indent="0" lvl="0" marL="0" rtl="0" algn="l">
                        <a:spcBef>
                          <a:spcPts val="0"/>
                        </a:spcBef>
                        <a:spcAft>
                          <a:spcPts val="0"/>
                        </a:spcAft>
                        <a:buNone/>
                      </a:pPr>
                      <a:r>
                        <a:rPr b="1" lang="en-GB" sz="700">
                          <a:latin typeface="Lato"/>
                          <a:ea typeface="Lato"/>
                          <a:cs typeface="Lato"/>
                          <a:sym typeface="Lato"/>
                        </a:rPr>
                        <a:t>Estate agent</a:t>
                      </a:r>
                      <a:endParaRPr b="1" sz="700">
                        <a:latin typeface="Lato"/>
                        <a:ea typeface="Lato"/>
                        <a:cs typeface="Lato"/>
                        <a:sym typeface="Lato"/>
                      </a:endParaRPr>
                    </a:p>
                  </a:txBody>
                  <a:tcPr marT="91425" marB="91425" marR="91425" marL="91425">
                    <a:solidFill>
                      <a:schemeClr val="lt1"/>
                    </a:solidFill>
                  </a:tcPr>
                </a:tc>
                <a:tc>
                  <a:txBody>
                    <a:bodyPr/>
                    <a:lstStyle/>
                    <a:p>
                      <a:pPr indent="0" lvl="0" marL="0" rtl="0" algn="l">
                        <a:spcBef>
                          <a:spcPts val="0"/>
                        </a:spcBef>
                        <a:spcAft>
                          <a:spcPts val="0"/>
                        </a:spcAft>
                        <a:buNone/>
                      </a:pPr>
                      <a:r>
                        <a:rPr lang="en-GB" sz="700">
                          <a:latin typeface="Lato"/>
                          <a:ea typeface="Lato"/>
                          <a:cs typeface="Lato"/>
                          <a:sym typeface="Lato"/>
                        </a:rPr>
                        <a:t>£2,573.80 (£214.50 per year)</a:t>
                      </a:r>
                      <a:endParaRPr sz="700">
                        <a:latin typeface="Lato"/>
                        <a:ea typeface="Lato"/>
                        <a:cs typeface="Lato"/>
                        <a:sym typeface="Lato"/>
                      </a:endParaRPr>
                    </a:p>
                  </a:txBody>
                  <a:tcPr marT="91425" marB="91425" marR="91425" marL="91425">
                    <a:solidFill>
                      <a:schemeClr val="lt1"/>
                    </a:solidFill>
                  </a:tcPr>
                </a:tc>
              </a:tr>
            </a:tbl>
          </a:graphicData>
        </a:graphic>
      </p:graphicFrame>
      <p:pic>
        <p:nvPicPr>
          <p:cNvPr id="768" name="Google Shape;768;p37"/>
          <p:cNvPicPr preferRelativeResize="0"/>
          <p:nvPr/>
        </p:nvPicPr>
        <p:blipFill>
          <a:blip r:embed="rId3">
            <a:alphaModFix/>
          </a:blip>
          <a:stretch>
            <a:fillRect/>
          </a:stretch>
        </p:blipFill>
        <p:spPr>
          <a:xfrm>
            <a:off x="181025" y="1653250"/>
            <a:ext cx="4828351" cy="2667000"/>
          </a:xfrm>
          <a:prstGeom prst="rect">
            <a:avLst/>
          </a:prstGeom>
          <a:noFill/>
          <a:ln cap="flat" cmpd="sng" w="28575">
            <a:solidFill>
              <a:schemeClr val="accent2"/>
            </a:solidFill>
            <a:prstDash val="solid"/>
            <a:round/>
            <a:headEnd len="sm" w="sm" type="none"/>
            <a:tailEnd len="sm" w="sm" type="none"/>
          </a:ln>
        </p:spPr>
      </p:pic>
      <p:sp>
        <p:nvSpPr>
          <p:cNvPr id="769" name="Google Shape;769;p37"/>
          <p:cNvSpPr txBox="1"/>
          <p:nvPr/>
        </p:nvSpPr>
        <p:spPr>
          <a:xfrm>
            <a:off x="77225" y="4883650"/>
            <a:ext cx="4710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Lato"/>
                <a:ea typeface="Lato"/>
                <a:cs typeface="Lato"/>
                <a:sym typeface="Lato"/>
              </a:rPr>
              <a:t>Please note: tax bands are changing from April 2023 and will be reflected in FLIC materials.</a:t>
            </a:r>
            <a:endParaRPr sz="800">
              <a:latin typeface="Lato"/>
              <a:ea typeface="Lato"/>
              <a:cs typeface="Lato"/>
              <a:sym typeface="Lat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g164e9ab64ab_0_360"/>
          <p:cNvSpPr txBox="1"/>
          <p:nvPr/>
        </p:nvSpPr>
        <p:spPr>
          <a:xfrm>
            <a:off x="901475" y="1401525"/>
            <a:ext cx="7661100" cy="7695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Lato"/>
              <a:buAutoNum type="arabicPeriod"/>
            </a:pPr>
            <a:r>
              <a:rPr b="1" lang="en-GB" sz="1600">
                <a:solidFill>
                  <a:schemeClr val="dk1"/>
                </a:solidFill>
                <a:latin typeface="Lato"/>
                <a:ea typeface="Lato"/>
                <a:cs typeface="Lato"/>
                <a:sym typeface="Lato"/>
              </a:rPr>
              <a:t>Who </a:t>
            </a:r>
            <a:r>
              <a:rPr b="1" lang="en-GB" sz="1600">
                <a:solidFill>
                  <a:schemeClr val="dk1"/>
                </a:solidFill>
                <a:latin typeface="Lato"/>
                <a:ea typeface="Lato"/>
                <a:cs typeface="Lato"/>
                <a:sym typeface="Lato"/>
              </a:rPr>
              <a:t>is in charge of collecting tax for the whole country?</a:t>
            </a:r>
            <a:endParaRPr sz="2200">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sz="2200">
              <a:solidFill>
                <a:schemeClr val="dk1"/>
              </a:solidFill>
              <a:latin typeface="Lato"/>
              <a:ea typeface="Lato"/>
              <a:cs typeface="Lato"/>
              <a:sym typeface="Lato"/>
            </a:endParaRPr>
          </a:p>
        </p:txBody>
      </p:sp>
      <p:sp>
        <p:nvSpPr>
          <p:cNvPr id="775" name="Google Shape;775;g164e9ab64ab_0_360"/>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Optional | </a:t>
            </a:r>
            <a:r>
              <a:rPr b="1" lang="en-GB" sz="2600">
                <a:solidFill>
                  <a:srgbClr val="FF8022"/>
                </a:solidFill>
                <a:latin typeface="Lato Black"/>
                <a:ea typeface="Lato Black"/>
                <a:cs typeface="Lato Black"/>
                <a:sym typeface="Lato Black"/>
              </a:rPr>
              <a:t>Multiple choice Q1</a:t>
            </a:r>
            <a:endParaRPr b="0" i="0" sz="1400" u="none" cap="none" strike="noStrike">
              <a:solidFill>
                <a:srgbClr val="000000"/>
              </a:solidFill>
              <a:latin typeface="Arial"/>
              <a:ea typeface="Arial"/>
              <a:cs typeface="Arial"/>
              <a:sym typeface="Arial"/>
            </a:endParaRPr>
          </a:p>
        </p:txBody>
      </p:sp>
      <p:sp>
        <p:nvSpPr>
          <p:cNvPr id="776" name="Google Shape;776;g164e9ab64ab_0_360"/>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graphicFrame>
        <p:nvGraphicFramePr>
          <p:cNvPr id="777" name="Google Shape;777;g164e9ab64ab_0_360"/>
          <p:cNvGraphicFramePr/>
          <p:nvPr/>
        </p:nvGraphicFramePr>
        <p:xfrm>
          <a:off x="952500" y="2038350"/>
          <a:ext cx="3000000" cy="3000000"/>
        </p:xfrm>
        <a:graphic>
          <a:graphicData uri="http://schemas.openxmlformats.org/drawingml/2006/table">
            <a:tbl>
              <a:tblPr>
                <a:noFill/>
                <a:tableStyleId>{C0DA0EE6-12EF-47EE-8141-8AAE1CA8EEC3}</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dk1"/>
                          </a:solidFill>
                          <a:latin typeface="Lato"/>
                          <a:ea typeface="Lato"/>
                          <a:cs typeface="Lato"/>
                          <a:sym typeface="Lato"/>
                        </a:rPr>
                        <a:t>A</a:t>
                      </a:r>
                      <a:endParaRPr b="1" sz="22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dk1"/>
                          </a:solidFill>
                          <a:latin typeface="Lato"/>
                          <a:ea typeface="Lato"/>
                          <a:cs typeface="Lato"/>
                          <a:sym typeface="Lato"/>
                        </a:rPr>
                        <a:t>B</a:t>
                      </a:r>
                      <a:endParaRPr b="1" sz="22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dk1"/>
                          </a:solidFill>
                          <a:latin typeface="Lato"/>
                          <a:ea typeface="Lato"/>
                          <a:cs typeface="Lato"/>
                          <a:sym typeface="Lato"/>
                        </a:rPr>
                        <a:t>C</a:t>
                      </a:r>
                      <a:endParaRPr b="1" sz="22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r>
              <a:tr h="381000">
                <a:tc>
                  <a:txBody>
                    <a:bodyPr/>
                    <a:lstStyle/>
                    <a:p>
                      <a:pPr indent="0" lvl="0" marL="0" rtl="0" algn="l">
                        <a:spcBef>
                          <a:spcPts val="0"/>
                        </a:spcBef>
                        <a:spcAft>
                          <a:spcPts val="0"/>
                        </a:spcAft>
                        <a:buNone/>
                      </a:pPr>
                      <a:r>
                        <a:rPr b="1" lang="en-GB" sz="1600">
                          <a:solidFill>
                            <a:schemeClr val="dk1"/>
                          </a:solidFill>
                          <a:latin typeface="Lato"/>
                          <a:ea typeface="Lato"/>
                          <a:cs typeface="Lato"/>
                          <a:sym typeface="Lato"/>
                        </a:rPr>
                        <a:t>HMRC (His Majesty’s Revenue and Customs)</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16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rtl="0" algn="l">
                        <a:spcBef>
                          <a:spcPts val="0"/>
                        </a:spcBef>
                        <a:spcAft>
                          <a:spcPts val="0"/>
                        </a:spcAft>
                        <a:buNone/>
                      </a:pPr>
                      <a:r>
                        <a:rPr b="1" lang="en-GB" sz="1600">
                          <a:solidFill>
                            <a:schemeClr val="dk1"/>
                          </a:solidFill>
                          <a:latin typeface="Lato"/>
                          <a:ea typeface="Lato"/>
                          <a:cs typeface="Lato"/>
                          <a:sym typeface="Lato"/>
                        </a:rPr>
                        <a:t>Local councils</a:t>
                      </a:r>
                      <a:endParaRPr b="1" sz="1600">
                        <a:solidFill>
                          <a:schemeClr val="dk1"/>
                        </a:solidFill>
                        <a:latin typeface="Lato"/>
                        <a:ea typeface="Lato"/>
                        <a:cs typeface="Lato"/>
                        <a:sym typeface="Lato"/>
                      </a:endParaRPr>
                    </a:p>
                    <a:p>
                      <a:pPr indent="0" lvl="0" marL="0" rtl="0" algn="l">
                        <a:spcBef>
                          <a:spcPts val="0"/>
                        </a:spcBef>
                        <a:spcAft>
                          <a:spcPts val="0"/>
                        </a:spcAft>
                        <a:buNone/>
                      </a:pPr>
                      <a:r>
                        <a:t/>
                      </a:r>
                      <a:endParaRPr b="1" sz="16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Lato"/>
                          <a:ea typeface="Lato"/>
                          <a:cs typeface="Lato"/>
                          <a:sym typeface="Lato"/>
                        </a:rPr>
                        <a:t>The Chancellor of the Exchequer</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16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g164e9ab64ab_0_412"/>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chemeClr val="accent2"/>
                </a:solidFill>
                <a:latin typeface="Lato Black"/>
                <a:ea typeface="Lato Black"/>
                <a:cs typeface="Lato Black"/>
                <a:sym typeface="Lato Black"/>
              </a:rPr>
              <a:t>Optional | </a:t>
            </a:r>
            <a:r>
              <a:rPr b="1" lang="en-GB" sz="2600">
                <a:solidFill>
                  <a:srgbClr val="FF8022"/>
                </a:solidFill>
                <a:latin typeface="Lato Black"/>
                <a:ea typeface="Lato Black"/>
                <a:cs typeface="Lato Black"/>
                <a:sym typeface="Lato Black"/>
              </a:rPr>
              <a:t>Multiple choice Q1 </a:t>
            </a:r>
            <a:endParaRPr b="0" i="0" sz="1400" u="none" cap="none" strike="noStrike">
              <a:solidFill>
                <a:srgbClr val="000000"/>
              </a:solidFill>
              <a:latin typeface="Arial"/>
              <a:ea typeface="Arial"/>
              <a:cs typeface="Arial"/>
              <a:sym typeface="Arial"/>
            </a:endParaRPr>
          </a:p>
        </p:txBody>
      </p:sp>
      <p:sp>
        <p:nvSpPr>
          <p:cNvPr id="783" name="Google Shape;783;g164e9ab64ab_0_412"/>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aphicFrame>
        <p:nvGraphicFramePr>
          <p:cNvPr id="784" name="Google Shape;784;g164e9ab64ab_0_412"/>
          <p:cNvGraphicFramePr/>
          <p:nvPr/>
        </p:nvGraphicFramePr>
        <p:xfrm>
          <a:off x="952500" y="2038350"/>
          <a:ext cx="3000000" cy="3000000"/>
        </p:xfrm>
        <a:graphic>
          <a:graphicData uri="http://schemas.openxmlformats.org/drawingml/2006/table">
            <a:tbl>
              <a:tblPr>
                <a:noFill/>
                <a:tableStyleId>{C0DA0EE6-12EF-47EE-8141-8AAE1CA8EEC3}</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dk2"/>
                          </a:solidFill>
                          <a:latin typeface="Lato"/>
                          <a:ea typeface="Lato"/>
                          <a:cs typeface="Lato"/>
                          <a:sym typeface="Lato"/>
                        </a:rPr>
                        <a:t>A</a:t>
                      </a:r>
                      <a:endParaRPr b="1" sz="2200">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00FF00"/>
                    </a:solidFill>
                  </a:tcPr>
                </a:tc>
                <a:tc>
                  <a:txBody>
                    <a:bodyPr/>
                    <a:lstStyle/>
                    <a:p>
                      <a:pPr indent="0" lvl="0" marL="0" rtl="0" algn="ctr">
                        <a:spcBef>
                          <a:spcPts val="0"/>
                        </a:spcBef>
                        <a:spcAft>
                          <a:spcPts val="0"/>
                        </a:spcAft>
                        <a:buNone/>
                      </a:pPr>
                      <a:r>
                        <a:rPr b="1" lang="en-GB" sz="2200">
                          <a:solidFill>
                            <a:schemeClr val="dk2"/>
                          </a:solidFill>
                          <a:latin typeface="Lato"/>
                          <a:ea typeface="Lato"/>
                          <a:cs typeface="Lato"/>
                          <a:sym typeface="Lato"/>
                        </a:rPr>
                        <a:t>B</a:t>
                      </a:r>
                      <a:endParaRPr b="1" sz="2200">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c>
                  <a:txBody>
                    <a:bodyPr/>
                    <a:lstStyle/>
                    <a:p>
                      <a:pPr indent="0" lvl="0" marL="0" rtl="0" algn="ctr">
                        <a:spcBef>
                          <a:spcPts val="0"/>
                        </a:spcBef>
                        <a:spcAft>
                          <a:spcPts val="0"/>
                        </a:spcAft>
                        <a:buNone/>
                      </a:pPr>
                      <a:r>
                        <a:rPr b="1" lang="en-GB" sz="2200">
                          <a:solidFill>
                            <a:schemeClr val="dk2"/>
                          </a:solidFill>
                          <a:latin typeface="Lato"/>
                          <a:ea typeface="Lato"/>
                          <a:cs typeface="Lato"/>
                          <a:sym typeface="Lato"/>
                        </a:rPr>
                        <a:t>C</a:t>
                      </a:r>
                      <a:endParaRPr b="1" sz="2200">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r>
              <a:tr h="381000">
                <a:tc>
                  <a:txBody>
                    <a:bodyPr/>
                    <a:lstStyle/>
                    <a:p>
                      <a:pPr indent="0" lvl="0" marL="0" rtl="0" algn="l">
                        <a:spcBef>
                          <a:spcPts val="0"/>
                        </a:spcBef>
                        <a:spcAft>
                          <a:spcPts val="0"/>
                        </a:spcAft>
                        <a:buNone/>
                      </a:pPr>
                      <a:r>
                        <a:rPr b="1" lang="en-GB" sz="1600">
                          <a:solidFill>
                            <a:schemeClr val="dk1"/>
                          </a:solidFill>
                          <a:latin typeface="Lato"/>
                          <a:ea typeface="Lato"/>
                          <a:cs typeface="Lato"/>
                          <a:sym typeface="Lato"/>
                        </a:rPr>
                        <a:t>HMRC (His Majesty’s Revenue and Customs)</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16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rtl="0" algn="l">
                        <a:spcBef>
                          <a:spcPts val="0"/>
                        </a:spcBef>
                        <a:spcAft>
                          <a:spcPts val="0"/>
                        </a:spcAft>
                        <a:buNone/>
                      </a:pPr>
                      <a:r>
                        <a:rPr b="1" lang="en-GB" sz="1600">
                          <a:solidFill>
                            <a:schemeClr val="dk1"/>
                          </a:solidFill>
                          <a:latin typeface="Lato"/>
                          <a:ea typeface="Lato"/>
                          <a:cs typeface="Lato"/>
                          <a:sym typeface="Lato"/>
                        </a:rPr>
                        <a:t>Local councils</a:t>
                      </a:r>
                      <a:endParaRPr b="1" sz="1600">
                        <a:solidFill>
                          <a:schemeClr val="dk1"/>
                        </a:solidFill>
                        <a:latin typeface="Lato"/>
                        <a:ea typeface="Lato"/>
                        <a:cs typeface="Lato"/>
                        <a:sym typeface="Lato"/>
                      </a:endParaRPr>
                    </a:p>
                    <a:p>
                      <a:pPr indent="0" lvl="0" marL="0" rtl="0" algn="l">
                        <a:spcBef>
                          <a:spcPts val="0"/>
                        </a:spcBef>
                        <a:spcAft>
                          <a:spcPts val="0"/>
                        </a:spcAft>
                        <a:buNone/>
                      </a:pPr>
                      <a:r>
                        <a:t/>
                      </a:r>
                      <a:endParaRPr b="1" sz="16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Lato"/>
                          <a:ea typeface="Lato"/>
                          <a:cs typeface="Lato"/>
                          <a:sym typeface="Lato"/>
                        </a:rPr>
                        <a:t>The Chancellor of the Exchequer</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16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
        <p:nvSpPr>
          <p:cNvPr id="785" name="Google Shape;785;g164e9ab64ab_0_412"/>
          <p:cNvSpPr txBox="1"/>
          <p:nvPr/>
        </p:nvSpPr>
        <p:spPr>
          <a:xfrm>
            <a:off x="901475" y="1401525"/>
            <a:ext cx="7661100" cy="7695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Lato"/>
              <a:buAutoNum type="arabicPeriod"/>
            </a:pPr>
            <a:r>
              <a:rPr b="1" lang="en-GB" sz="1600">
                <a:solidFill>
                  <a:schemeClr val="dk1"/>
                </a:solidFill>
                <a:latin typeface="Lato"/>
                <a:ea typeface="Lato"/>
                <a:cs typeface="Lato"/>
                <a:sym typeface="Lato"/>
              </a:rPr>
              <a:t>Who is in charge of collecting tax for the whole country?</a:t>
            </a:r>
            <a:endParaRPr sz="2200">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sz="2200">
              <a:solidFill>
                <a:schemeClr val="dk1"/>
              </a:solidFill>
              <a:latin typeface="Lato"/>
              <a:ea typeface="Lato"/>
              <a:cs typeface="Lato"/>
              <a:sym typeface="Lat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g164e9ab64ab_0_420"/>
          <p:cNvSpPr txBox="1"/>
          <p:nvPr/>
        </p:nvSpPr>
        <p:spPr>
          <a:xfrm>
            <a:off x="901475" y="1401525"/>
            <a:ext cx="7661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chemeClr val="dk1"/>
                </a:solidFill>
                <a:latin typeface="Lato"/>
                <a:ea typeface="Lato"/>
                <a:cs typeface="Lato"/>
                <a:sym typeface="Lato"/>
              </a:rPr>
              <a:t>2. </a:t>
            </a:r>
            <a:r>
              <a:rPr b="1" lang="en-GB" sz="1600">
                <a:solidFill>
                  <a:schemeClr val="dk1"/>
                </a:solidFill>
                <a:latin typeface="Lato"/>
                <a:ea typeface="Lato"/>
                <a:cs typeface="Lato"/>
                <a:sym typeface="Lato"/>
              </a:rPr>
              <a:t>In the UK income tax rates are progressive, meaning </a:t>
            </a:r>
            <a:endParaRPr sz="2200">
              <a:solidFill>
                <a:schemeClr val="dk1"/>
              </a:solidFill>
              <a:latin typeface="Lato"/>
              <a:ea typeface="Lato"/>
              <a:cs typeface="Lato"/>
              <a:sym typeface="Lato"/>
            </a:endParaRPr>
          </a:p>
        </p:txBody>
      </p:sp>
      <p:sp>
        <p:nvSpPr>
          <p:cNvPr id="791" name="Google Shape;791;g164e9ab64ab_0_420"/>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chemeClr val="accent2"/>
                </a:solidFill>
                <a:latin typeface="Lato Black"/>
                <a:ea typeface="Lato Black"/>
                <a:cs typeface="Lato Black"/>
                <a:sym typeface="Lato Black"/>
              </a:rPr>
              <a:t>Optional | </a:t>
            </a:r>
            <a:r>
              <a:rPr b="1" lang="en-GB" sz="2600">
                <a:solidFill>
                  <a:srgbClr val="FF8022"/>
                </a:solidFill>
                <a:latin typeface="Lato Black"/>
                <a:ea typeface="Lato Black"/>
                <a:cs typeface="Lato Black"/>
                <a:sym typeface="Lato Black"/>
              </a:rPr>
              <a:t>Multiple choice Q2</a:t>
            </a:r>
            <a:endParaRPr b="0" i="0" sz="1400" u="none" cap="none" strike="noStrike">
              <a:solidFill>
                <a:srgbClr val="000000"/>
              </a:solidFill>
              <a:latin typeface="Arial"/>
              <a:ea typeface="Arial"/>
              <a:cs typeface="Arial"/>
              <a:sym typeface="Arial"/>
            </a:endParaRPr>
          </a:p>
        </p:txBody>
      </p:sp>
      <p:sp>
        <p:nvSpPr>
          <p:cNvPr id="792" name="Google Shape;792;g164e9ab64ab_0_420"/>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aphicFrame>
        <p:nvGraphicFramePr>
          <p:cNvPr id="793" name="Google Shape;793;g164e9ab64ab_0_420"/>
          <p:cNvGraphicFramePr/>
          <p:nvPr/>
        </p:nvGraphicFramePr>
        <p:xfrm>
          <a:off x="952500" y="2038350"/>
          <a:ext cx="3000000" cy="3000000"/>
        </p:xfrm>
        <a:graphic>
          <a:graphicData uri="http://schemas.openxmlformats.org/drawingml/2006/table">
            <a:tbl>
              <a:tblPr>
                <a:noFill/>
                <a:tableStyleId>{C0DA0EE6-12EF-47EE-8141-8AAE1CA8EEC3}</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dk1"/>
                          </a:solidFill>
                          <a:latin typeface="Lato"/>
                          <a:ea typeface="Lato"/>
                          <a:cs typeface="Lato"/>
                          <a:sym typeface="Lato"/>
                        </a:rPr>
                        <a:t>A</a:t>
                      </a:r>
                      <a:endParaRPr b="1" sz="22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dk1"/>
                          </a:solidFill>
                          <a:latin typeface="Lato"/>
                          <a:ea typeface="Lato"/>
                          <a:cs typeface="Lato"/>
                          <a:sym typeface="Lato"/>
                        </a:rPr>
                        <a:t>B</a:t>
                      </a:r>
                      <a:endParaRPr b="1" sz="22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dk1"/>
                          </a:solidFill>
                          <a:latin typeface="Lato"/>
                          <a:ea typeface="Lato"/>
                          <a:cs typeface="Lato"/>
                          <a:sym typeface="Lato"/>
                        </a:rPr>
                        <a:t>C</a:t>
                      </a:r>
                      <a:endParaRPr b="1" sz="22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r>
              <a:tr h="381000">
                <a:tc>
                  <a:txBody>
                    <a:bodyPr/>
                    <a:lstStyle/>
                    <a:p>
                      <a:pPr indent="0" lvl="0" marL="0" rtl="0" algn="l">
                        <a:spcBef>
                          <a:spcPts val="0"/>
                        </a:spcBef>
                        <a:spcAft>
                          <a:spcPts val="0"/>
                        </a:spcAft>
                        <a:buNone/>
                      </a:pPr>
                      <a:r>
                        <a:rPr b="1" lang="en-GB">
                          <a:solidFill>
                            <a:schemeClr val="dk1"/>
                          </a:solidFill>
                          <a:latin typeface="Lato"/>
                          <a:ea typeface="Lato"/>
                          <a:cs typeface="Lato"/>
                          <a:sym typeface="Lato"/>
                        </a:rPr>
                        <a:t>A person pays the same proportion no matter how much they earn</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Lato"/>
                          <a:ea typeface="Lato"/>
                          <a:cs typeface="Lato"/>
                          <a:sym typeface="Lato"/>
                        </a:rPr>
                        <a:t>The more someone earns, the less they pay</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Lato"/>
                          <a:ea typeface="Lato"/>
                          <a:cs typeface="Lato"/>
                          <a:sym typeface="Lato"/>
                        </a:rPr>
                        <a:t>T</a:t>
                      </a:r>
                      <a:r>
                        <a:rPr b="1" lang="en-GB">
                          <a:solidFill>
                            <a:schemeClr val="dk1"/>
                          </a:solidFill>
                          <a:latin typeface="Lato"/>
                          <a:ea typeface="Lato"/>
                          <a:cs typeface="Lato"/>
                          <a:sym typeface="Lato"/>
                        </a:rPr>
                        <a:t>he more someone earns, the more they pay</a:t>
                      </a:r>
                      <a:endParaRPr b="1">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g164e9ab64ab_0_492"/>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chemeClr val="accent2"/>
                </a:solidFill>
                <a:latin typeface="Lato Black"/>
                <a:ea typeface="Lato Black"/>
                <a:cs typeface="Lato Black"/>
                <a:sym typeface="Lato Black"/>
              </a:rPr>
              <a:t>Optional | </a:t>
            </a:r>
            <a:r>
              <a:rPr b="1" lang="en-GB" sz="2600">
                <a:solidFill>
                  <a:srgbClr val="FF8022"/>
                </a:solidFill>
                <a:latin typeface="Lato Black"/>
                <a:ea typeface="Lato Black"/>
                <a:cs typeface="Lato Black"/>
                <a:sym typeface="Lato Black"/>
              </a:rPr>
              <a:t>Multiple choice Q2</a:t>
            </a:r>
            <a:endParaRPr b="0" i="0" sz="1400" u="none" cap="none" strike="noStrike">
              <a:solidFill>
                <a:srgbClr val="000000"/>
              </a:solidFill>
              <a:latin typeface="Arial"/>
              <a:ea typeface="Arial"/>
              <a:cs typeface="Arial"/>
              <a:sym typeface="Arial"/>
            </a:endParaRPr>
          </a:p>
        </p:txBody>
      </p:sp>
      <p:sp>
        <p:nvSpPr>
          <p:cNvPr id="799" name="Google Shape;799;g164e9ab64ab_0_492"/>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aphicFrame>
        <p:nvGraphicFramePr>
          <p:cNvPr id="800" name="Google Shape;800;g164e9ab64ab_0_492"/>
          <p:cNvGraphicFramePr/>
          <p:nvPr/>
        </p:nvGraphicFramePr>
        <p:xfrm>
          <a:off x="952500" y="2038350"/>
          <a:ext cx="3000000" cy="3000000"/>
        </p:xfrm>
        <a:graphic>
          <a:graphicData uri="http://schemas.openxmlformats.org/drawingml/2006/table">
            <a:tbl>
              <a:tblPr>
                <a:noFill/>
                <a:tableStyleId>{C0DA0EE6-12EF-47EE-8141-8AAE1CA8EEC3}</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dk2"/>
                          </a:solidFill>
                          <a:latin typeface="Lato"/>
                          <a:ea typeface="Lato"/>
                          <a:cs typeface="Lato"/>
                          <a:sym typeface="Lato"/>
                        </a:rPr>
                        <a:t>A</a:t>
                      </a:r>
                      <a:endParaRPr b="1" sz="2200">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00FF00"/>
                    </a:solidFill>
                  </a:tcPr>
                </a:tc>
                <a:tc>
                  <a:txBody>
                    <a:bodyPr/>
                    <a:lstStyle/>
                    <a:p>
                      <a:pPr indent="0" lvl="0" marL="0" rtl="0" algn="ctr">
                        <a:spcBef>
                          <a:spcPts val="0"/>
                        </a:spcBef>
                        <a:spcAft>
                          <a:spcPts val="0"/>
                        </a:spcAft>
                        <a:buNone/>
                      </a:pPr>
                      <a:r>
                        <a:rPr b="1" lang="en-GB" sz="2200">
                          <a:solidFill>
                            <a:schemeClr val="dk2"/>
                          </a:solidFill>
                          <a:latin typeface="Lato"/>
                          <a:ea typeface="Lato"/>
                          <a:cs typeface="Lato"/>
                          <a:sym typeface="Lato"/>
                        </a:rPr>
                        <a:t>B</a:t>
                      </a:r>
                      <a:endParaRPr b="1" sz="2200">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c>
                  <a:txBody>
                    <a:bodyPr/>
                    <a:lstStyle/>
                    <a:p>
                      <a:pPr indent="0" lvl="0" marL="0" rtl="0" algn="ctr">
                        <a:spcBef>
                          <a:spcPts val="0"/>
                        </a:spcBef>
                        <a:spcAft>
                          <a:spcPts val="0"/>
                        </a:spcAft>
                        <a:buNone/>
                      </a:pPr>
                      <a:r>
                        <a:rPr b="1" lang="en-GB" sz="2200">
                          <a:solidFill>
                            <a:schemeClr val="dk2"/>
                          </a:solidFill>
                          <a:latin typeface="Lato"/>
                          <a:ea typeface="Lato"/>
                          <a:cs typeface="Lato"/>
                          <a:sym typeface="Lato"/>
                        </a:rPr>
                        <a:t>C</a:t>
                      </a:r>
                      <a:endParaRPr b="1" sz="2200">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r>
              <a:tr h="381000">
                <a:tc>
                  <a:txBody>
                    <a:bodyPr/>
                    <a:lstStyle/>
                    <a:p>
                      <a:pPr indent="0" lvl="0" marL="0" rtl="0" algn="l">
                        <a:spcBef>
                          <a:spcPts val="0"/>
                        </a:spcBef>
                        <a:spcAft>
                          <a:spcPts val="0"/>
                        </a:spcAft>
                        <a:buNone/>
                      </a:pPr>
                      <a:r>
                        <a:rPr b="1" lang="en-GB">
                          <a:solidFill>
                            <a:schemeClr val="dk1"/>
                          </a:solidFill>
                          <a:latin typeface="Lato"/>
                          <a:ea typeface="Lato"/>
                          <a:cs typeface="Lato"/>
                          <a:sym typeface="Lato"/>
                        </a:rPr>
                        <a:t>A person pays the same proportion no matter how much they earn</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16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Lato"/>
                          <a:ea typeface="Lato"/>
                          <a:cs typeface="Lato"/>
                          <a:sym typeface="Lato"/>
                        </a:rPr>
                        <a:t>The more someone earns, the less they pay</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16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Lato"/>
                          <a:ea typeface="Lato"/>
                          <a:cs typeface="Lato"/>
                          <a:sym typeface="Lato"/>
                        </a:rPr>
                        <a:t>The more someone earns, the more they pay</a:t>
                      </a:r>
                      <a:endParaRPr b="1" sz="16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
        <p:nvSpPr>
          <p:cNvPr id="801" name="Google Shape;801;g164e9ab64ab_0_492"/>
          <p:cNvSpPr txBox="1"/>
          <p:nvPr/>
        </p:nvSpPr>
        <p:spPr>
          <a:xfrm>
            <a:off x="901475" y="1401525"/>
            <a:ext cx="7661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chemeClr val="dk1"/>
                </a:solidFill>
                <a:latin typeface="Lato"/>
                <a:ea typeface="Lato"/>
                <a:cs typeface="Lato"/>
                <a:sym typeface="Lato"/>
              </a:rPr>
              <a:t>2. In the UK income tax rates are progressive, meaning </a:t>
            </a:r>
            <a:endParaRPr sz="2200">
              <a:solidFill>
                <a:schemeClr val="dk1"/>
              </a:solidFill>
              <a:latin typeface="Lato"/>
              <a:ea typeface="Lato"/>
              <a:cs typeface="Lato"/>
              <a:sym typeface="Lato"/>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g164e9ab64ab_0_427"/>
          <p:cNvSpPr txBox="1"/>
          <p:nvPr/>
        </p:nvSpPr>
        <p:spPr>
          <a:xfrm>
            <a:off x="901475" y="1401525"/>
            <a:ext cx="7661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chemeClr val="dk1"/>
                </a:solidFill>
                <a:latin typeface="Lato"/>
                <a:ea typeface="Lato"/>
                <a:cs typeface="Lato"/>
                <a:sym typeface="Lato"/>
              </a:rPr>
              <a:t>3. </a:t>
            </a:r>
            <a:r>
              <a:rPr b="1" lang="en-GB" sz="1600">
                <a:solidFill>
                  <a:schemeClr val="dk1"/>
                </a:solidFill>
                <a:latin typeface="Lato"/>
                <a:ea typeface="Lato"/>
                <a:cs typeface="Lato"/>
                <a:sym typeface="Lato"/>
              </a:rPr>
              <a:t>If a person is self employed, </a:t>
            </a:r>
            <a:endParaRPr sz="2200">
              <a:solidFill>
                <a:schemeClr val="dk1"/>
              </a:solidFill>
              <a:latin typeface="Lato"/>
              <a:ea typeface="Lato"/>
              <a:cs typeface="Lato"/>
              <a:sym typeface="Lato"/>
            </a:endParaRPr>
          </a:p>
        </p:txBody>
      </p:sp>
      <p:sp>
        <p:nvSpPr>
          <p:cNvPr id="807" name="Google Shape;807;g164e9ab64ab_0_427"/>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chemeClr val="accent2"/>
                </a:solidFill>
                <a:latin typeface="Lato Black"/>
                <a:ea typeface="Lato Black"/>
                <a:cs typeface="Lato Black"/>
                <a:sym typeface="Lato Black"/>
              </a:rPr>
              <a:t>Optional | </a:t>
            </a:r>
            <a:r>
              <a:rPr b="1" lang="en-GB" sz="2600">
                <a:solidFill>
                  <a:srgbClr val="FF8022"/>
                </a:solidFill>
                <a:latin typeface="Lato Black"/>
                <a:ea typeface="Lato Black"/>
                <a:cs typeface="Lato Black"/>
                <a:sym typeface="Lato Black"/>
              </a:rPr>
              <a:t>Multiple choice Q3</a:t>
            </a:r>
            <a:endParaRPr b="0" i="0" sz="1400" u="none" cap="none" strike="noStrike">
              <a:solidFill>
                <a:srgbClr val="000000"/>
              </a:solidFill>
              <a:latin typeface="Arial"/>
              <a:ea typeface="Arial"/>
              <a:cs typeface="Arial"/>
              <a:sym typeface="Arial"/>
            </a:endParaRPr>
          </a:p>
        </p:txBody>
      </p:sp>
      <p:sp>
        <p:nvSpPr>
          <p:cNvPr id="808" name="Google Shape;808;g164e9ab64ab_0_427"/>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aphicFrame>
        <p:nvGraphicFramePr>
          <p:cNvPr id="809" name="Google Shape;809;g164e9ab64ab_0_427"/>
          <p:cNvGraphicFramePr/>
          <p:nvPr/>
        </p:nvGraphicFramePr>
        <p:xfrm>
          <a:off x="952500" y="2038350"/>
          <a:ext cx="3000000" cy="3000000"/>
        </p:xfrm>
        <a:graphic>
          <a:graphicData uri="http://schemas.openxmlformats.org/drawingml/2006/table">
            <a:tbl>
              <a:tblPr>
                <a:noFill/>
                <a:tableStyleId>{C0DA0EE6-12EF-47EE-8141-8AAE1CA8EEC3}</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dk1"/>
                          </a:solidFill>
                          <a:latin typeface="Lato"/>
                          <a:ea typeface="Lato"/>
                          <a:cs typeface="Lato"/>
                          <a:sym typeface="Lato"/>
                        </a:rPr>
                        <a:t>A</a:t>
                      </a:r>
                      <a:endParaRPr b="1" sz="22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dk1"/>
                          </a:solidFill>
                          <a:latin typeface="Lato"/>
                          <a:ea typeface="Lato"/>
                          <a:cs typeface="Lato"/>
                          <a:sym typeface="Lato"/>
                        </a:rPr>
                        <a:t>B</a:t>
                      </a:r>
                      <a:endParaRPr b="1" sz="22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dk1"/>
                          </a:solidFill>
                          <a:latin typeface="Lato"/>
                          <a:ea typeface="Lato"/>
                          <a:cs typeface="Lato"/>
                          <a:sym typeface="Lato"/>
                        </a:rPr>
                        <a:t>C</a:t>
                      </a:r>
                      <a:endParaRPr b="1" sz="22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r>
              <a:tr h="381000">
                <a:tc>
                  <a:txBody>
                    <a:bodyPr/>
                    <a:lstStyle/>
                    <a:p>
                      <a:pPr indent="0" lvl="0" marL="0" rtl="0" algn="l">
                        <a:spcBef>
                          <a:spcPts val="0"/>
                        </a:spcBef>
                        <a:spcAft>
                          <a:spcPts val="0"/>
                        </a:spcAft>
                        <a:buNone/>
                      </a:pPr>
                      <a:r>
                        <a:rPr b="1" lang="en-GB" sz="1600">
                          <a:solidFill>
                            <a:schemeClr val="dk1"/>
                          </a:solidFill>
                          <a:latin typeface="Lato"/>
                          <a:ea typeface="Lato"/>
                          <a:cs typeface="Lato"/>
                          <a:sym typeface="Lato"/>
                        </a:rPr>
                        <a:t>They are</a:t>
                      </a:r>
                      <a:r>
                        <a:rPr b="1" lang="en-GB" sz="1600">
                          <a:solidFill>
                            <a:schemeClr val="dk1"/>
                          </a:solidFill>
                          <a:latin typeface="Lato"/>
                          <a:ea typeface="Lato"/>
                          <a:cs typeface="Lato"/>
                          <a:sym typeface="Lato"/>
                        </a:rPr>
                        <a:t> responsible for completing their own self assessment tax return</a:t>
                      </a:r>
                      <a:endParaRPr sz="2200">
                        <a:solidFill>
                          <a:schemeClr val="dk1"/>
                        </a:solidFill>
                        <a:latin typeface="Lato"/>
                        <a:ea typeface="Lato"/>
                        <a:cs typeface="Lato"/>
                        <a:sym typeface="Lato"/>
                      </a:endParaRPr>
                    </a:p>
                    <a:p>
                      <a:pPr indent="0" lvl="0" marL="0" rtl="0" algn="l">
                        <a:spcBef>
                          <a:spcPts val="0"/>
                        </a:spcBef>
                        <a:spcAft>
                          <a:spcPts val="0"/>
                        </a:spcAft>
                        <a:buNone/>
                      </a:pPr>
                      <a:r>
                        <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16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rtl="0" algn="l">
                        <a:spcBef>
                          <a:spcPts val="0"/>
                        </a:spcBef>
                        <a:spcAft>
                          <a:spcPts val="0"/>
                        </a:spcAft>
                        <a:buNone/>
                      </a:pPr>
                      <a:r>
                        <a:rPr b="1" lang="en-GB" sz="1600">
                          <a:solidFill>
                            <a:schemeClr val="dk1"/>
                          </a:solidFill>
                          <a:latin typeface="Lato"/>
                          <a:ea typeface="Lato"/>
                          <a:cs typeface="Lato"/>
                          <a:sym typeface="Lato"/>
                        </a:rPr>
                        <a:t>HMRC will write to them to let them know how much tax to pay</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16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rtl="0" algn="l">
                        <a:spcBef>
                          <a:spcPts val="0"/>
                        </a:spcBef>
                        <a:spcAft>
                          <a:spcPts val="0"/>
                        </a:spcAft>
                        <a:buNone/>
                      </a:pPr>
                      <a:r>
                        <a:rPr b="1" lang="en-GB" sz="1600">
                          <a:solidFill>
                            <a:schemeClr val="dk1"/>
                          </a:solidFill>
                          <a:latin typeface="Lato"/>
                          <a:ea typeface="Lato"/>
                          <a:cs typeface="Lato"/>
                          <a:sym typeface="Lato"/>
                        </a:rPr>
                        <a:t>They need an </a:t>
                      </a:r>
                      <a:r>
                        <a:rPr b="1" lang="en-GB" sz="1600">
                          <a:solidFill>
                            <a:schemeClr val="dk1"/>
                          </a:solidFill>
                          <a:latin typeface="Lato"/>
                          <a:ea typeface="Lato"/>
                          <a:cs typeface="Lato"/>
                          <a:sym typeface="Lato"/>
                        </a:rPr>
                        <a:t>accountant</a:t>
                      </a:r>
                      <a:r>
                        <a:rPr b="1" lang="en-GB" sz="1600">
                          <a:solidFill>
                            <a:schemeClr val="dk1"/>
                          </a:solidFill>
                          <a:latin typeface="Lato"/>
                          <a:ea typeface="Lato"/>
                          <a:cs typeface="Lato"/>
                          <a:sym typeface="Lato"/>
                        </a:rPr>
                        <a:t> to complete the self-assessment tax return form</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16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6"/>
          <p:cNvSpPr txBox="1"/>
          <p:nvPr/>
        </p:nvSpPr>
        <p:spPr>
          <a:xfrm>
            <a:off x="0" y="1879050"/>
            <a:ext cx="9144000" cy="1385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b="0" i="0" lang="en-GB" sz="2400" u="none" cap="none" strike="noStrike">
                <a:solidFill>
                  <a:srgbClr val="FFFFFF"/>
                </a:solidFill>
                <a:latin typeface="Lato"/>
                <a:ea typeface="Lato"/>
                <a:cs typeface="Lato"/>
                <a:sym typeface="Lato"/>
              </a:rPr>
              <a:t>Chapter 1:</a:t>
            </a:r>
            <a:endParaRPr b="0" i="0" sz="2400" u="none" cap="none" strike="noStrike">
              <a:solidFill>
                <a:srgbClr val="FFFFFF"/>
              </a:solidFill>
              <a:latin typeface="Lato"/>
              <a:ea typeface="Lato"/>
              <a:cs typeface="Lato"/>
              <a:sym typeface="Lato"/>
            </a:endParaRPr>
          </a:p>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rgbClr val="FFFFFF"/>
                </a:solidFill>
                <a:latin typeface="Lato Black"/>
                <a:ea typeface="Lato Black"/>
                <a:cs typeface="Lato Black"/>
                <a:sym typeface="Lato Black"/>
              </a:rPr>
              <a:t>Income</a:t>
            </a:r>
            <a:endParaRPr b="1" i="0" sz="5600" u="none" cap="none" strike="noStrike">
              <a:solidFill>
                <a:srgbClr val="FF8022"/>
              </a:solidFill>
              <a:latin typeface="Lato Black"/>
              <a:ea typeface="Lato Black"/>
              <a:cs typeface="Lato Black"/>
              <a:sym typeface="Lato Black"/>
            </a:endParaRPr>
          </a:p>
        </p:txBody>
      </p:sp>
      <p:sp>
        <p:nvSpPr>
          <p:cNvPr id="206" name="Google Shape;206;p16"/>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rgbClr val="000000"/>
              </a:buClr>
              <a:buSzPts val="250"/>
              <a:buFont typeface="Arial"/>
              <a:buNone/>
            </a:pPr>
            <a:fld id="{00000000-1234-1234-1234-123412341234}" type="slidenum">
              <a:rPr lang="en-GB" sz="1400"/>
              <a:t>‹#›</a:t>
            </a:fld>
            <a:endParaRPr sz="14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g164e9ab64ab_0_486"/>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chemeClr val="accent2"/>
                </a:solidFill>
                <a:latin typeface="Lato Black"/>
                <a:ea typeface="Lato Black"/>
                <a:cs typeface="Lato Black"/>
                <a:sym typeface="Lato Black"/>
              </a:rPr>
              <a:t>Optional | </a:t>
            </a:r>
            <a:r>
              <a:rPr b="1" lang="en-GB" sz="2600">
                <a:solidFill>
                  <a:srgbClr val="FF8022"/>
                </a:solidFill>
                <a:latin typeface="Lato Black"/>
                <a:ea typeface="Lato Black"/>
                <a:cs typeface="Lato Black"/>
                <a:sym typeface="Lato Black"/>
              </a:rPr>
              <a:t>Multiple choice Q3</a:t>
            </a:r>
            <a:endParaRPr b="0" i="0" sz="1400" u="none" cap="none" strike="noStrike">
              <a:solidFill>
                <a:srgbClr val="000000"/>
              </a:solidFill>
              <a:latin typeface="Arial"/>
              <a:ea typeface="Arial"/>
              <a:cs typeface="Arial"/>
              <a:sym typeface="Arial"/>
            </a:endParaRPr>
          </a:p>
        </p:txBody>
      </p:sp>
      <p:sp>
        <p:nvSpPr>
          <p:cNvPr id="815" name="Google Shape;815;g164e9ab64ab_0_486"/>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aphicFrame>
        <p:nvGraphicFramePr>
          <p:cNvPr id="816" name="Google Shape;816;g164e9ab64ab_0_486"/>
          <p:cNvGraphicFramePr/>
          <p:nvPr/>
        </p:nvGraphicFramePr>
        <p:xfrm>
          <a:off x="952500" y="2038350"/>
          <a:ext cx="3000000" cy="3000000"/>
        </p:xfrm>
        <a:graphic>
          <a:graphicData uri="http://schemas.openxmlformats.org/drawingml/2006/table">
            <a:tbl>
              <a:tblPr>
                <a:noFill/>
                <a:tableStyleId>{C0DA0EE6-12EF-47EE-8141-8AAE1CA8EEC3}</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dk2"/>
                          </a:solidFill>
                          <a:latin typeface="Lato"/>
                          <a:ea typeface="Lato"/>
                          <a:cs typeface="Lato"/>
                          <a:sym typeface="Lato"/>
                        </a:rPr>
                        <a:t>A</a:t>
                      </a:r>
                      <a:endParaRPr b="1" sz="2200">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00FF00"/>
                    </a:solidFill>
                  </a:tcPr>
                </a:tc>
                <a:tc>
                  <a:txBody>
                    <a:bodyPr/>
                    <a:lstStyle/>
                    <a:p>
                      <a:pPr indent="0" lvl="0" marL="0" rtl="0" algn="ctr">
                        <a:spcBef>
                          <a:spcPts val="0"/>
                        </a:spcBef>
                        <a:spcAft>
                          <a:spcPts val="0"/>
                        </a:spcAft>
                        <a:buNone/>
                      </a:pPr>
                      <a:r>
                        <a:rPr b="1" lang="en-GB" sz="2200">
                          <a:solidFill>
                            <a:schemeClr val="dk2"/>
                          </a:solidFill>
                          <a:latin typeface="Lato"/>
                          <a:ea typeface="Lato"/>
                          <a:cs typeface="Lato"/>
                          <a:sym typeface="Lato"/>
                        </a:rPr>
                        <a:t>B</a:t>
                      </a:r>
                      <a:endParaRPr b="1" sz="2200">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c>
                  <a:txBody>
                    <a:bodyPr/>
                    <a:lstStyle/>
                    <a:p>
                      <a:pPr indent="0" lvl="0" marL="0" rtl="0" algn="ctr">
                        <a:spcBef>
                          <a:spcPts val="0"/>
                        </a:spcBef>
                        <a:spcAft>
                          <a:spcPts val="0"/>
                        </a:spcAft>
                        <a:buNone/>
                      </a:pPr>
                      <a:r>
                        <a:rPr b="1" lang="en-GB" sz="2200">
                          <a:solidFill>
                            <a:schemeClr val="dk2"/>
                          </a:solidFill>
                          <a:latin typeface="Lato"/>
                          <a:ea typeface="Lato"/>
                          <a:cs typeface="Lato"/>
                          <a:sym typeface="Lato"/>
                        </a:rPr>
                        <a:t>C</a:t>
                      </a:r>
                      <a:endParaRPr b="1" sz="2200">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r>
              <a:tr h="381000">
                <a:tc>
                  <a:txBody>
                    <a:bodyPr/>
                    <a:lstStyle/>
                    <a:p>
                      <a:pPr indent="0" lvl="0" marL="0" rtl="0" algn="l">
                        <a:spcBef>
                          <a:spcPts val="0"/>
                        </a:spcBef>
                        <a:spcAft>
                          <a:spcPts val="0"/>
                        </a:spcAft>
                        <a:buNone/>
                      </a:pPr>
                      <a:r>
                        <a:rPr b="1" lang="en-GB" sz="1600">
                          <a:solidFill>
                            <a:schemeClr val="dk1"/>
                          </a:solidFill>
                          <a:latin typeface="Lato"/>
                          <a:ea typeface="Lato"/>
                          <a:cs typeface="Lato"/>
                          <a:sym typeface="Lato"/>
                        </a:rPr>
                        <a:t>They are responsible for completing their own self assessment tax return</a:t>
                      </a:r>
                      <a:endParaRPr sz="2200">
                        <a:solidFill>
                          <a:schemeClr val="dk1"/>
                        </a:solidFill>
                        <a:latin typeface="Lato"/>
                        <a:ea typeface="Lato"/>
                        <a:cs typeface="Lato"/>
                        <a:sym typeface="Lato"/>
                      </a:endParaRPr>
                    </a:p>
                    <a:p>
                      <a:pPr indent="0" lvl="0" marL="0" rtl="0" algn="l">
                        <a:spcBef>
                          <a:spcPts val="0"/>
                        </a:spcBef>
                        <a:spcAft>
                          <a:spcPts val="0"/>
                        </a:spcAft>
                        <a:buNone/>
                      </a:pPr>
                      <a:r>
                        <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16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rtl="0" algn="l">
                        <a:spcBef>
                          <a:spcPts val="0"/>
                        </a:spcBef>
                        <a:spcAft>
                          <a:spcPts val="0"/>
                        </a:spcAft>
                        <a:buNone/>
                      </a:pPr>
                      <a:r>
                        <a:rPr b="1" lang="en-GB" sz="1600">
                          <a:solidFill>
                            <a:schemeClr val="dk1"/>
                          </a:solidFill>
                          <a:latin typeface="Lato"/>
                          <a:ea typeface="Lato"/>
                          <a:cs typeface="Lato"/>
                          <a:sym typeface="Lato"/>
                        </a:rPr>
                        <a:t>HMRC will write to them to let them know how much tax to pay</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16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rtl="0" algn="l">
                        <a:spcBef>
                          <a:spcPts val="0"/>
                        </a:spcBef>
                        <a:spcAft>
                          <a:spcPts val="0"/>
                        </a:spcAft>
                        <a:buNone/>
                      </a:pPr>
                      <a:r>
                        <a:rPr b="1" lang="en-GB" sz="1600">
                          <a:solidFill>
                            <a:schemeClr val="dk1"/>
                          </a:solidFill>
                          <a:latin typeface="Lato"/>
                          <a:ea typeface="Lato"/>
                          <a:cs typeface="Lato"/>
                          <a:sym typeface="Lato"/>
                        </a:rPr>
                        <a:t>They need an accountant to complete the self-assessment tax return form</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16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
        <p:nvSpPr>
          <p:cNvPr id="817" name="Google Shape;817;g164e9ab64ab_0_486"/>
          <p:cNvSpPr txBox="1"/>
          <p:nvPr/>
        </p:nvSpPr>
        <p:spPr>
          <a:xfrm>
            <a:off x="901475" y="1401525"/>
            <a:ext cx="7661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chemeClr val="dk1"/>
                </a:solidFill>
                <a:latin typeface="Lato"/>
                <a:ea typeface="Lato"/>
                <a:cs typeface="Lato"/>
                <a:sym typeface="Lato"/>
              </a:rPr>
              <a:t>3. If a person is self employed, </a:t>
            </a:r>
            <a:endParaRPr sz="2200">
              <a:solidFill>
                <a:schemeClr val="dk1"/>
              </a:solidFill>
              <a:latin typeface="Lato"/>
              <a:ea typeface="Lato"/>
              <a:cs typeface="Lato"/>
              <a:sym typeface="Lat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g164e9ab64ab_0_441"/>
          <p:cNvSpPr txBox="1"/>
          <p:nvPr/>
        </p:nvSpPr>
        <p:spPr>
          <a:xfrm>
            <a:off x="901475" y="1401525"/>
            <a:ext cx="76611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chemeClr val="dk1"/>
                </a:solidFill>
                <a:latin typeface="Lato"/>
                <a:ea typeface="Lato"/>
                <a:cs typeface="Lato"/>
                <a:sym typeface="Lato"/>
              </a:rPr>
              <a:t>4. The majority of tax in the UK is spent on </a:t>
            </a:r>
            <a:endParaRPr b="1" sz="1600">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sz="2200">
              <a:solidFill>
                <a:schemeClr val="dk1"/>
              </a:solidFill>
              <a:latin typeface="Lato"/>
              <a:ea typeface="Lato"/>
              <a:cs typeface="Lato"/>
              <a:sym typeface="Lato"/>
            </a:endParaRPr>
          </a:p>
        </p:txBody>
      </p:sp>
      <p:sp>
        <p:nvSpPr>
          <p:cNvPr id="823" name="Google Shape;823;g164e9ab64ab_0_441"/>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chemeClr val="accent2"/>
                </a:solidFill>
                <a:latin typeface="Lato Black"/>
                <a:ea typeface="Lato Black"/>
                <a:cs typeface="Lato Black"/>
                <a:sym typeface="Lato Black"/>
              </a:rPr>
              <a:t>Optional | </a:t>
            </a:r>
            <a:r>
              <a:rPr b="1" lang="en-GB" sz="2600">
                <a:solidFill>
                  <a:srgbClr val="FF8022"/>
                </a:solidFill>
                <a:latin typeface="Lato Black"/>
                <a:ea typeface="Lato Black"/>
                <a:cs typeface="Lato Black"/>
                <a:sym typeface="Lato Black"/>
              </a:rPr>
              <a:t>Multiple choice Q4</a:t>
            </a:r>
            <a:endParaRPr b="0" i="0" sz="1400" u="none" cap="none" strike="noStrike">
              <a:solidFill>
                <a:srgbClr val="000000"/>
              </a:solidFill>
              <a:latin typeface="Arial"/>
              <a:ea typeface="Arial"/>
              <a:cs typeface="Arial"/>
              <a:sym typeface="Arial"/>
            </a:endParaRPr>
          </a:p>
        </p:txBody>
      </p:sp>
      <p:sp>
        <p:nvSpPr>
          <p:cNvPr id="824" name="Google Shape;824;g164e9ab64ab_0_441"/>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aphicFrame>
        <p:nvGraphicFramePr>
          <p:cNvPr id="825" name="Google Shape;825;g164e9ab64ab_0_441"/>
          <p:cNvGraphicFramePr/>
          <p:nvPr/>
        </p:nvGraphicFramePr>
        <p:xfrm>
          <a:off x="952500" y="2038350"/>
          <a:ext cx="3000000" cy="3000000"/>
        </p:xfrm>
        <a:graphic>
          <a:graphicData uri="http://schemas.openxmlformats.org/drawingml/2006/table">
            <a:tbl>
              <a:tblPr>
                <a:noFill/>
                <a:tableStyleId>{C0DA0EE6-12EF-47EE-8141-8AAE1CA8EEC3}</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dk1"/>
                          </a:solidFill>
                          <a:latin typeface="Lato"/>
                          <a:ea typeface="Lato"/>
                          <a:cs typeface="Lato"/>
                          <a:sym typeface="Lato"/>
                        </a:rPr>
                        <a:t>A</a:t>
                      </a:r>
                      <a:endParaRPr b="1" sz="22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dk1"/>
                          </a:solidFill>
                          <a:latin typeface="Lato"/>
                          <a:ea typeface="Lato"/>
                          <a:cs typeface="Lato"/>
                          <a:sym typeface="Lato"/>
                        </a:rPr>
                        <a:t>B</a:t>
                      </a:r>
                      <a:endParaRPr b="1" sz="22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dk1"/>
                          </a:solidFill>
                          <a:latin typeface="Lato"/>
                          <a:ea typeface="Lato"/>
                          <a:cs typeface="Lato"/>
                          <a:sym typeface="Lato"/>
                        </a:rPr>
                        <a:t>C</a:t>
                      </a:r>
                      <a:endParaRPr b="1" sz="22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r>
              <a:tr h="381000">
                <a:tc>
                  <a:txBody>
                    <a:bodyPr/>
                    <a:lstStyle/>
                    <a:p>
                      <a:pPr indent="0" lvl="0" marL="0" rtl="0" algn="l">
                        <a:spcBef>
                          <a:spcPts val="0"/>
                        </a:spcBef>
                        <a:spcAft>
                          <a:spcPts val="0"/>
                        </a:spcAft>
                        <a:buNone/>
                      </a:pPr>
                      <a:r>
                        <a:rPr b="1" lang="en-GB">
                          <a:solidFill>
                            <a:schemeClr val="dk1"/>
                          </a:solidFill>
                          <a:latin typeface="Lato"/>
                          <a:ea typeface="Lato"/>
                          <a:cs typeface="Lato"/>
                          <a:sym typeface="Lato"/>
                        </a:rPr>
                        <a:t>Defence</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Lato"/>
                          <a:ea typeface="Lato"/>
                          <a:cs typeface="Lato"/>
                          <a:sym typeface="Lato"/>
                        </a:rPr>
                        <a:t>Social protection (including pensions and welfare benefits)</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Lato"/>
                          <a:ea typeface="Lato"/>
                          <a:cs typeface="Lato"/>
                          <a:sym typeface="Lato"/>
                        </a:rPr>
                        <a:t>Health </a:t>
                      </a:r>
                      <a:endParaRPr b="1">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g164e9ab64ab_0_474"/>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chemeClr val="accent2"/>
                </a:solidFill>
                <a:latin typeface="Lato Black"/>
                <a:ea typeface="Lato Black"/>
                <a:cs typeface="Lato Black"/>
                <a:sym typeface="Lato Black"/>
              </a:rPr>
              <a:t>Optional | </a:t>
            </a:r>
            <a:r>
              <a:rPr b="1" lang="en-GB" sz="2600">
                <a:solidFill>
                  <a:srgbClr val="FF8022"/>
                </a:solidFill>
                <a:latin typeface="Lato Black"/>
                <a:ea typeface="Lato Black"/>
                <a:cs typeface="Lato Black"/>
                <a:sym typeface="Lato Black"/>
              </a:rPr>
              <a:t>Multiple choice Q4</a:t>
            </a:r>
            <a:endParaRPr b="0" i="0" sz="1400" u="none" cap="none" strike="noStrike">
              <a:solidFill>
                <a:srgbClr val="000000"/>
              </a:solidFill>
              <a:latin typeface="Arial"/>
              <a:ea typeface="Arial"/>
              <a:cs typeface="Arial"/>
              <a:sym typeface="Arial"/>
            </a:endParaRPr>
          </a:p>
        </p:txBody>
      </p:sp>
      <p:sp>
        <p:nvSpPr>
          <p:cNvPr id="831" name="Google Shape;831;g164e9ab64ab_0_474"/>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aphicFrame>
        <p:nvGraphicFramePr>
          <p:cNvPr id="832" name="Google Shape;832;g164e9ab64ab_0_474"/>
          <p:cNvGraphicFramePr/>
          <p:nvPr/>
        </p:nvGraphicFramePr>
        <p:xfrm>
          <a:off x="952500" y="2038350"/>
          <a:ext cx="3000000" cy="3000000"/>
        </p:xfrm>
        <a:graphic>
          <a:graphicData uri="http://schemas.openxmlformats.org/drawingml/2006/table">
            <a:tbl>
              <a:tblPr>
                <a:noFill/>
                <a:tableStyleId>{C0DA0EE6-12EF-47EE-8141-8AAE1CA8EEC3}</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dk2"/>
                          </a:solidFill>
                          <a:latin typeface="Lato"/>
                          <a:ea typeface="Lato"/>
                          <a:cs typeface="Lato"/>
                          <a:sym typeface="Lato"/>
                        </a:rPr>
                        <a:t>A</a:t>
                      </a:r>
                      <a:endParaRPr b="1" sz="2200">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00FF00"/>
                    </a:solidFill>
                  </a:tcPr>
                </a:tc>
                <a:tc>
                  <a:txBody>
                    <a:bodyPr/>
                    <a:lstStyle/>
                    <a:p>
                      <a:pPr indent="0" lvl="0" marL="0" rtl="0" algn="ctr">
                        <a:spcBef>
                          <a:spcPts val="0"/>
                        </a:spcBef>
                        <a:spcAft>
                          <a:spcPts val="0"/>
                        </a:spcAft>
                        <a:buNone/>
                      </a:pPr>
                      <a:r>
                        <a:rPr b="1" lang="en-GB" sz="2200">
                          <a:solidFill>
                            <a:schemeClr val="dk2"/>
                          </a:solidFill>
                          <a:latin typeface="Lato"/>
                          <a:ea typeface="Lato"/>
                          <a:cs typeface="Lato"/>
                          <a:sym typeface="Lato"/>
                        </a:rPr>
                        <a:t>B</a:t>
                      </a:r>
                      <a:endParaRPr b="1" sz="2200">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c>
                  <a:txBody>
                    <a:bodyPr/>
                    <a:lstStyle/>
                    <a:p>
                      <a:pPr indent="0" lvl="0" marL="0" rtl="0" algn="ctr">
                        <a:spcBef>
                          <a:spcPts val="0"/>
                        </a:spcBef>
                        <a:spcAft>
                          <a:spcPts val="0"/>
                        </a:spcAft>
                        <a:buNone/>
                      </a:pPr>
                      <a:r>
                        <a:rPr b="1" lang="en-GB" sz="2200">
                          <a:solidFill>
                            <a:schemeClr val="dk2"/>
                          </a:solidFill>
                          <a:latin typeface="Lato"/>
                          <a:ea typeface="Lato"/>
                          <a:cs typeface="Lato"/>
                          <a:sym typeface="Lato"/>
                        </a:rPr>
                        <a:t>C</a:t>
                      </a:r>
                      <a:endParaRPr b="1" sz="2200">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r>
              <a:tr h="381000">
                <a:tc>
                  <a:txBody>
                    <a:bodyPr/>
                    <a:lstStyle/>
                    <a:p>
                      <a:pPr indent="0" lvl="0" marL="0" rtl="0" algn="l">
                        <a:spcBef>
                          <a:spcPts val="0"/>
                        </a:spcBef>
                        <a:spcAft>
                          <a:spcPts val="0"/>
                        </a:spcAft>
                        <a:buNone/>
                      </a:pPr>
                      <a:r>
                        <a:rPr b="1" lang="en-GB">
                          <a:solidFill>
                            <a:schemeClr val="dk1"/>
                          </a:solidFill>
                          <a:latin typeface="Lato"/>
                          <a:ea typeface="Lato"/>
                          <a:cs typeface="Lato"/>
                          <a:sym typeface="Lato"/>
                        </a:rPr>
                        <a:t>Defence</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16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Lato"/>
                          <a:ea typeface="Lato"/>
                          <a:cs typeface="Lato"/>
                          <a:sym typeface="Lato"/>
                        </a:rPr>
                        <a:t>Social protection (including pensions and welfare benefits)</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16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Lato"/>
                          <a:ea typeface="Lato"/>
                          <a:cs typeface="Lato"/>
                          <a:sym typeface="Lato"/>
                        </a:rPr>
                        <a:t>Health </a:t>
                      </a:r>
                      <a:endParaRPr b="1" sz="16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
        <p:nvSpPr>
          <p:cNvPr id="833" name="Google Shape;833;g164e9ab64ab_0_474"/>
          <p:cNvSpPr txBox="1"/>
          <p:nvPr/>
        </p:nvSpPr>
        <p:spPr>
          <a:xfrm>
            <a:off x="901475" y="1401525"/>
            <a:ext cx="76611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chemeClr val="dk1"/>
                </a:solidFill>
                <a:latin typeface="Lato"/>
                <a:ea typeface="Lato"/>
                <a:cs typeface="Lato"/>
                <a:sym typeface="Lato"/>
              </a:rPr>
              <a:t>4. The majority of tax in the UK is spent on </a:t>
            </a:r>
            <a:endParaRPr b="1" sz="1600">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sz="2200">
              <a:solidFill>
                <a:schemeClr val="dk1"/>
              </a:solidFill>
              <a:latin typeface="Lato"/>
              <a:ea typeface="Lato"/>
              <a:cs typeface="Lato"/>
              <a:sym typeface="Lato"/>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g164e9ab64ab_0_448"/>
          <p:cNvSpPr txBox="1"/>
          <p:nvPr/>
        </p:nvSpPr>
        <p:spPr>
          <a:xfrm>
            <a:off x="901475" y="1401525"/>
            <a:ext cx="7661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lang="en-GB" sz="1600">
                <a:solidFill>
                  <a:schemeClr val="dk1"/>
                </a:solidFill>
                <a:latin typeface="Lato"/>
                <a:ea typeface="Lato"/>
                <a:cs typeface="Lato"/>
                <a:sym typeface="Lato"/>
              </a:rPr>
              <a:t>5. If a person is taxed wrongly (i.e. overpaid or underpaid)</a:t>
            </a:r>
            <a:endParaRPr sz="2200">
              <a:solidFill>
                <a:schemeClr val="dk1"/>
              </a:solidFill>
              <a:latin typeface="Lato"/>
              <a:ea typeface="Lato"/>
              <a:cs typeface="Lato"/>
              <a:sym typeface="Lato"/>
            </a:endParaRPr>
          </a:p>
        </p:txBody>
      </p:sp>
      <p:sp>
        <p:nvSpPr>
          <p:cNvPr id="839" name="Google Shape;839;g164e9ab64ab_0_448"/>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chemeClr val="accent2"/>
                </a:solidFill>
                <a:latin typeface="Lato Black"/>
                <a:ea typeface="Lato Black"/>
                <a:cs typeface="Lato Black"/>
                <a:sym typeface="Lato Black"/>
              </a:rPr>
              <a:t>Optional | </a:t>
            </a:r>
            <a:r>
              <a:rPr b="1" lang="en-GB" sz="2600">
                <a:solidFill>
                  <a:srgbClr val="FF8022"/>
                </a:solidFill>
                <a:latin typeface="Lato Black"/>
                <a:ea typeface="Lato Black"/>
                <a:cs typeface="Lato Black"/>
                <a:sym typeface="Lato Black"/>
              </a:rPr>
              <a:t>Multiple choice Q5</a:t>
            </a:r>
            <a:endParaRPr b="0" i="0" sz="1400" u="none" cap="none" strike="noStrike">
              <a:solidFill>
                <a:srgbClr val="000000"/>
              </a:solidFill>
              <a:latin typeface="Arial"/>
              <a:ea typeface="Arial"/>
              <a:cs typeface="Arial"/>
              <a:sym typeface="Arial"/>
            </a:endParaRPr>
          </a:p>
        </p:txBody>
      </p:sp>
      <p:sp>
        <p:nvSpPr>
          <p:cNvPr id="840" name="Google Shape;840;g164e9ab64ab_0_448"/>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aphicFrame>
        <p:nvGraphicFramePr>
          <p:cNvPr id="841" name="Google Shape;841;g164e9ab64ab_0_448"/>
          <p:cNvGraphicFramePr/>
          <p:nvPr/>
        </p:nvGraphicFramePr>
        <p:xfrm>
          <a:off x="952500" y="2038350"/>
          <a:ext cx="3000000" cy="3000000"/>
        </p:xfrm>
        <a:graphic>
          <a:graphicData uri="http://schemas.openxmlformats.org/drawingml/2006/table">
            <a:tbl>
              <a:tblPr>
                <a:noFill/>
                <a:tableStyleId>{C0DA0EE6-12EF-47EE-8141-8AAE1CA8EEC3}</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dk1"/>
                          </a:solidFill>
                          <a:latin typeface="Lato"/>
                          <a:ea typeface="Lato"/>
                          <a:cs typeface="Lato"/>
                          <a:sym typeface="Lato"/>
                        </a:rPr>
                        <a:t>A</a:t>
                      </a:r>
                      <a:endParaRPr b="1" sz="22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dk1"/>
                          </a:solidFill>
                          <a:latin typeface="Lato"/>
                          <a:ea typeface="Lato"/>
                          <a:cs typeface="Lato"/>
                          <a:sym typeface="Lato"/>
                        </a:rPr>
                        <a:t>B</a:t>
                      </a:r>
                      <a:endParaRPr b="1" sz="22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dk1"/>
                          </a:solidFill>
                          <a:latin typeface="Lato"/>
                          <a:ea typeface="Lato"/>
                          <a:cs typeface="Lato"/>
                          <a:sym typeface="Lato"/>
                        </a:rPr>
                        <a:t>C</a:t>
                      </a:r>
                      <a:endParaRPr b="1" sz="22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r>
              <a:tr h="381000">
                <a:tc>
                  <a:txBody>
                    <a:bodyPr/>
                    <a:lstStyle/>
                    <a:p>
                      <a:pPr indent="0" lvl="0" marL="0" rtl="0" algn="l">
                        <a:spcBef>
                          <a:spcPts val="0"/>
                        </a:spcBef>
                        <a:spcAft>
                          <a:spcPts val="0"/>
                        </a:spcAft>
                        <a:buNone/>
                      </a:pPr>
                      <a:r>
                        <a:rPr b="1" lang="en-GB">
                          <a:solidFill>
                            <a:schemeClr val="dk1"/>
                          </a:solidFill>
                          <a:latin typeface="Lato"/>
                          <a:ea typeface="Lato"/>
                          <a:cs typeface="Lato"/>
                          <a:sym typeface="Lato"/>
                        </a:rPr>
                        <a:t>HMRC will immediately pick it up and call the person</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Lato"/>
                          <a:ea typeface="Lato"/>
                          <a:cs typeface="Lato"/>
                          <a:sym typeface="Lato"/>
                        </a:rPr>
                        <a:t>Their employer is responsible for correcting the mistake</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Lato"/>
                          <a:ea typeface="Lato"/>
                          <a:cs typeface="Lato"/>
                          <a:sym typeface="Lato"/>
                        </a:rPr>
                        <a:t>They are responsible for calling HMRC and resolving the mistake</a:t>
                      </a:r>
                      <a:endParaRPr b="1">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g164e9ab64ab_0_462"/>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chemeClr val="accent2"/>
                </a:solidFill>
                <a:latin typeface="Lato Black"/>
                <a:ea typeface="Lato Black"/>
                <a:cs typeface="Lato Black"/>
                <a:sym typeface="Lato Black"/>
              </a:rPr>
              <a:t>Optional | </a:t>
            </a:r>
            <a:r>
              <a:rPr b="1" lang="en-GB" sz="2600">
                <a:solidFill>
                  <a:srgbClr val="FF8022"/>
                </a:solidFill>
                <a:latin typeface="Lato Black"/>
                <a:ea typeface="Lato Black"/>
                <a:cs typeface="Lato Black"/>
                <a:sym typeface="Lato Black"/>
              </a:rPr>
              <a:t>Multiple choice Q5</a:t>
            </a:r>
            <a:endParaRPr b="0" i="0" sz="1400" u="none" cap="none" strike="noStrike">
              <a:solidFill>
                <a:srgbClr val="000000"/>
              </a:solidFill>
              <a:latin typeface="Arial"/>
              <a:ea typeface="Arial"/>
              <a:cs typeface="Arial"/>
              <a:sym typeface="Arial"/>
            </a:endParaRPr>
          </a:p>
        </p:txBody>
      </p:sp>
      <p:sp>
        <p:nvSpPr>
          <p:cNvPr id="847" name="Google Shape;847;g164e9ab64ab_0_462"/>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aphicFrame>
        <p:nvGraphicFramePr>
          <p:cNvPr id="848" name="Google Shape;848;g164e9ab64ab_0_462"/>
          <p:cNvGraphicFramePr/>
          <p:nvPr/>
        </p:nvGraphicFramePr>
        <p:xfrm>
          <a:off x="952500" y="2038350"/>
          <a:ext cx="3000000" cy="3000000"/>
        </p:xfrm>
        <a:graphic>
          <a:graphicData uri="http://schemas.openxmlformats.org/drawingml/2006/table">
            <a:tbl>
              <a:tblPr>
                <a:noFill/>
                <a:tableStyleId>{C0DA0EE6-12EF-47EE-8141-8AAE1CA8EEC3}</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dk2"/>
                          </a:solidFill>
                          <a:latin typeface="Lato"/>
                          <a:ea typeface="Lato"/>
                          <a:cs typeface="Lato"/>
                          <a:sym typeface="Lato"/>
                        </a:rPr>
                        <a:t>A</a:t>
                      </a:r>
                      <a:endParaRPr b="1" sz="2200">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00FF00"/>
                    </a:solidFill>
                  </a:tcPr>
                </a:tc>
                <a:tc>
                  <a:txBody>
                    <a:bodyPr/>
                    <a:lstStyle/>
                    <a:p>
                      <a:pPr indent="0" lvl="0" marL="0" rtl="0" algn="ctr">
                        <a:spcBef>
                          <a:spcPts val="0"/>
                        </a:spcBef>
                        <a:spcAft>
                          <a:spcPts val="0"/>
                        </a:spcAft>
                        <a:buNone/>
                      </a:pPr>
                      <a:r>
                        <a:rPr b="1" lang="en-GB" sz="2200">
                          <a:solidFill>
                            <a:schemeClr val="dk2"/>
                          </a:solidFill>
                          <a:latin typeface="Lato"/>
                          <a:ea typeface="Lato"/>
                          <a:cs typeface="Lato"/>
                          <a:sym typeface="Lato"/>
                        </a:rPr>
                        <a:t>B</a:t>
                      </a:r>
                      <a:endParaRPr b="1" sz="2200">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c>
                  <a:txBody>
                    <a:bodyPr/>
                    <a:lstStyle/>
                    <a:p>
                      <a:pPr indent="0" lvl="0" marL="0" rtl="0" algn="ctr">
                        <a:spcBef>
                          <a:spcPts val="0"/>
                        </a:spcBef>
                        <a:spcAft>
                          <a:spcPts val="0"/>
                        </a:spcAft>
                        <a:buNone/>
                      </a:pPr>
                      <a:r>
                        <a:rPr b="1" lang="en-GB" sz="2200">
                          <a:solidFill>
                            <a:schemeClr val="dk2"/>
                          </a:solidFill>
                          <a:latin typeface="Lato"/>
                          <a:ea typeface="Lato"/>
                          <a:cs typeface="Lato"/>
                          <a:sym typeface="Lato"/>
                        </a:rPr>
                        <a:t>C</a:t>
                      </a:r>
                      <a:endParaRPr b="1" sz="2200">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r>
              <a:tr h="381000">
                <a:tc>
                  <a:txBody>
                    <a:bodyPr/>
                    <a:lstStyle/>
                    <a:p>
                      <a:pPr indent="0" lvl="0" marL="0" rtl="0" algn="l">
                        <a:spcBef>
                          <a:spcPts val="0"/>
                        </a:spcBef>
                        <a:spcAft>
                          <a:spcPts val="0"/>
                        </a:spcAft>
                        <a:buNone/>
                      </a:pPr>
                      <a:r>
                        <a:rPr b="1" lang="en-GB">
                          <a:solidFill>
                            <a:schemeClr val="dk1"/>
                          </a:solidFill>
                          <a:latin typeface="Lato"/>
                          <a:ea typeface="Lato"/>
                          <a:cs typeface="Lato"/>
                          <a:sym typeface="Lato"/>
                        </a:rPr>
                        <a:t>HMRC will immediately pick it up and call the person</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16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Lato"/>
                          <a:ea typeface="Lato"/>
                          <a:cs typeface="Lato"/>
                          <a:sym typeface="Lato"/>
                        </a:rPr>
                        <a:t>Their employer is responsible for correcting the mistake</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16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Lato"/>
                          <a:ea typeface="Lato"/>
                          <a:cs typeface="Lato"/>
                          <a:sym typeface="Lato"/>
                        </a:rPr>
                        <a:t>They are responsible for calling HMRC and resolving the mistake</a:t>
                      </a:r>
                      <a:endParaRPr b="1" sz="1600">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
        <p:nvSpPr>
          <p:cNvPr id="849" name="Google Shape;849;g164e9ab64ab_0_462"/>
          <p:cNvSpPr txBox="1"/>
          <p:nvPr/>
        </p:nvSpPr>
        <p:spPr>
          <a:xfrm>
            <a:off x="901475" y="1401525"/>
            <a:ext cx="7661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lang="en-GB" sz="1600">
                <a:solidFill>
                  <a:schemeClr val="dk1"/>
                </a:solidFill>
                <a:latin typeface="Lato"/>
                <a:ea typeface="Lato"/>
                <a:cs typeface="Lato"/>
                <a:sym typeface="Lato"/>
              </a:rPr>
              <a:t>5. If a person is taxed wrongly (i.e. overpaid or underpaid)</a:t>
            </a:r>
            <a:endParaRPr sz="2200">
              <a:solidFill>
                <a:schemeClr val="dk1"/>
              </a:solidFill>
              <a:latin typeface="Lato"/>
              <a:ea typeface="Lato"/>
              <a:cs typeface="Lato"/>
              <a:sym typeface="Lato"/>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pic>
        <p:nvPicPr>
          <p:cNvPr id="854" name="Google Shape;854;g136de1a226a_0_8"/>
          <p:cNvPicPr preferRelativeResize="0"/>
          <p:nvPr/>
        </p:nvPicPr>
        <p:blipFill rotWithShape="1">
          <a:blip r:embed="rId3">
            <a:alphaModFix/>
          </a:blip>
          <a:srcRect b="0" l="0" r="0" t="0"/>
          <a:stretch/>
        </p:blipFill>
        <p:spPr>
          <a:xfrm>
            <a:off x="-226037" y="841625"/>
            <a:ext cx="4168576" cy="3616950"/>
          </a:xfrm>
          <a:prstGeom prst="rect">
            <a:avLst/>
          </a:prstGeom>
          <a:noFill/>
          <a:ln>
            <a:noFill/>
          </a:ln>
        </p:spPr>
      </p:pic>
      <p:pic>
        <p:nvPicPr>
          <p:cNvPr id="855" name="Google Shape;855;g136de1a226a_0_8"/>
          <p:cNvPicPr preferRelativeResize="0"/>
          <p:nvPr/>
        </p:nvPicPr>
        <p:blipFill rotWithShape="1">
          <a:blip r:embed="rId4">
            <a:alphaModFix/>
          </a:blip>
          <a:srcRect b="0" l="0" r="0" t="0"/>
          <a:stretch/>
        </p:blipFill>
        <p:spPr>
          <a:xfrm>
            <a:off x="5201450" y="841625"/>
            <a:ext cx="4168576" cy="3616950"/>
          </a:xfrm>
          <a:prstGeom prst="rect">
            <a:avLst/>
          </a:prstGeom>
          <a:noFill/>
          <a:ln>
            <a:noFill/>
          </a:ln>
        </p:spPr>
      </p:pic>
      <p:pic>
        <p:nvPicPr>
          <p:cNvPr id="856" name="Google Shape;856;g136de1a226a_0_8"/>
          <p:cNvPicPr preferRelativeResize="0"/>
          <p:nvPr/>
        </p:nvPicPr>
        <p:blipFill rotWithShape="1">
          <a:blip r:embed="rId5">
            <a:alphaModFix/>
          </a:blip>
          <a:srcRect b="0" l="0" r="0" t="0"/>
          <a:stretch/>
        </p:blipFill>
        <p:spPr>
          <a:xfrm>
            <a:off x="2487706" y="841625"/>
            <a:ext cx="4168576" cy="3616950"/>
          </a:xfrm>
          <a:prstGeom prst="rect">
            <a:avLst/>
          </a:prstGeom>
          <a:noFill/>
          <a:ln>
            <a:noFill/>
          </a:ln>
        </p:spPr>
      </p:pic>
      <p:sp>
        <p:nvSpPr>
          <p:cNvPr id="857" name="Google Shape;857;g136de1a226a_0_8"/>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a:t>64</a:t>
            </a:r>
            <a:endParaRPr/>
          </a:p>
        </p:txBody>
      </p:sp>
      <p:sp>
        <p:nvSpPr>
          <p:cNvPr id="858" name="Google Shape;858;g136de1a226a_0_8"/>
          <p:cNvSpPr txBox="1"/>
          <p:nvPr/>
        </p:nvSpPr>
        <p:spPr>
          <a:xfrm>
            <a:off x="607113" y="3671425"/>
            <a:ext cx="25023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sng" cap="none" strike="noStrike">
                <a:solidFill>
                  <a:schemeClr val="lt1"/>
                </a:solidFill>
                <a:latin typeface="Lato"/>
                <a:ea typeface="Lato"/>
                <a:cs typeface="Lato"/>
                <a:sym typeface="Lato"/>
                <a:hlinkClick r:id="rId6">
                  <a:extLst>
                    <a:ext uri="{A12FA001-AC4F-418D-AE19-62706E023703}">
                      <ahyp:hlinkClr val="tx"/>
                    </a:ext>
                  </a:extLst>
                </a:hlinkClick>
              </a:rPr>
              <a:t>Government website</a:t>
            </a:r>
            <a:endParaRPr b="0" i="0" sz="1400" u="none" cap="none" strike="noStrike">
              <a:solidFill>
                <a:schemeClr val="lt1"/>
              </a:solidFill>
              <a:latin typeface="Lato"/>
              <a:ea typeface="Lato"/>
              <a:cs typeface="Lato"/>
              <a:sym typeface="Lato"/>
            </a:endParaRPr>
          </a:p>
        </p:txBody>
      </p:sp>
      <p:sp>
        <p:nvSpPr>
          <p:cNvPr id="859" name="Google Shape;859;g136de1a226a_0_8"/>
          <p:cNvSpPr txBox="1"/>
          <p:nvPr/>
        </p:nvSpPr>
        <p:spPr>
          <a:xfrm>
            <a:off x="9228075" y="3051000"/>
            <a:ext cx="28164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0" i="0" sz="2400" u="none" cap="none" strike="noStrike">
              <a:solidFill>
                <a:srgbClr val="FF8022"/>
              </a:solidFill>
              <a:latin typeface="Lato"/>
              <a:ea typeface="Lato"/>
              <a:cs typeface="Lato"/>
              <a:sym typeface="Lato"/>
            </a:endParaRPr>
          </a:p>
        </p:txBody>
      </p:sp>
      <p:sp>
        <p:nvSpPr>
          <p:cNvPr id="860" name="Google Shape;860;g136de1a226a_0_8"/>
          <p:cNvSpPr txBox="1"/>
          <p:nvPr/>
        </p:nvSpPr>
        <p:spPr>
          <a:xfrm>
            <a:off x="3072000" y="3884608"/>
            <a:ext cx="3000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sng" cap="none" strike="noStrike">
                <a:solidFill>
                  <a:schemeClr val="lt1"/>
                </a:solidFill>
                <a:latin typeface="Lato"/>
                <a:ea typeface="Lato"/>
                <a:cs typeface="Lato"/>
                <a:sym typeface="Lato"/>
                <a:hlinkClick r:id="rId7">
                  <a:extLst>
                    <a:ext uri="{A12FA001-AC4F-418D-AE19-62706E023703}">
                      <ahyp:hlinkClr val="tx"/>
                    </a:ext>
                  </a:extLst>
                </a:hlinkClick>
              </a:rPr>
              <a:t>The Salary Calculator </a:t>
            </a:r>
            <a:endParaRPr b="0" i="0" sz="1400" u="none" cap="none" strike="noStrike">
              <a:solidFill>
                <a:srgbClr val="000000"/>
              </a:solidFill>
              <a:latin typeface="Arial"/>
              <a:ea typeface="Arial"/>
              <a:cs typeface="Arial"/>
              <a:sym typeface="Arial"/>
            </a:endParaRPr>
          </a:p>
        </p:txBody>
      </p:sp>
      <p:sp>
        <p:nvSpPr>
          <p:cNvPr id="861" name="Google Shape;861;g136de1a226a_0_8"/>
          <p:cNvSpPr txBox="1"/>
          <p:nvPr/>
        </p:nvSpPr>
        <p:spPr>
          <a:xfrm>
            <a:off x="5785738" y="3884600"/>
            <a:ext cx="3000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sng" cap="none" strike="noStrike">
                <a:solidFill>
                  <a:schemeClr val="lt1"/>
                </a:solidFill>
                <a:latin typeface="Lato"/>
                <a:ea typeface="Lato"/>
                <a:cs typeface="Lato"/>
                <a:sym typeface="Lato"/>
                <a:hlinkClick r:id="rId8">
                  <a:extLst>
                    <a:ext uri="{A12FA001-AC4F-418D-AE19-62706E023703}">
                      <ahyp:hlinkClr val="tx"/>
                    </a:ext>
                  </a:extLst>
                </a:hlinkClick>
              </a:rPr>
              <a:t>Listen to Tax Man</a:t>
            </a:r>
            <a:endParaRPr b="0" i="0" sz="1400" u="none" cap="none" strike="noStrike">
              <a:solidFill>
                <a:schemeClr val="lt1"/>
              </a:solidFill>
              <a:latin typeface="Lato"/>
              <a:ea typeface="Lato"/>
              <a:cs typeface="Lato"/>
              <a:sym typeface="Lato"/>
            </a:endParaRPr>
          </a:p>
        </p:txBody>
      </p:sp>
      <p:sp>
        <p:nvSpPr>
          <p:cNvPr id="862" name="Google Shape;862;g136de1a226a_0_8"/>
          <p:cNvSpPr txBox="1"/>
          <p:nvPr/>
        </p:nvSpPr>
        <p:spPr>
          <a:xfrm>
            <a:off x="472450" y="275350"/>
            <a:ext cx="6806100" cy="888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Where can I go for some online support working out my deductions?</a:t>
            </a:r>
            <a:endParaRPr b="1" i="0" sz="2600" u="none" cap="none" strike="noStrike">
              <a:solidFill>
                <a:srgbClr val="FF8022"/>
              </a:solidFill>
              <a:latin typeface="Lato Black"/>
              <a:ea typeface="Lato Black"/>
              <a:cs typeface="Lato Black"/>
              <a:sym typeface="Lato Black"/>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g1793b6a3233_0_161"/>
          <p:cNvSpPr txBox="1"/>
          <p:nvPr>
            <p:ph idx="12" type="sldNum"/>
          </p:nvPr>
        </p:nvSpPr>
        <p:spPr>
          <a:xfrm>
            <a:off x="86004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868" name="Google Shape;868;g1793b6a3233_0_161"/>
          <p:cNvSpPr txBox="1"/>
          <p:nvPr/>
        </p:nvSpPr>
        <p:spPr>
          <a:xfrm>
            <a:off x="0" y="985063"/>
            <a:ext cx="9144000" cy="960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8000"/>
              <a:buFont typeface="Arial"/>
              <a:buNone/>
            </a:pPr>
            <a:r>
              <a:rPr b="1" lang="en-GB" sz="5600">
                <a:solidFill>
                  <a:schemeClr val="lt1"/>
                </a:solidFill>
                <a:latin typeface="Lato Black"/>
                <a:ea typeface="Lato Black"/>
                <a:cs typeface="Lato Black"/>
                <a:sym typeface="Lato Black"/>
              </a:rPr>
              <a:t>Any questions?</a:t>
            </a:r>
            <a:endParaRPr b="1" i="0" sz="5600" u="none" cap="none" strike="noStrike">
              <a:solidFill>
                <a:schemeClr val="accent2"/>
              </a:solidFill>
              <a:latin typeface="Lato Black"/>
              <a:ea typeface="Lato Black"/>
              <a:cs typeface="Lato Black"/>
              <a:sym typeface="Lato Black"/>
            </a:endParaRPr>
          </a:p>
        </p:txBody>
      </p:sp>
      <p:sp>
        <p:nvSpPr>
          <p:cNvPr id="869" name="Google Shape;869;g1793b6a3233_0_161"/>
          <p:cNvSpPr/>
          <p:nvPr/>
        </p:nvSpPr>
        <p:spPr>
          <a:xfrm>
            <a:off x="3806600" y="2159450"/>
            <a:ext cx="1734900" cy="1483800"/>
          </a:xfrm>
          <a:prstGeom prst="rect">
            <a:avLst/>
          </a:prstGeom>
          <a:solidFill>
            <a:srgbClr val="FF802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9600">
                <a:latin typeface="Lato Black"/>
                <a:ea typeface="Lato Black"/>
                <a:cs typeface="Lato Black"/>
                <a:sym typeface="Lato Black"/>
              </a:rPr>
              <a:t>?</a:t>
            </a:r>
            <a:endParaRPr sz="9600">
              <a:latin typeface="Lato Black"/>
              <a:ea typeface="Lato Black"/>
              <a:cs typeface="Lato Black"/>
              <a:sym typeface="Lato Black"/>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g1948b4caf9c_0_114"/>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g1948b4caf9c_0_114"/>
          <p:cNvSpPr txBox="1"/>
          <p:nvPr>
            <p:ph idx="12" type="sldNum"/>
          </p:nvPr>
        </p:nvSpPr>
        <p:spPr>
          <a:xfrm>
            <a:off x="8609893" y="403673"/>
            <a:ext cx="459600" cy="225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en-GB" sz="1400" u="none" cap="none" strike="noStrike">
                <a:latin typeface="Lato Black"/>
                <a:ea typeface="Lato Black"/>
                <a:cs typeface="Lato Black"/>
                <a:sym typeface="Lato Black"/>
              </a:rPr>
              <a:t>‹#›</a:t>
            </a:fld>
            <a:endParaRPr b="1" i="0" sz="1400" u="none" cap="none" strike="noStrike">
              <a:latin typeface="Lato Black"/>
              <a:ea typeface="Lato Black"/>
              <a:cs typeface="Lato Black"/>
              <a:sym typeface="Lato Black"/>
            </a:endParaRPr>
          </a:p>
        </p:txBody>
      </p:sp>
      <p:sp>
        <p:nvSpPr>
          <p:cNvPr id="876" name="Google Shape;876;g1948b4caf9c_0_114"/>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g1948b4caf9c_0_114"/>
          <p:cNvSpPr txBox="1"/>
          <p:nvPr/>
        </p:nvSpPr>
        <p:spPr>
          <a:xfrm>
            <a:off x="360376" y="1503475"/>
            <a:ext cx="7412100" cy="2629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0" i="0" lang="en-GB" sz="2000" u="none" cap="none" strike="noStrike">
                <a:solidFill>
                  <a:schemeClr val="accent2"/>
                </a:solidFill>
                <a:latin typeface="Lato Black"/>
                <a:ea typeface="Lato Black"/>
                <a:cs typeface="Lato Black"/>
                <a:sym typeface="Lato Black"/>
              </a:rPr>
              <a:t>By the end of the session, </a:t>
            </a:r>
            <a:r>
              <a:rPr lang="en-GB" sz="2000">
                <a:solidFill>
                  <a:schemeClr val="accent2"/>
                </a:solidFill>
                <a:latin typeface="Lato Black"/>
                <a:ea typeface="Lato Black"/>
                <a:cs typeface="Lato Black"/>
                <a:sym typeface="Lato Black"/>
              </a:rPr>
              <a:t>students </a:t>
            </a:r>
            <a:r>
              <a:rPr b="0" i="0" lang="en-GB" sz="2000" u="none" cap="none" strike="noStrike">
                <a:solidFill>
                  <a:schemeClr val="accent2"/>
                </a:solidFill>
                <a:latin typeface="Lato Black"/>
                <a:ea typeface="Lato Black"/>
                <a:cs typeface="Lato Black"/>
                <a:sym typeface="Lato Black"/>
              </a:rPr>
              <a:t>will be able to:</a:t>
            </a:r>
            <a:endParaRPr b="0" i="0" sz="2000" u="none" cap="none" strike="noStrike">
              <a:solidFill>
                <a:schemeClr val="accent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2000"/>
              <a:buFont typeface="Arial"/>
              <a:buNone/>
            </a:pPr>
            <a:r>
              <a:t/>
            </a:r>
            <a:endParaRPr sz="2000">
              <a:solidFill>
                <a:schemeClr val="accent2"/>
              </a:solidFill>
              <a:latin typeface="Lato Black"/>
              <a:ea typeface="Lato Black"/>
              <a:cs typeface="Lato Black"/>
              <a:sym typeface="Lato Black"/>
            </a:endParaRPr>
          </a:p>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Analyse </a:t>
            </a:r>
            <a:r>
              <a:rPr b="1" i="0" lang="en-GB" sz="1600" u="none" cap="none" strike="noStrike">
                <a:solidFill>
                  <a:srgbClr val="00FF00"/>
                </a:solidFill>
                <a:latin typeface="Lato"/>
                <a:ea typeface="Lato"/>
                <a:cs typeface="Lato"/>
                <a:sym typeface="Lato"/>
              </a:rPr>
              <a:t>the advantages and disadvantages of different </a:t>
            </a:r>
            <a:r>
              <a:rPr b="1" lang="en-GB" sz="1600">
                <a:solidFill>
                  <a:srgbClr val="00FF00"/>
                </a:solidFill>
                <a:latin typeface="Lato"/>
                <a:ea typeface="Lato"/>
                <a:cs typeface="Lato"/>
                <a:sym typeface="Lato"/>
              </a:rPr>
              <a:t>ways to make money</a:t>
            </a:r>
            <a:r>
              <a:rPr b="1" i="0" lang="en-GB" sz="1600" u="none" cap="none" strike="noStrike">
                <a:solidFill>
                  <a:srgbClr val="00FF00"/>
                </a:solidFill>
                <a:latin typeface="Lato"/>
                <a:ea typeface="Lato"/>
                <a:cs typeface="Lato"/>
                <a:sym typeface="Lato"/>
              </a:rPr>
              <a:t> </a:t>
            </a:r>
            <a:r>
              <a:rPr b="0" i="0" lang="en-GB" sz="1600" u="none" cap="none" strike="noStrike">
                <a:solidFill>
                  <a:srgbClr val="00FF00"/>
                </a:solidFill>
                <a:latin typeface="Lato Light"/>
                <a:ea typeface="Lato Light"/>
                <a:cs typeface="Lato Light"/>
                <a:sym typeface="Lato Light"/>
              </a:rPr>
              <a:t>and important factors t</a:t>
            </a:r>
            <a:r>
              <a:rPr lang="en-GB" sz="1600">
                <a:solidFill>
                  <a:srgbClr val="00FF00"/>
                </a:solidFill>
                <a:latin typeface="Lato Light"/>
                <a:ea typeface="Lato Light"/>
                <a:cs typeface="Lato Light"/>
                <a:sym typeface="Lato Light"/>
              </a:rPr>
              <a:t>o consider </a:t>
            </a:r>
            <a:r>
              <a:rPr b="0" i="0" lang="en-GB" sz="1600" u="none" cap="none" strike="noStrike">
                <a:solidFill>
                  <a:srgbClr val="00FF00"/>
                </a:solidFill>
                <a:latin typeface="Lato Light"/>
                <a:ea typeface="Lato Light"/>
                <a:cs typeface="Lato Light"/>
                <a:sym typeface="Lato Light"/>
              </a:rPr>
              <a:t>when choosing a job. </a:t>
            </a:r>
            <a:endParaRPr sz="1050">
              <a:solidFill>
                <a:srgbClr val="00FF00"/>
              </a:solidFill>
              <a:highlight>
                <a:srgbClr val="FFFFFF"/>
              </a:highlight>
              <a:latin typeface="Roboto"/>
              <a:ea typeface="Roboto"/>
              <a:cs typeface="Roboto"/>
              <a:sym typeface="Roboto"/>
            </a:endParaRPr>
          </a:p>
          <a:p>
            <a:pPr indent="0" lvl="0" marL="457200" marR="0" rtl="0" algn="l">
              <a:lnSpc>
                <a:spcPct val="107000"/>
              </a:lnSpc>
              <a:spcBef>
                <a:spcPts val="0"/>
              </a:spcBef>
              <a:spcAft>
                <a:spcPts val="0"/>
              </a:spcAft>
              <a:buNone/>
            </a:pPr>
            <a:r>
              <a:t/>
            </a:r>
            <a:endParaRPr sz="1050">
              <a:highlight>
                <a:srgbClr val="FFFFFF"/>
              </a:highlight>
              <a:latin typeface="Roboto"/>
              <a:ea typeface="Roboto"/>
              <a:cs typeface="Roboto"/>
              <a:sym typeface="Roboto"/>
            </a:endParaRPr>
          </a:p>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Explain the main</a:t>
            </a:r>
            <a:r>
              <a:rPr b="1" i="0" lang="en-GB" sz="1600" u="none" cap="none" strike="noStrike">
                <a:solidFill>
                  <a:srgbClr val="00FF00"/>
                </a:solidFill>
                <a:latin typeface="Lato"/>
                <a:ea typeface="Lato"/>
                <a:cs typeface="Lato"/>
                <a:sym typeface="Lato"/>
              </a:rPr>
              <a:t> salary deductions, </a:t>
            </a:r>
            <a:r>
              <a:rPr b="0" i="0" lang="en-GB" sz="1600" u="none" cap="none" strike="noStrike">
                <a:solidFill>
                  <a:srgbClr val="00FF00"/>
                </a:solidFill>
                <a:latin typeface="Lato Light"/>
                <a:ea typeface="Lato Light"/>
                <a:cs typeface="Lato Light"/>
                <a:sym typeface="Lato Light"/>
              </a:rPr>
              <a:t>and calculate income tax.</a:t>
            </a:r>
            <a:endParaRPr sz="1600">
              <a:solidFill>
                <a:srgbClr val="00FF00"/>
              </a:solidFill>
              <a:latin typeface="Lato Light"/>
              <a:ea typeface="Lato Light"/>
              <a:cs typeface="Lato Light"/>
              <a:sym typeface="Lato Light"/>
            </a:endParaRPr>
          </a:p>
          <a:p>
            <a:pPr indent="0" lvl="0" marL="457200" marR="0" rtl="0" algn="l">
              <a:lnSpc>
                <a:spcPct val="107000"/>
              </a:lnSpc>
              <a:spcBef>
                <a:spcPts val="0"/>
              </a:spcBef>
              <a:spcAft>
                <a:spcPts val="0"/>
              </a:spcAft>
              <a:buNone/>
            </a:pPr>
            <a:r>
              <a:t/>
            </a:r>
            <a:endParaRPr sz="1600">
              <a:solidFill>
                <a:schemeClr val="lt1"/>
              </a:solidFill>
              <a:latin typeface="Lato Light"/>
              <a:ea typeface="Lato Light"/>
              <a:cs typeface="Lato Light"/>
              <a:sym typeface="Lato Light"/>
            </a:endParaRPr>
          </a:p>
          <a:p>
            <a:pPr indent="-330200" lvl="0" marL="457200" marR="0" rtl="0" algn="l">
              <a:lnSpc>
                <a:spcPct val="107000"/>
              </a:lnSpc>
              <a:spcBef>
                <a:spcPts val="0"/>
              </a:spcBef>
              <a:spcAft>
                <a:spcPts val="0"/>
              </a:spcAft>
              <a:buClr>
                <a:schemeClr val="accent2"/>
              </a:buClr>
              <a:buSzPts val="1600"/>
              <a:buFont typeface="Lato"/>
              <a:buAutoNum type="arabicPeriod"/>
            </a:pPr>
            <a:r>
              <a:rPr b="1" lang="en-GB" sz="1600">
                <a:solidFill>
                  <a:schemeClr val="lt1"/>
                </a:solidFill>
                <a:latin typeface="Lato"/>
                <a:ea typeface="Lato"/>
                <a:cs typeface="Lato"/>
                <a:sym typeface="Lato"/>
              </a:rPr>
              <a:t>State </a:t>
            </a:r>
            <a:r>
              <a:rPr b="1" i="0" lang="en-GB" sz="1600" u="none" cap="none" strike="noStrike">
                <a:solidFill>
                  <a:schemeClr val="lt1"/>
                </a:solidFill>
                <a:latin typeface="Lato"/>
                <a:ea typeface="Lato"/>
                <a:cs typeface="Lato"/>
                <a:sym typeface="Lato"/>
              </a:rPr>
              <a:t>rights at work regarding fair treatment a</a:t>
            </a:r>
            <a:r>
              <a:rPr b="1" lang="en-GB" sz="1600">
                <a:solidFill>
                  <a:schemeClr val="lt1"/>
                </a:solidFill>
                <a:latin typeface="Lato"/>
                <a:ea typeface="Lato"/>
                <a:cs typeface="Lato"/>
                <a:sym typeface="Lato"/>
              </a:rPr>
              <a:t>nd pay</a:t>
            </a:r>
            <a:r>
              <a:rPr b="1" i="0" lang="en-GB" sz="1600" u="none" cap="none" strike="noStrike">
                <a:solidFill>
                  <a:schemeClr val="lt1"/>
                </a:solidFill>
                <a:latin typeface="Lato"/>
                <a:ea typeface="Lato"/>
                <a:cs typeface="Lato"/>
                <a:sym typeface="Lato"/>
              </a:rPr>
              <a:t>, </a:t>
            </a:r>
            <a:r>
              <a:rPr lang="en-GB" sz="1600">
                <a:solidFill>
                  <a:schemeClr val="lt1"/>
                </a:solidFill>
                <a:latin typeface="Lato Light"/>
                <a:ea typeface="Lato Light"/>
                <a:cs typeface="Lato Light"/>
                <a:sym typeface="Lato Light"/>
              </a:rPr>
              <a:t>and identify </a:t>
            </a:r>
            <a:r>
              <a:rPr b="0" i="0" lang="en-GB" sz="1600" u="none" cap="none" strike="noStrike">
                <a:solidFill>
                  <a:schemeClr val="lt1"/>
                </a:solidFill>
                <a:latin typeface="Lato Light"/>
                <a:ea typeface="Lato Light"/>
                <a:cs typeface="Lato Light"/>
                <a:sym typeface="Lato Light"/>
              </a:rPr>
              <a:t> where </a:t>
            </a:r>
            <a:r>
              <a:rPr lang="en-GB" sz="1600">
                <a:solidFill>
                  <a:schemeClr val="lt1"/>
                </a:solidFill>
                <a:latin typeface="Lato Light"/>
                <a:ea typeface="Lato Light"/>
                <a:cs typeface="Lato Light"/>
                <a:sym typeface="Lato Light"/>
              </a:rPr>
              <a:t>to </a:t>
            </a:r>
            <a:r>
              <a:rPr b="0" i="0" lang="en-GB" sz="1600" u="none" cap="none" strike="noStrike">
                <a:solidFill>
                  <a:schemeClr val="lt1"/>
                </a:solidFill>
                <a:latin typeface="Lato Light"/>
                <a:ea typeface="Lato Light"/>
                <a:cs typeface="Lato Light"/>
                <a:sym typeface="Lato Light"/>
              </a:rPr>
              <a:t> turn for support when facing problems in the workplace.</a:t>
            </a:r>
            <a:endParaRPr b="1" i="0" sz="1600" u="none" cap="none" strike="noStrike">
              <a:solidFill>
                <a:schemeClr val="lt1"/>
              </a:solidFill>
              <a:latin typeface="Lato"/>
              <a:ea typeface="Lato"/>
              <a:cs typeface="Lato"/>
              <a:sym typeface="Lato"/>
            </a:endParaRPr>
          </a:p>
        </p:txBody>
      </p:sp>
      <p:sp>
        <p:nvSpPr>
          <p:cNvPr id="878" name="Google Shape;878;g1948b4caf9c_0_114"/>
          <p:cNvSpPr txBox="1"/>
          <p:nvPr/>
        </p:nvSpPr>
        <p:spPr>
          <a:xfrm>
            <a:off x="360375" y="253750"/>
            <a:ext cx="73386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GB" sz="2000" u="none" cap="none" strike="noStrike">
                <a:solidFill>
                  <a:schemeClr val="accent2"/>
                </a:solidFill>
                <a:latin typeface="Lato Black"/>
                <a:ea typeface="Lato Black"/>
                <a:cs typeface="Lato Black"/>
                <a:sym typeface="Lato Black"/>
              </a:rPr>
              <a:t>Learning Outcome: </a:t>
            </a:r>
            <a:r>
              <a:rPr b="1" lang="en-GB" sz="2000">
                <a:solidFill>
                  <a:schemeClr val="accent2"/>
                </a:solidFill>
                <a:latin typeface="Lato"/>
                <a:ea typeface="Lato"/>
                <a:cs typeface="Lato"/>
                <a:sym typeface="Lato"/>
              </a:rPr>
              <a:t>To </a:t>
            </a:r>
            <a:r>
              <a:rPr b="1" i="0" lang="en-GB" sz="2000" u="none" cap="none" strike="noStrike">
                <a:solidFill>
                  <a:schemeClr val="accent2"/>
                </a:solidFill>
                <a:latin typeface="Lato"/>
                <a:ea typeface="Lato"/>
                <a:cs typeface="Lato"/>
                <a:sym typeface="Lato"/>
              </a:rPr>
              <a:t>learn about different forms of employment, about tax and other deductions that may be taken from earnings, as well as how to speak up at work. </a:t>
            </a:r>
            <a:endParaRPr b="0" i="0" sz="2000" u="none" cap="none" strike="noStrike">
              <a:solidFill>
                <a:srgbClr val="FF8022"/>
              </a:solidFill>
              <a:latin typeface="Lato Black"/>
              <a:ea typeface="Lato Black"/>
              <a:cs typeface="Lato Black"/>
              <a:sym typeface="Lato Black"/>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53"/>
          <p:cNvSpPr txBox="1"/>
          <p:nvPr/>
        </p:nvSpPr>
        <p:spPr>
          <a:xfrm>
            <a:off x="0" y="1879050"/>
            <a:ext cx="9144000" cy="1385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b="0" i="0" lang="en-GB" sz="2400" u="none" cap="none" strike="noStrike">
                <a:solidFill>
                  <a:srgbClr val="FFFFFF"/>
                </a:solidFill>
                <a:latin typeface="Lato"/>
                <a:ea typeface="Lato"/>
                <a:cs typeface="Lato"/>
                <a:sym typeface="Lato"/>
              </a:rPr>
              <a:t>Chapter 3:</a:t>
            </a:r>
            <a:endParaRPr b="0" i="0" sz="2400" u="none" cap="none" strike="noStrike">
              <a:solidFill>
                <a:srgbClr val="FFFFFF"/>
              </a:solidFill>
              <a:latin typeface="Lato"/>
              <a:ea typeface="Lato"/>
              <a:cs typeface="Lato"/>
              <a:sym typeface="Lato"/>
            </a:endParaRPr>
          </a:p>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rgbClr val="FFFFFF"/>
                </a:solidFill>
                <a:latin typeface="Lato Black"/>
                <a:ea typeface="Lato Black"/>
                <a:cs typeface="Lato Black"/>
                <a:sym typeface="Lato Black"/>
              </a:rPr>
              <a:t>Speaking up</a:t>
            </a:r>
            <a:endParaRPr b="1" i="0" sz="5600" u="none" cap="none" strike="noStrike">
              <a:solidFill>
                <a:srgbClr val="FF8022"/>
              </a:solidFill>
              <a:latin typeface="Lato Black"/>
              <a:ea typeface="Lato Black"/>
              <a:cs typeface="Lato Black"/>
              <a:sym typeface="Lato Black"/>
            </a:endParaRPr>
          </a:p>
        </p:txBody>
      </p:sp>
      <p:sp>
        <p:nvSpPr>
          <p:cNvPr id="884" name="Google Shape;884;p53"/>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a:t>67</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g164e9ab64ab_0_498"/>
          <p:cNvSpPr txBox="1"/>
          <p:nvPr>
            <p:ph idx="12" type="sldNum"/>
          </p:nvPr>
        </p:nvSpPr>
        <p:spPr>
          <a:xfrm>
            <a:off x="86004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sz="1400"/>
              <a:t>‹#›</a:t>
            </a:fld>
            <a:endParaRPr sz="1400"/>
          </a:p>
        </p:txBody>
      </p:sp>
      <p:sp>
        <p:nvSpPr>
          <p:cNvPr id="890" name="Google Shape;890;g164e9ab64ab_0_498"/>
          <p:cNvSpPr txBox="1"/>
          <p:nvPr/>
        </p:nvSpPr>
        <p:spPr>
          <a:xfrm>
            <a:off x="1132475" y="1492350"/>
            <a:ext cx="41964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solidFill>
                  <a:schemeClr val="lt1"/>
                </a:solidFill>
                <a:latin typeface="Lato"/>
                <a:ea typeface="Lato"/>
                <a:cs typeface="Lato"/>
                <a:sym typeface="Lato"/>
              </a:rPr>
              <a:t>Everyone in the UK is paid and taxed the same.</a:t>
            </a:r>
            <a:endParaRPr b="1" sz="2400">
              <a:solidFill>
                <a:schemeClr val="lt1"/>
              </a:solidFill>
              <a:latin typeface="Lato"/>
              <a:ea typeface="Lato"/>
              <a:cs typeface="Lato"/>
              <a:sym typeface="Lato"/>
            </a:endParaRPr>
          </a:p>
          <a:p>
            <a:pPr indent="0" lvl="0" marL="0" rtl="0" algn="l">
              <a:spcBef>
                <a:spcPts val="0"/>
              </a:spcBef>
              <a:spcAft>
                <a:spcPts val="0"/>
              </a:spcAft>
              <a:buNone/>
            </a:pPr>
            <a:r>
              <a:t/>
            </a:r>
            <a:endParaRPr b="1" sz="2400">
              <a:solidFill>
                <a:schemeClr val="lt1"/>
              </a:solidFill>
              <a:latin typeface="Lato"/>
              <a:ea typeface="Lato"/>
              <a:cs typeface="Lato"/>
              <a:sym typeface="Lato"/>
            </a:endParaRPr>
          </a:p>
          <a:p>
            <a:pPr indent="0" lvl="0" marL="0" rtl="0" algn="l">
              <a:spcBef>
                <a:spcPts val="0"/>
              </a:spcBef>
              <a:spcAft>
                <a:spcPts val="0"/>
              </a:spcAft>
              <a:buNone/>
            </a:pPr>
            <a:r>
              <a:rPr b="1" lang="en-GB" sz="2400">
                <a:solidFill>
                  <a:schemeClr val="lt1"/>
                </a:solidFill>
                <a:latin typeface="Lato"/>
                <a:ea typeface="Lato"/>
                <a:cs typeface="Lato"/>
                <a:sym typeface="Lato"/>
              </a:rPr>
              <a:t>How true is this statement?</a:t>
            </a:r>
            <a:endParaRPr b="1" sz="2400">
              <a:solidFill>
                <a:schemeClr val="lt1"/>
              </a:solidFill>
              <a:latin typeface="Lato"/>
              <a:ea typeface="Lato"/>
              <a:cs typeface="Lato"/>
              <a:sym typeface="Lato"/>
            </a:endParaRPr>
          </a:p>
        </p:txBody>
      </p:sp>
      <p:pic>
        <p:nvPicPr>
          <p:cNvPr id="891" name="Google Shape;891;g164e9ab64ab_0_498"/>
          <p:cNvPicPr preferRelativeResize="0"/>
          <p:nvPr/>
        </p:nvPicPr>
        <p:blipFill>
          <a:blip r:embed="rId3">
            <a:alphaModFix/>
          </a:blip>
          <a:stretch>
            <a:fillRect/>
          </a:stretch>
        </p:blipFill>
        <p:spPr>
          <a:xfrm>
            <a:off x="6073875" y="1258913"/>
            <a:ext cx="2298025" cy="2129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5"/>
          <p:cNvSpPr txBox="1"/>
          <p:nvPr/>
        </p:nvSpPr>
        <p:spPr>
          <a:xfrm>
            <a:off x="467425" y="427750"/>
            <a:ext cx="78837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200" u="none" cap="none" strike="noStrike">
                <a:solidFill>
                  <a:srgbClr val="FF8022"/>
                </a:solidFill>
                <a:latin typeface="Lato Black"/>
                <a:ea typeface="Lato Black"/>
                <a:cs typeface="Lato Black"/>
                <a:sym typeface="Lato Black"/>
              </a:rPr>
              <a:t>How do</a:t>
            </a:r>
            <a:r>
              <a:rPr b="1" lang="en-GB" sz="3200">
                <a:solidFill>
                  <a:srgbClr val="FF8022"/>
                </a:solidFill>
                <a:latin typeface="Lato Black"/>
                <a:ea typeface="Lato Black"/>
                <a:cs typeface="Lato Black"/>
                <a:sym typeface="Lato Black"/>
              </a:rPr>
              <a:t> people make money</a:t>
            </a:r>
            <a:r>
              <a:rPr b="1" i="0" lang="en-GB" sz="3200" u="none" cap="none" strike="noStrike">
                <a:solidFill>
                  <a:srgbClr val="FF8022"/>
                </a:solidFill>
                <a:latin typeface="Lato Black"/>
                <a:ea typeface="Lato Black"/>
                <a:cs typeface="Lato Black"/>
                <a:sym typeface="Lato Black"/>
                <a:extLst>
                  <a:ext uri="http://customooxmlschemas.google.com/">
                    <go:slidesCustomData xmlns:go="http://customooxmlschemas.google.com/" textRoundtripDataId="6"/>
                  </a:ext>
                </a:extLst>
              </a:rPr>
              <a:t>?</a:t>
            </a:r>
            <a:endParaRPr b="1" i="0" sz="3200" u="none" cap="none" strike="noStrike">
              <a:solidFill>
                <a:srgbClr val="FF8022"/>
              </a:solidFill>
              <a:latin typeface="Lato Black"/>
              <a:ea typeface="Lato Black"/>
              <a:cs typeface="Lato Black"/>
              <a:sym typeface="Lato Black"/>
            </a:endParaRPr>
          </a:p>
        </p:txBody>
      </p:sp>
      <p:sp>
        <p:nvSpPr>
          <p:cNvPr id="212" name="Google Shape;212;p5"/>
          <p:cNvSpPr txBox="1"/>
          <p:nvPr>
            <p:ph idx="12" type="sldNum"/>
          </p:nvPr>
        </p:nvSpPr>
        <p:spPr>
          <a:xfrm>
            <a:off x="86098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sz="1400">
                <a:solidFill>
                  <a:schemeClr val="lt1"/>
                </a:solidFill>
                <a:latin typeface="Lato Black"/>
                <a:ea typeface="Lato Black"/>
                <a:cs typeface="Lato Black"/>
                <a:sym typeface="Lato Black"/>
              </a:rPr>
              <a:t>‹#›</a:t>
            </a:fld>
            <a:endParaRPr sz="1400">
              <a:solidFill>
                <a:schemeClr val="lt1"/>
              </a:solidFill>
              <a:latin typeface="Lato Black"/>
              <a:ea typeface="Lato Black"/>
              <a:cs typeface="Lato Black"/>
              <a:sym typeface="Lato Black"/>
            </a:endParaRPr>
          </a:p>
        </p:txBody>
      </p:sp>
      <p:pic>
        <p:nvPicPr>
          <p:cNvPr id="213" name="Google Shape;213;p5"/>
          <p:cNvPicPr preferRelativeResize="0"/>
          <p:nvPr/>
        </p:nvPicPr>
        <p:blipFill rotWithShape="1">
          <a:blip r:embed="rId3">
            <a:alphaModFix/>
          </a:blip>
          <a:srcRect b="0" l="0" r="0" t="0"/>
          <a:stretch/>
        </p:blipFill>
        <p:spPr>
          <a:xfrm rot="177664">
            <a:off x="314911" y="900916"/>
            <a:ext cx="2687958" cy="2654773"/>
          </a:xfrm>
          <a:prstGeom prst="rect">
            <a:avLst/>
          </a:prstGeom>
          <a:noFill/>
          <a:ln>
            <a:noFill/>
          </a:ln>
        </p:spPr>
      </p:pic>
      <p:pic>
        <p:nvPicPr>
          <p:cNvPr id="214" name="Google Shape;214;p5"/>
          <p:cNvPicPr preferRelativeResize="0"/>
          <p:nvPr/>
        </p:nvPicPr>
        <p:blipFill rotWithShape="1">
          <a:blip r:embed="rId4">
            <a:alphaModFix/>
          </a:blip>
          <a:srcRect b="0" l="0" r="0" t="0"/>
          <a:stretch/>
        </p:blipFill>
        <p:spPr>
          <a:xfrm rot="672513">
            <a:off x="3122966" y="1024090"/>
            <a:ext cx="2572630" cy="2661621"/>
          </a:xfrm>
          <a:prstGeom prst="rect">
            <a:avLst/>
          </a:prstGeom>
          <a:noFill/>
          <a:ln>
            <a:noFill/>
          </a:ln>
        </p:spPr>
      </p:pic>
      <p:pic>
        <p:nvPicPr>
          <p:cNvPr id="215" name="Google Shape;215;p5"/>
          <p:cNvPicPr preferRelativeResize="0"/>
          <p:nvPr/>
        </p:nvPicPr>
        <p:blipFill rotWithShape="1">
          <a:blip r:embed="rId5">
            <a:alphaModFix/>
          </a:blip>
          <a:srcRect b="0" l="0" r="0" t="0"/>
          <a:stretch/>
        </p:blipFill>
        <p:spPr>
          <a:xfrm>
            <a:off x="6067649" y="985648"/>
            <a:ext cx="2313644" cy="2714990"/>
          </a:xfrm>
          <a:prstGeom prst="rect">
            <a:avLst/>
          </a:prstGeom>
          <a:noFill/>
          <a:ln>
            <a:noFill/>
          </a:ln>
        </p:spPr>
      </p:pic>
      <p:sp>
        <p:nvSpPr>
          <p:cNvPr id="216" name="Google Shape;216;p5"/>
          <p:cNvSpPr txBox="1"/>
          <p:nvPr/>
        </p:nvSpPr>
        <p:spPr>
          <a:xfrm>
            <a:off x="450900" y="3419775"/>
            <a:ext cx="8242200" cy="677100"/>
          </a:xfrm>
          <a:prstGeom prst="rect">
            <a:avLst/>
          </a:prstGeom>
          <a:noFill/>
          <a:ln cap="flat" cmpd="sng" w="28575">
            <a:solidFill>
              <a:srgbClr val="FF802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1600">
                <a:solidFill>
                  <a:srgbClr val="FF8022"/>
                </a:solidFill>
              </a:rPr>
              <a:t>If there is a question that you do not wish to ask aloud, you can write it on a post-it note which will be collected throughout the session and answered at the end</a:t>
            </a:r>
            <a:endParaRPr b="1" sz="1600">
              <a:solidFill>
                <a:srgbClr val="FF8022"/>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g188ec709eb1_0_5"/>
          <p:cNvSpPr txBox="1"/>
          <p:nvPr>
            <p:ph idx="12" type="sldNum"/>
          </p:nvPr>
        </p:nvSpPr>
        <p:spPr>
          <a:xfrm>
            <a:off x="86004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sz="1400"/>
              <a:t>‹#›</a:t>
            </a:fld>
            <a:endParaRPr sz="1400"/>
          </a:p>
        </p:txBody>
      </p:sp>
      <p:sp>
        <p:nvSpPr>
          <p:cNvPr id="897" name="Google Shape;897;g188ec709eb1_0_5"/>
          <p:cNvSpPr txBox="1"/>
          <p:nvPr/>
        </p:nvSpPr>
        <p:spPr>
          <a:xfrm>
            <a:off x="451225" y="735375"/>
            <a:ext cx="71154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solidFill>
                  <a:schemeClr val="accent2"/>
                </a:solidFill>
                <a:latin typeface="Lato"/>
                <a:ea typeface="Lato"/>
                <a:cs typeface="Lato"/>
                <a:sym typeface="Lato"/>
              </a:rPr>
              <a:t>Everyone </a:t>
            </a:r>
            <a:r>
              <a:rPr b="1" lang="en-GB" sz="2400">
                <a:solidFill>
                  <a:schemeClr val="lt1"/>
                </a:solidFill>
                <a:latin typeface="Lato"/>
                <a:ea typeface="Lato"/>
                <a:cs typeface="Lato"/>
                <a:sym typeface="Lato"/>
              </a:rPr>
              <a:t>in the </a:t>
            </a:r>
            <a:r>
              <a:rPr b="1" lang="en-GB" sz="2400">
                <a:solidFill>
                  <a:schemeClr val="accent2"/>
                </a:solidFill>
                <a:latin typeface="Lato"/>
                <a:ea typeface="Lato"/>
                <a:cs typeface="Lato"/>
                <a:sym typeface="Lato"/>
              </a:rPr>
              <a:t>UK </a:t>
            </a:r>
            <a:r>
              <a:rPr b="1" lang="en-GB" sz="2400">
                <a:solidFill>
                  <a:schemeClr val="lt1"/>
                </a:solidFill>
                <a:latin typeface="Lato"/>
                <a:ea typeface="Lato"/>
                <a:cs typeface="Lato"/>
                <a:sym typeface="Lato"/>
              </a:rPr>
              <a:t>is </a:t>
            </a:r>
            <a:r>
              <a:rPr b="1" lang="en-GB" sz="2400">
                <a:solidFill>
                  <a:schemeClr val="accent2"/>
                </a:solidFill>
                <a:latin typeface="Lato"/>
                <a:ea typeface="Lato"/>
                <a:cs typeface="Lato"/>
                <a:sym typeface="Lato"/>
              </a:rPr>
              <a:t>paid </a:t>
            </a:r>
            <a:r>
              <a:rPr b="1" lang="en-GB" sz="2400">
                <a:solidFill>
                  <a:schemeClr val="lt1"/>
                </a:solidFill>
                <a:latin typeface="Lato"/>
                <a:ea typeface="Lato"/>
                <a:cs typeface="Lato"/>
                <a:sym typeface="Lato"/>
              </a:rPr>
              <a:t>and </a:t>
            </a:r>
            <a:r>
              <a:rPr b="1" lang="en-GB" sz="2400">
                <a:solidFill>
                  <a:schemeClr val="accent2"/>
                </a:solidFill>
                <a:latin typeface="Lato"/>
                <a:ea typeface="Lato"/>
                <a:cs typeface="Lato"/>
                <a:sym typeface="Lato"/>
              </a:rPr>
              <a:t>taxed </a:t>
            </a:r>
            <a:r>
              <a:rPr b="1" lang="en-GB" sz="2400">
                <a:solidFill>
                  <a:schemeClr val="lt1"/>
                </a:solidFill>
                <a:latin typeface="Lato"/>
                <a:ea typeface="Lato"/>
                <a:cs typeface="Lato"/>
                <a:sym typeface="Lato"/>
              </a:rPr>
              <a:t>the same.</a:t>
            </a:r>
            <a:endParaRPr b="1" sz="2400">
              <a:solidFill>
                <a:schemeClr val="lt1"/>
              </a:solidFill>
              <a:latin typeface="Lato"/>
              <a:ea typeface="Lato"/>
              <a:cs typeface="Lato"/>
              <a:sym typeface="Lato"/>
            </a:endParaRPr>
          </a:p>
          <a:p>
            <a:pPr indent="0" lvl="0" marL="0" rtl="0" algn="l">
              <a:spcBef>
                <a:spcPts val="0"/>
              </a:spcBef>
              <a:spcAft>
                <a:spcPts val="0"/>
              </a:spcAft>
              <a:buNone/>
            </a:pPr>
            <a:r>
              <a:t/>
            </a:r>
            <a:endParaRPr b="1" sz="2400">
              <a:solidFill>
                <a:schemeClr val="lt1"/>
              </a:solidFill>
              <a:latin typeface="Lato"/>
              <a:ea typeface="Lato"/>
              <a:cs typeface="Lato"/>
              <a:sym typeface="Lato"/>
            </a:endParaRPr>
          </a:p>
          <a:p>
            <a:pPr indent="0" lvl="0" marL="0" rtl="0" algn="l">
              <a:spcBef>
                <a:spcPts val="0"/>
              </a:spcBef>
              <a:spcAft>
                <a:spcPts val="0"/>
              </a:spcAft>
              <a:buNone/>
            </a:pPr>
            <a:r>
              <a:t/>
            </a:r>
            <a:endParaRPr b="1" sz="2400">
              <a:solidFill>
                <a:schemeClr val="lt1"/>
              </a:solidFill>
              <a:latin typeface="Lato"/>
              <a:ea typeface="Lato"/>
              <a:cs typeface="Lato"/>
              <a:sym typeface="Lato"/>
            </a:endParaRPr>
          </a:p>
        </p:txBody>
      </p:sp>
      <p:pic>
        <p:nvPicPr>
          <p:cNvPr id="898" name="Google Shape;898;g188ec709eb1_0_5"/>
          <p:cNvPicPr preferRelativeResize="0"/>
          <p:nvPr/>
        </p:nvPicPr>
        <p:blipFill>
          <a:blip r:embed="rId3">
            <a:alphaModFix/>
          </a:blip>
          <a:stretch>
            <a:fillRect/>
          </a:stretch>
        </p:blipFill>
        <p:spPr>
          <a:xfrm>
            <a:off x="6089000" y="1682788"/>
            <a:ext cx="2298025" cy="2129175"/>
          </a:xfrm>
          <a:prstGeom prst="rect">
            <a:avLst/>
          </a:prstGeom>
          <a:noFill/>
          <a:ln>
            <a:noFill/>
          </a:ln>
        </p:spPr>
      </p:pic>
      <p:sp>
        <p:nvSpPr>
          <p:cNvPr id="899" name="Google Shape;899;g188ec709eb1_0_5"/>
          <p:cNvSpPr txBox="1"/>
          <p:nvPr/>
        </p:nvSpPr>
        <p:spPr>
          <a:xfrm>
            <a:off x="451225" y="1386350"/>
            <a:ext cx="5386500" cy="340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a:solidFill>
                  <a:schemeClr val="lt1"/>
                </a:solidFill>
                <a:latin typeface="Lato"/>
                <a:ea typeface="Lato"/>
                <a:cs typeface="Lato"/>
                <a:sym typeface="Lato"/>
              </a:rPr>
              <a:t>National minimum wage </a:t>
            </a:r>
            <a:r>
              <a:rPr lang="en-GB" sz="1900">
                <a:solidFill>
                  <a:schemeClr val="lt1"/>
                </a:solidFill>
                <a:latin typeface="Lato"/>
                <a:ea typeface="Lato"/>
                <a:cs typeface="Lato"/>
                <a:sym typeface="Lato"/>
              </a:rPr>
              <a:t>changes</a:t>
            </a:r>
            <a:r>
              <a:rPr lang="en-GB" sz="1900">
                <a:solidFill>
                  <a:schemeClr val="lt1"/>
                </a:solidFill>
                <a:latin typeface="Lato"/>
                <a:ea typeface="Lato"/>
                <a:cs typeface="Lato"/>
                <a:sym typeface="Lato"/>
              </a:rPr>
              <a:t> according to age and some industries show evidence of a gender pay gap</a:t>
            </a:r>
            <a:endParaRPr sz="1900">
              <a:solidFill>
                <a:schemeClr val="lt1"/>
              </a:solidFill>
              <a:latin typeface="Lato"/>
              <a:ea typeface="Lato"/>
              <a:cs typeface="Lato"/>
              <a:sym typeface="Lato"/>
            </a:endParaRPr>
          </a:p>
          <a:p>
            <a:pPr indent="0" lvl="0" marL="0" rtl="0" algn="l">
              <a:spcBef>
                <a:spcPts val="0"/>
              </a:spcBef>
              <a:spcAft>
                <a:spcPts val="0"/>
              </a:spcAft>
              <a:buNone/>
            </a:pPr>
            <a:r>
              <a:t/>
            </a:r>
            <a:endParaRPr sz="1900">
              <a:solidFill>
                <a:schemeClr val="lt1"/>
              </a:solidFill>
              <a:latin typeface="Lato"/>
              <a:ea typeface="Lato"/>
              <a:cs typeface="Lato"/>
              <a:sym typeface="Lato"/>
            </a:endParaRPr>
          </a:p>
          <a:p>
            <a:pPr indent="0" lvl="0" marL="0" rtl="0" algn="l">
              <a:spcBef>
                <a:spcPts val="0"/>
              </a:spcBef>
              <a:spcAft>
                <a:spcPts val="0"/>
              </a:spcAft>
              <a:buNone/>
            </a:pPr>
            <a:r>
              <a:rPr lang="en-GB" sz="1900">
                <a:solidFill>
                  <a:schemeClr val="lt1"/>
                </a:solidFill>
                <a:latin typeface="Lato"/>
                <a:ea typeface="Lato"/>
                <a:cs typeface="Lato"/>
                <a:sym typeface="Lato"/>
              </a:rPr>
              <a:t>Scotland as a devolved power has different tax rates from the UK</a:t>
            </a:r>
            <a:endParaRPr sz="1900">
              <a:solidFill>
                <a:schemeClr val="lt1"/>
              </a:solidFill>
              <a:latin typeface="Lato"/>
              <a:ea typeface="Lato"/>
              <a:cs typeface="Lato"/>
              <a:sym typeface="Lato"/>
            </a:endParaRPr>
          </a:p>
          <a:p>
            <a:pPr indent="0" lvl="0" marL="0" rtl="0" algn="l">
              <a:spcBef>
                <a:spcPts val="0"/>
              </a:spcBef>
              <a:spcAft>
                <a:spcPts val="0"/>
              </a:spcAft>
              <a:buNone/>
            </a:pPr>
            <a:r>
              <a:t/>
            </a:r>
            <a:endParaRPr sz="1900">
              <a:solidFill>
                <a:schemeClr val="lt1"/>
              </a:solidFill>
              <a:latin typeface="Lato"/>
              <a:ea typeface="Lato"/>
              <a:cs typeface="Lato"/>
              <a:sym typeface="Lato"/>
            </a:endParaRPr>
          </a:p>
          <a:p>
            <a:pPr indent="0" lvl="0" marL="0" rtl="0" algn="l">
              <a:spcBef>
                <a:spcPts val="0"/>
              </a:spcBef>
              <a:spcAft>
                <a:spcPts val="0"/>
              </a:spcAft>
              <a:buNone/>
            </a:pPr>
            <a:r>
              <a:rPr lang="en-GB" sz="1900">
                <a:solidFill>
                  <a:schemeClr val="lt1"/>
                </a:solidFill>
                <a:latin typeface="Lato"/>
                <a:ea typeface="Lato"/>
                <a:cs typeface="Lato"/>
                <a:sym typeface="Lato"/>
              </a:rPr>
              <a:t>National minimum wage | Living wage</a:t>
            </a:r>
            <a:endParaRPr sz="1900">
              <a:solidFill>
                <a:schemeClr val="lt1"/>
              </a:solidFill>
              <a:latin typeface="Lato"/>
              <a:ea typeface="Lato"/>
              <a:cs typeface="Lato"/>
              <a:sym typeface="Lato"/>
            </a:endParaRPr>
          </a:p>
          <a:p>
            <a:pPr indent="0" lvl="0" marL="0" rtl="0" algn="l">
              <a:spcBef>
                <a:spcPts val="0"/>
              </a:spcBef>
              <a:spcAft>
                <a:spcPts val="0"/>
              </a:spcAft>
              <a:buNone/>
            </a:pPr>
            <a:r>
              <a:t/>
            </a:r>
            <a:endParaRPr sz="1900">
              <a:solidFill>
                <a:schemeClr val="lt1"/>
              </a:solidFill>
              <a:latin typeface="Lato"/>
              <a:ea typeface="Lato"/>
              <a:cs typeface="Lato"/>
              <a:sym typeface="Lato"/>
            </a:endParaRPr>
          </a:p>
          <a:p>
            <a:pPr indent="0" lvl="0" marL="0" rtl="0" algn="l">
              <a:spcBef>
                <a:spcPts val="0"/>
              </a:spcBef>
              <a:spcAft>
                <a:spcPts val="0"/>
              </a:spcAft>
              <a:buNone/>
            </a:pPr>
            <a:r>
              <a:rPr lang="en-GB" sz="1900">
                <a:solidFill>
                  <a:schemeClr val="lt1"/>
                </a:solidFill>
                <a:latin typeface="Lato"/>
                <a:ea typeface="Lato"/>
                <a:cs typeface="Lato"/>
                <a:sym typeface="Lato"/>
              </a:rPr>
              <a:t>Your income tax is calculated based on how much you earn</a:t>
            </a:r>
            <a:endParaRPr sz="1900">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g1948b4caf9c_0_122"/>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g1948b4caf9c_0_122"/>
          <p:cNvSpPr txBox="1"/>
          <p:nvPr>
            <p:ph idx="12" type="sldNum"/>
          </p:nvPr>
        </p:nvSpPr>
        <p:spPr>
          <a:xfrm>
            <a:off x="8609893" y="403673"/>
            <a:ext cx="459600" cy="225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en-GB" sz="1400" u="none" cap="none" strike="noStrike">
                <a:latin typeface="Lato Black"/>
                <a:ea typeface="Lato Black"/>
                <a:cs typeface="Lato Black"/>
                <a:sym typeface="Lato Black"/>
              </a:rPr>
              <a:t>‹#›</a:t>
            </a:fld>
            <a:endParaRPr b="1" i="0" sz="1400" u="none" cap="none" strike="noStrike">
              <a:latin typeface="Lato Black"/>
              <a:ea typeface="Lato Black"/>
              <a:cs typeface="Lato Black"/>
              <a:sym typeface="Lato Black"/>
            </a:endParaRPr>
          </a:p>
        </p:txBody>
      </p:sp>
      <p:sp>
        <p:nvSpPr>
          <p:cNvPr id="906" name="Google Shape;906;g1948b4caf9c_0_122"/>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g1948b4caf9c_0_122"/>
          <p:cNvSpPr txBox="1"/>
          <p:nvPr/>
        </p:nvSpPr>
        <p:spPr>
          <a:xfrm>
            <a:off x="360376" y="1503475"/>
            <a:ext cx="7412100" cy="2629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0" i="0" lang="en-GB" sz="2000" u="none" cap="none" strike="noStrike">
                <a:solidFill>
                  <a:schemeClr val="accent2"/>
                </a:solidFill>
                <a:latin typeface="Lato Black"/>
                <a:ea typeface="Lato Black"/>
                <a:cs typeface="Lato Black"/>
                <a:sym typeface="Lato Black"/>
              </a:rPr>
              <a:t>By the end of the session, </a:t>
            </a:r>
            <a:r>
              <a:rPr lang="en-GB" sz="2000">
                <a:solidFill>
                  <a:schemeClr val="accent2"/>
                </a:solidFill>
                <a:latin typeface="Lato Black"/>
                <a:ea typeface="Lato Black"/>
                <a:cs typeface="Lato Black"/>
                <a:sym typeface="Lato Black"/>
              </a:rPr>
              <a:t>students </a:t>
            </a:r>
            <a:r>
              <a:rPr b="0" i="0" lang="en-GB" sz="2000" u="none" cap="none" strike="noStrike">
                <a:solidFill>
                  <a:schemeClr val="accent2"/>
                </a:solidFill>
                <a:latin typeface="Lato Black"/>
                <a:ea typeface="Lato Black"/>
                <a:cs typeface="Lato Black"/>
                <a:sym typeface="Lato Black"/>
              </a:rPr>
              <a:t>will be able to:</a:t>
            </a:r>
            <a:endParaRPr b="0" i="0" sz="2000" u="none" cap="none" strike="noStrike">
              <a:solidFill>
                <a:schemeClr val="accent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2000"/>
              <a:buFont typeface="Arial"/>
              <a:buNone/>
            </a:pPr>
            <a:r>
              <a:t/>
            </a:r>
            <a:endParaRPr sz="2000">
              <a:solidFill>
                <a:schemeClr val="accent2"/>
              </a:solidFill>
              <a:latin typeface="Lato Black"/>
              <a:ea typeface="Lato Black"/>
              <a:cs typeface="Lato Black"/>
              <a:sym typeface="Lato Black"/>
            </a:endParaRPr>
          </a:p>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Analyse </a:t>
            </a:r>
            <a:r>
              <a:rPr b="1" i="0" lang="en-GB" sz="1600" u="none" cap="none" strike="noStrike">
                <a:solidFill>
                  <a:srgbClr val="00FF00"/>
                </a:solidFill>
                <a:latin typeface="Lato"/>
                <a:ea typeface="Lato"/>
                <a:cs typeface="Lato"/>
                <a:sym typeface="Lato"/>
              </a:rPr>
              <a:t>the advantages and disadvantages of different </a:t>
            </a:r>
            <a:r>
              <a:rPr b="1" lang="en-GB" sz="1600">
                <a:solidFill>
                  <a:srgbClr val="00FF00"/>
                </a:solidFill>
                <a:latin typeface="Lato"/>
                <a:ea typeface="Lato"/>
                <a:cs typeface="Lato"/>
                <a:sym typeface="Lato"/>
              </a:rPr>
              <a:t>ways to make money</a:t>
            </a:r>
            <a:r>
              <a:rPr b="1" i="0" lang="en-GB" sz="1600" u="none" cap="none" strike="noStrike">
                <a:solidFill>
                  <a:srgbClr val="00FF00"/>
                </a:solidFill>
                <a:latin typeface="Lato"/>
                <a:ea typeface="Lato"/>
                <a:cs typeface="Lato"/>
                <a:sym typeface="Lato"/>
              </a:rPr>
              <a:t> </a:t>
            </a:r>
            <a:r>
              <a:rPr b="0" i="0" lang="en-GB" sz="1600" u="none" cap="none" strike="noStrike">
                <a:solidFill>
                  <a:srgbClr val="00FF00"/>
                </a:solidFill>
                <a:latin typeface="Lato Light"/>
                <a:ea typeface="Lato Light"/>
                <a:cs typeface="Lato Light"/>
                <a:sym typeface="Lato Light"/>
              </a:rPr>
              <a:t>and important factors t</a:t>
            </a:r>
            <a:r>
              <a:rPr lang="en-GB" sz="1600">
                <a:solidFill>
                  <a:srgbClr val="00FF00"/>
                </a:solidFill>
                <a:latin typeface="Lato Light"/>
                <a:ea typeface="Lato Light"/>
                <a:cs typeface="Lato Light"/>
                <a:sym typeface="Lato Light"/>
              </a:rPr>
              <a:t>o consider </a:t>
            </a:r>
            <a:r>
              <a:rPr b="0" i="0" lang="en-GB" sz="1600" u="none" cap="none" strike="noStrike">
                <a:solidFill>
                  <a:srgbClr val="00FF00"/>
                </a:solidFill>
                <a:latin typeface="Lato Light"/>
                <a:ea typeface="Lato Light"/>
                <a:cs typeface="Lato Light"/>
                <a:sym typeface="Lato Light"/>
              </a:rPr>
              <a:t>when choosing a job. </a:t>
            </a:r>
            <a:endParaRPr sz="1050">
              <a:solidFill>
                <a:srgbClr val="00FF00"/>
              </a:solidFill>
              <a:highlight>
                <a:srgbClr val="FFFFFF"/>
              </a:highlight>
              <a:latin typeface="Roboto"/>
              <a:ea typeface="Roboto"/>
              <a:cs typeface="Roboto"/>
              <a:sym typeface="Roboto"/>
            </a:endParaRPr>
          </a:p>
          <a:p>
            <a:pPr indent="0" lvl="0" marL="457200" marR="0" rtl="0" algn="l">
              <a:lnSpc>
                <a:spcPct val="107000"/>
              </a:lnSpc>
              <a:spcBef>
                <a:spcPts val="0"/>
              </a:spcBef>
              <a:spcAft>
                <a:spcPts val="0"/>
              </a:spcAft>
              <a:buNone/>
            </a:pPr>
            <a:r>
              <a:t/>
            </a:r>
            <a:endParaRPr sz="1050">
              <a:highlight>
                <a:srgbClr val="FFFFFF"/>
              </a:highlight>
              <a:latin typeface="Roboto"/>
              <a:ea typeface="Roboto"/>
              <a:cs typeface="Roboto"/>
              <a:sym typeface="Roboto"/>
            </a:endParaRPr>
          </a:p>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Explain the main</a:t>
            </a:r>
            <a:r>
              <a:rPr b="1" i="0" lang="en-GB" sz="1600" u="none" cap="none" strike="noStrike">
                <a:solidFill>
                  <a:srgbClr val="00FF00"/>
                </a:solidFill>
                <a:latin typeface="Lato"/>
                <a:ea typeface="Lato"/>
                <a:cs typeface="Lato"/>
                <a:sym typeface="Lato"/>
              </a:rPr>
              <a:t> salary deductions, </a:t>
            </a:r>
            <a:r>
              <a:rPr b="0" i="0" lang="en-GB" sz="1600" u="none" cap="none" strike="noStrike">
                <a:solidFill>
                  <a:srgbClr val="00FF00"/>
                </a:solidFill>
                <a:latin typeface="Lato Light"/>
                <a:ea typeface="Lato Light"/>
                <a:cs typeface="Lato Light"/>
                <a:sym typeface="Lato Light"/>
              </a:rPr>
              <a:t>and calculate income tax.</a:t>
            </a:r>
            <a:endParaRPr sz="1600">
              <a:solidFill>
                <a:srgbClr val="00FF00"/>
              </a:solidFill>
              <a:latin typeface="Lato Light"/>
              <a:ea typeface="Lato Light"/>
              <a:cs typeface="Lato Light"/>
              <a:sym typeface="Lato Light"/>
            </a:endParaRPr>
          </a:p>
          <a:p>
            <a:pPr indent="0" lvl="0" marL="457200" marR="0" rtl="0" algn="l">
              <a:lnSpc>
                <a:spcPct val="107000"/>
              </a:lnSpc>
              <a:spcBef>
                <a:spcPts val="0"/>
              </a:spcBef>
              <a:spcAft>
                <a:spcPts val="0"/>
              </a:spcAft>
              <a:buNone/>
            </a:pPr>
            <a:r>
              <a:t/>
            </a:r>
            <a:endParaRPr sz="1600">
              <a:solidFill>
                <a:schemeClr val="lt1"/>
              </a:solidFill>
              <a:latin typeface="Lato Light"/>
              <a:ea typeface="Lato Light"/>
              <a:cs typeface="Lato Light"/>
              <a:sym typeface="Lato Light"/>
            </a:endParaRPr>
          </a:p>
          <a:p>
            <a:pPr indent="-330200" lvl="0" marL="457200" marR="0" rtl="0" algn="l">
              <a:lnSpc>
                <a:spcPct val="107000"/>
              </a:lnSpc>
              <a:spcBef>
                <a:spcPts val="0"/>
              </a:spcBef>
              <a:spcAft>
                <a:spcPts val="0"/>
              </a:spcAft>
              <a:buClr>
                <a:schemeClr val="accent2"/>
              </a:buClr>
              <a:buSzPts val="1600"/>
              <a:buFont typeface="Lato"/>
              <a:buAutoNum type="arabicPeriod"/>
            </a:pPr>
            <a:r>
              <a:rPr b="1" lang="en-GB" sz="1600">
                <a:solidFill>
                  <a:schemeClr val="lt1"/>
                </a:solidFill>
                <a:latin typeface="Lato"/>
                <a:ea typeface="Lato"/>
                <a:cs typeface="Lato"/>
                <a:sym typeface="Lato"/>
              </a:rPr>
              <a:t>State </a:t>
            </a:r>
            <a:r>
              <a:rPr b="1" i="0" lang="en-GB" sz="1600" u="none" cap="none" strike="noStrike">
                <a:solidFill>
                  <a:schemeClr val="lt1"/>
                </a:solidFill>
                <a:latin typeface="Lato"/>
                <a:ea typeface="Lato"/>
                <a:cs typeface="Lato"/>
                <a:sym typeface="Lato"/>
              </a:rPr>
              <a:t>rights at work regarding fair treatment a</a:t>
            </a:r>
            <a:r>
              <a:rPr b="1" lang="en-GB" sz="1600">
                <a:solidFill>
                  <a:schemeClr val="lt1"/>
                </a:solidFill>
                <a:latin typeface="Lato"/>
                <a:ea typeface="Lato"/>
                <a:cs typeface="Lato"/>
                <a:sym typeface="Lato"/>
              </a:rPr>
              <a:t>nd pay</a:t>
            </a:r>
            <a:r>
              <a:rPr b="1" i="0" lang="en-GB" sz="1600" u="none" cap="none" strike="noStrike">
                <a:solidFill>
                  <a:schemeClr val="lt1"/>
                </a:solidFill>
                <a:latin typeface="Lato"/>
                <a:ea typeface="Lato"/>
                <a:cs typeface="Lato"/>
                <a:sym typeface="Lato"/>
              </a:rPr>
              <a:t>, </a:t>
            </a:r>
            <a:r>
              <a:rPr lang="en-GB" sz="1600">
                <a:solidFill>
                  <a:schemeClr val="lt1"/>
                </a:solidFill>
                <a:latin typeface="Lato Light"/>
                <a:ea typeface="Lato Light"/>
                <a:cs typeface="Lato Light"/>
                <a:sym typeface="Lato Light"/>
              </a:rPr>
              <a:t>and identify </a:t>
            </a:r>
            <a:r>
              <a:rPr b="0" i="0" lang="en-GB" sz="1600" u="none" cap="none" strike="noStrike">
                <a:solidFill>
                  <a:schemeClr val="lt1"/>
                </a:solidFill>
                <a:latin typeface="Lato Light"/>
                <a:ea typeface="Lato Light"/>
                <a:cs typeface="Lato Light"/>
                <a:sym typeface="Lato Light"/>
              </a:rPr>
              <a:t> where </a:t>
            </a:r>
            <a:r>
              <a:rPr lang="en-GB" sz="1600">
                <a:solidFill>
                  <a:schemeClr val="lt1"/>
                </a:solidFill>
                <a:latin typeface="Lato Light"/>
                <a:ea typeface="Lato Light"/>
                <a:cs typeface="Lato Light"/>
                <a:sym typeface="Lato Light"/>
              </a:rPr>
              <a:t>to </a:t>
            </a:r>
            <a:r>
              <a:rPr b="0" i="0" lang="en-GB" sz="1600" u="none" cap="none" strike="noStrike">
                <a:solidFill>
                  <a:schemeClr val="lt1"/>
                </a:solidFill>
                <a:latin typeface="Lato Light"/>
                <a:ea typeface="Lato Light"/>
                <a:cs typeface="Lato Light"/>
                <a:sym typeface="Lato Light"/>
              </a:rPr>
              <a:t> turn for support when facing problems in the workplace.</a:t>
            </a:r>
            <a:endParaRPr b="1" i="0" sz="1600" u="none" cap="none" strike="noStrike">
              <a:solidFill>
                <a:schemeClr val="lt1"/>
              </a:solidFill>
              <a:latin typeface="Lato"/>
              <a:ea typeface="Lato"/>
              <a:cs typeface="Lato"/>
              <a:sym typeface="Lato"/>
            </a:endParaRPr>
          </a:p>
        </p:txBody>
      </p:sp>
      <p:sp>
        <p:nvSpPr>
          <p:cNvPr id="908" name="Google Shape;908;g1948b4caf9c_0_122"/>
          <p:cNvSpPr txBox="1"/>
          <p:nvPr/>
        </p:nvSpPr>
        <p:spPr>
          <a:xfrm>
            <a:off x="360375" y="253750"/>
            <a:ext cx="73386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GB" sz="2000" u="none" cap="none" strike="noStrike">
                <a:solidFill>
                  <a:schemeClr val="accent2"/>
                </a:solidFill>
                <a:latin typeface="Lato Black"/>
                <a:ea typeface="Lato Black"/>
                <a:cs typeface="Lato Black"/>
                <a:sym typeface="Lato Black"/>
              </a:rPr>
              <a:t>Learning Outcome: </a:t>
            </a:r>
            <a:r>
              <a:rPr b="1" lang="en-GB" sz="2000">
                <a:solidFill>
                  <a:schemeClr val="accent2"/>
                </a:solidFill>
                <a:latin typeface="Lato"/>
                <a:ea typeface="Lato"/>
                <a:cs typeface="Lato"/>
                <a:sym typeface="Lato"/>
              </a:rPr>
              <a:t>To </a:t>
            </a:r>
            <a:r>
              <a:rPr b="1" i="0" lang="en-GB" sz="2000" u="none" cap="none" strike="noStrike">
                <a:solidFill>
                  <a:schemeClr val="accent2"/>
                </a:solidFill>
                <a:latin typeface="Lato"/>
                <a:ea typeface="Lato"/>
                <a:cs typeface="Lato"/>
                <a:sym typeface="Lato"/>
              </a:rPr>
              <a:t>learn about different forms of employment, about tax and other deductions that may be taken from earnings, as well as how to speak up at work. </a:t>
            </a:r>
            <a:endParaRPr b="0" i="0" sz="2000" u="none" cap="none" strike="noStrike">
              <a:solidFill>
                <a:srgbClr val="FF8022"/>
              </a:solidFill>
              <a:latin typeface="Lato Black"/>
              <a:ea typeface="Lato Black"/>
              <a:cs typeface="Lato Black"/>
              <a:sym typeface="Lato Black"/>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21"/>
          <p:cNvSpPr txBox="1"/>
          <p:nvPr/>
        </p:nvSpPr>
        <p:spPr>
          <a:xfrm>
            <a:off x="914075" y="2611075"/>
            <a:ext cx="18630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600" u="none" cap="none" strike="noStrike">
              <a:solidFill>
                <a:schemeClr val="accent2"/>
              </a:solidFill>
              <a:latin typeface="Lato Black"/>
              <a:ea typeface="Lato Black"/>
              <a:cs typeface="Lato Black"/>
              <a:sym typeface="Lato Black"/>
            </a:endParaRPr>
          </a:p>
        </p:txBody>
      </p:sp>
      <p:sp>
        <p:nvSpPr>
          <p:cNvPr id="914" name="Google Shape;914;p21"/>
          <p:cNvSpPr txBox="1"/>
          <p:nvPr/>
        </p:nvSpPr>
        <p:spPr>
          <a:xfrm>
            <a:off x="379375"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The Equality Act</a:t>
            </a:r>
            <a:endParaRPr b="0" i="0" sz="1400" u="none" cap="none" strike="noStrike">
              <a:solidFill>
                <a:srgbClr val="000000"/>
              </a:solidFill>
              <a:latin typeface="Arial"/>
              <a:ea typeface="Arial"/>
              <a:cs typeface="Arial"/>
              <a:sym typeface="Arial"/>
            </a:endParaRPr>
          </a:p>
        </p:txBody>
      </p:sp>
      <p:sp>
        <p:nvSpPr>
          <p:cNvPr id="915" name="Google Shape;915;p21"/>
          <p:cNvSpPr txBox="1"/>
          <p:nvPr/>
        </p:nvSpPr>
        <p:spPr>
          <a:xfrm>
            <a:off x="3304690" y="2611078"/>
            <a:ext cx="21987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600" u="none" cap="none" strike="noStrike">
              <a:solidFill>
                <a:schemeClr val="accent2"/>
              </a:solidFill>
              <a:latin typeface="Lato Black"/>
              <a:ea typeface="Lato Black"/>
              <a:cs typeface="Lato Black"/>
              <a:sym typeface="Lato Black"/>
            </a:endParaRPr>
          </a:p>
        </p:txBody>
      </p:sp>
      <p:sp>
        <p:nvSpPr>
          <p:cNvPr id="916" name="Google Shape;916;p21"/>
          <p:cNvSpPr txBox="1"/>
          <p:nvPr/>
        </p:nvSpPr>
        <p:spPr>
          <a:xfrm>
            <a:off x="6031135" y="2598641"/>
            <a:ext cx="21987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600" u="none" cap="none" strike="noStrike">
              <a:solidFill>
                <a:schemeClr val="accent2"/>
              </a:solidFill>
              <a:latin typeface="Lato Black"/>
              <a:ea typeface="Lato Black"/>
              <a:cs typeface="Lato Black"/>
              <a:sym typeface="Lato Black"/>
            </a:endParaRPr>
          </a:p>
        </p:txBody>
      </p:sp>
      <p:sp>
        <p:nvSpPr>
          <p:cNvPr id="917" name="Google Shape;917;p2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sz="1400">
                <a:solidFill>
                  <a:schemeClr val="lt1"/>
                </a:solidFill>
              </a:rPr>
              <a:t>71</a:t>
            </a:r>
            <a:endParaRPr sz="1400">
              <a:solidFill>
                <a:schemeClr val="lt1"/>
              </a:solidFill>
            </a:endParaRPr>
          </a:p>
        </p:txBody>
      </p:sp>
      <p:sp>
        <p:nvSpPr>
          <p:cNvPr id="918" name="Google Shape;918;p21"/>
          <p:cNvSpPr txBox="1"/>
          <p:nvPr/>
        </p:nvSpPr>
        <p:spPr>
          <a:xfrm flipH="1">
            <a:off x="29092" y="2989754"/>
            <a:ext cx="3083400" cy="369300"/>
          </a:xfrm>
          <a:prstGeom prst="rect">
            <a:avLst/>
          </a:prstGeom>
          <a:noFill/>
          <a:ln>
            <a:noFill/>
          </a:ln>
        </p:spPr>
        <p:txBody>
          <a:bodyPr anchorCtr="0" anchor="t" bIns="91425" lIns="91425" spcFirstLastPara="1" rIns="91425" wrap="square" tIns="91425">
            <a:spAutoFit/>
          </a:bodyPr>
          <a:lstStyle/>
          <a:p>
            <a:pPr indent="-171450" lvl="0" marL="742950" marR="0" rtl="0" algn="l">
              <a:lnSpc>
                <a:spcPct val="100000"/>
              </a:lnSpc>
              <a:spcBef>
                <a:spcPts val="0"/>
              </a:spcBef>
              <a:spcAft>
                <a:spcPts val="0"/>
              </a:spcAft>
              <a:buClr>
                <a:srgbClr val="000000"/>
              </a:buClr>
              <a:buSzPts val="1800"/>
              <a:buFont typeface="Arial"/>
              <a:buNone/>
            </a:pPr>
            <a:r>
              <a:t/>
            </a:r>
            <a:endParaRPr b="0" i="0" sz="1200" u="none" cap="none" strike="noStrike">
              <a:solidFill>
                <a:schemeClr val="dk1"/>
              </a:solidFill>
              <a:latin typeface="Arial"/>
              <a:ea typeface="Arial"/>
              <a:cs typeface="Arial"/>
              <a:sym typeface="Arial"/>
            </a:endParaRPr>
          </a:p>
        </p:txBody>
      </p:sp>
      <p:sp>
        <p:nvSpPr>
          <p:cNvPr id="919" name="Google Shape;919;p21"/>
          <p:cNvSpPr txBox="1"/>
          <p:nvPr/>
        </p:nvSpPr>
        <p:spPr>
          <a:xfrm flipH="1">
            <a:off x="360175" y="1151525"/>
            <a:ext cx="4660500" cy="1413600"/>
          </a:xfrm>
          <a:prstGeom prst="rect">
            <a:avLst/>
          </a:prstGeom>
          <a:noFill/>
          <a:ln>
            <a:noFill/>
          </a:ln>
        </p:spPr>
        <p:txBody>
          <a:bodyPr anchorCtr="0" anchor="t" bIns="91425" lIns="91425" spcFirstLastPara="1" rIns="91425" wrap="square" tIns="91425">
            <a:spAutoFit/>
          </a:bodyPr>
          <a:lstStyle/>
          <a:p>
            <a:pPr indent="0" lvl="0" marL="0" marR="0" rtl="0" algn="l">
              <a:lnSpc>
                <a:spcPct val="111111"/>
              </a:lnSpc>
              <a:spcBef>
                <a:spcPts val="1500"/>
              </a:spcBef>
              <a:spcAft>
                <a:spcPts val="0"/>
              </a:spcAft>
              <a:buClr>
                <a:srgbClr val="000000"/>
              </a:buClr>
              <a:buSzPts val="1600"/>
              <a:buFont typeface="Arial"/>
              <a:buNone/>
            </a:pPr>
            <a:r>
              <a:rPr b="1" i="0" lang="en-GB" sz="1600" u="none" cap="none" strike="noStrike">
                <a:solidFill>
                  <a:schemeClr val="lt1"/>
                </a:solidFill>
                <a:highlight>
                  <a:srgbClr val="0543B3"/>
                </a:highlight>
                <a:latin typeface="Lato"/>
                <a:ea typeface="Lato"/>
                <a:cs typeface="Lato"/>
                <a:sym typeface="Lato"/>
              </a:rPr>
              <a:t>The Equality Act 2010 legally protects people from discrimination in the workplace and in wider society.</a:t>
            </a:r>
            <a:endParaRPr b="1" i="0" sz="1600" u="none" cap="none" strike="noStrike">
              <a:solidFill>
                <a:schemeClr val="lt1"/>
              </a:solidFill>
              <a:highlight>
                <a:srgbClr val="0543B3"/>
              </a:highlight>
              <a:latin typeface="Lato"/>
              <a:ea typeface="Lato"/>
              <a:cs typeface="Lato"/>
              <a:sym typeface="Lato"/>
            </a:endParaRPr>
          </a:p>
          <a:p>
            <a:pPr indent="0" lvl="0" marL="0" marR="0" rtl="0" algn="l">
              <a:lnSpc>
                <a:spcPct val="111111"/>
              </a:lnSpc>
              <a:spcBef>
                <a:spcPts val="1500"/>
              </a:spcBef>
              <a:spcAft>
                <a:spcPts val="150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The Equality Act 2010 protects us all by making it against the law to discriminate or harass someone because of a protected characteristic. We all have more than one of the nine protected characteristics. This short film explains what they are. Find out more on our website: https://www.equalityhumanrights.com/en/equality-act/protected-characteristics" id="920" name="Google Shape;920;p21" title="Protected characteristics">
            <a:hlinkClick r:id="rId3"/>
          </p:cNvPr>
          <p:cNvPicPr preferRelativeResize="0"/>
          <p:nvPr/>
        </p:nvPicPr>
        <p:blipFill rotWithShape="1">
          <a:blip r:embed="rId4">
            <a:alphaModFix/>
          </a:blip>
          <a:srcRect b="0" l="0" r="0" t="0"/>
          <a:stretch/>
        </p:blipFill>
        <p:spPr>
          <a:xfrm>
            <a:off x="5098925" y="1206675"/>
            <a:ext cx="3640200" cy="2730156"/>
          </a:xfrm>
          <a:prstGeom prst="rect">
            <a:avLst/>
          </a:prstGeom>
          <a:noFill/>
          <a:ln>
            <a:noFill/>
          </a:ln>
        </p:spPr>
      </p:pic>
      <p:sp>
        <p:nvSpPr>
          <p:cNvPr id="921" name="Google Shape;921;p21"/>
          <p:cNvSpPr txBox="1"/>
          <p:nvPr/>
        </p:nvSpPr>
        <p:spPr>
          <a:xfrm flipH="1">
            <a:off x="379150" y="2042050"/>
            <a:ext cx="4660500" cy="2802300"/>
          </a:xfrm>
          <a:prstGeom prst="rect">
            <a:avLst/>
          </a:prstGeom>
          <a:noFill/>
          <a:ln>
            <a:noFill/>
          </a:ln>
        </p:spPr>
        <p:txBody>
          <a:bodyPr anchorCtr="0" anchor="t" bIns="91425" lIns="91425" spcFirstLastPara="1" rIns="91425" wrap="square" tIns="91425">
            <a:spAutoFit/>
          </a:bodyPr>
          <a:lstStyle/>
          <a:p>
            <a:pPr indent="0" lvl="0" marL="0" marR="0" rtl="0" algn="l">
              <a:lnSpc>
                <a:spcPct val="111111"/>
              </a:lnSpc>
              <a:spcBef>
                <a:spcPts val="1500"/>
              </a:spcBef>
              <a:spcAft>
                <a:spcPts val="0"/>
              </a:spcAft>
              <a:buClr>
                <a:srgbClr val="000000"/>
              </a:buClr>
              <a:buSzPts val="1400"/>
              <a:buFont typeface="Arial"/>
              <a:buNone/>
            </a:pPr>
            <a:r>
              <a:rPr b="1" i="0" lang="en-GB" sz="1400" u="none" cap="none" strike="noStrike">
                <a:solidFill>
                  <a:schemeClr val="lt1"/>
                </a:solidFill>
                <a:highlight>
                  <a:srgbClr val="0543B3"/>
                </a:highlight>
                <a:latin typeface="Lato"/>
                <a:ea typeface="Lato"/>
                <a:cs typeface="Lato"/>
                <a:sym typeface="Lato"/>
              </a:rPr>
              <a:t>There are different types of discrimination. It is against the law to discriminate against anyone because of:</a:t>
            </a:r>
            <a:endParaRPr b="1" i="0" sz="1400" u="none" cap="none" strike="noStrike">
              <a:solidFill>
                <a:schemeClr val="lt1"/>
              </a:solidFill>
              <a:highlight>
                <a:srgbClr val="0543B3"/>
              </a:highlight>
              <a:latin typeface="Lato"/>
              <a:ea typeface="Lato"/>
              <a:cs typeface="Lato"/>
              <a:sym typeface="Lato"/>
            </a:endParaRPr>
          </a:p>
          <a:p>
            <a:pPr indent="-317500" lvl="0" marL="457200" marR="0" rtl="0" algn="l">
              <a:lnSpc>
                <a:spcPct val="131579"/>
              </a:lnSpc>
              <a:spcBef>
                <a:spcPts val="1500"/>
              </a:spcBef>
              <a:spcAft>
                <a:spcPts val="0"/>
              </a:spcAft>
              <a:buClr>
                <a:schemeClr val="lt1"/>
              </a:buClr>
              <a:buSzPts val="1400"/>
              <a:buFont typeface="Lato"/>
              <a:buChar char="●"/>
            </a:pPr>
            <a:r>
              <a:rPr b="1" i="0" lang="en-GB" sz="1400" u="none" cap="none" strike="noStrike">
                <a:solidFill>
                  <a:schemeClr val="lt1"/>
                </a:solidFill>
                <a:highlight>
                  <a:srgbClr val="0543B3"/>
                </a:highlight>
                <a:latin typeface="Lato"/>
                <a:ea typeface="Lato"/>
                <a:cs typeface="Lato"/>
                <a:sym typeface="Lato"/>
                <a:extLst>
                  <a:ext uri="http://customooxmlschemas.google.com/">
                    <go:slidesCustomData xmlns:go="http://customooxmlschemas.google.com/" textRoundtripDataId="38"/>
                  </a:ext>
                </a:extLst>
              </a:rPr>
              <a:t>Age, sex or disability</a:t>
            </a:r>
            <a:endParaRPr b="1" i="0" sz="1400" u="none" cap="none" strike="noStrike">
              <a:solidFill>
                <a:schemeClr val="lt1"/>
              </a:solidFill>
              <a:highlight>
                <a:srgbClr val="0543B3"/>
              </a:highlight>
              <a:latin typeface="Lato"/>
              <a:ea typeface="Lato"/>
              <a:cs typeface="Lato"/>
              <a:sym typeface="Lato"/>
              <a:extLst>
                <a:ext uri="http://customooxmlschemas.google.com/">
                  <go:slidesCustomData xmlns:go="http://customooxmlschemas.google.com/" textRoundtripDataId="39"/>
                </a:ext>
              </a:extLst>
            </a:endParaRPr>
          </a:p>
          <a:p>
            <a:pPr indent="-317500" lvl="0" marL="457200" marR="0" rtl="0" algn="l">
              <a:lnSpc>
                <a:spcPct val="131579"/>
              </a:lnSpc>
              <a:spcBef>
                <a:spcPts val="0"/>
              </a:spcBef>
              <a:spcAft>
                <a:spcPts val="0"/>
              </a:spcAft>
              <a:buClr>
                <a:schemeClr val="lt1"/>
              </a:buClr>
              <a:buSzPts val="1400"/>
              <a:buFont typeface="Lato"/>
              <a:buChar char="●"/>
            </a:pPr>
            <a:r>
              <a:rPr b="1" i="0" lang="en-GB" sz="1400" u="none" cap="none" strike="noStrike">
                <a:solidFill>
                  <a:schemeClr val="lt1"/>
                </a:solidFill>
                <a:highlight>
                  <a:srgbClr val="0543B3"/>
                </a:highlight>
                <a:latin typeface="Lato"/>
                <a:ea typeface="Lato"/>
                <a:cs typeface="Lato"/>
                <a:sym typeface="Lato"/>
                <a:extLst>
                  <a:ext uri="http://customooxmlschemas.google.com/">
                    <go:slidesCustomData xmlns:go="http://customooxmlschemas.google.com/" textRoundtripDataId="40"/>
                  </a:ext>
                </a:extLst>
              </a:rPr>
              <a:t>religion or belief</a:t>
            </a:r>
            <a:endParaRPr b="1" i="0" sz="1400" u="none" cap="none" strike="noStrike">
              <a:solidFill>
                <a:schemeClr val="lt1"/>
              </a:solidFill>
              <a:highlight>
                <a:srgbClr val="0543B3"/>
              </a:highlight>
              <a:latin typeface="Lato"/>
              <a:ea typeface="Lato"/>
              <a:cs typeface="Lato"/>
              <a:sym typeface="Lato"/>
              <a:extLst>
                <a:ext uri="http://customooxmlschemas.google.com/">
                  <go:slidesCustomData xmlns:go="http://customooxmlschemas.google.com/" textRoundtripDataId="41"/>
                </a:ext>
              </a:extLst>
            </a:endParaRPr>
          </a:p>
          <a:p>
            <a:pPr indent="-317500" lvl="0" marL="457200" marR="0" rtl="0" algn="l">
              <a:lnSpc>
                <a:spcPct val="131579"/>
              </a:lnSpc>
              <a:spcBef>
                <a:spcPts val="0"/>
              </a:spcBef>
              <a:spcAft>
                <a:spcPts val="0"/>
              </a:spcAft>
              <a:buClr>
                <a:schemeClr val="lt1"/>
              </a:buClr>
              <a:buSzPts val="1400"/>
              <a:buFont typeface="Lato"/>
              <a:buChar char="●"/>
            </a:pPr>
            <a:r>
              <a:rPr b="1" i="0" lang="en-GB" sz="1400" u="none" cap="none" strike="noStrike">
                <a:solidFill>
                  <a:schemeClr val="lt1"/>
                </a:solidFill>
                <a:highlight>
                  <a:srgbClr val="0543B3"/>
                </a:highlight>
                <a:latin typeface="Lato"/>
                <a:ea typeface="Lato"/>
                <a:cs typeface="Lato"/>
                <a:sym typeface="Lato"/>
                <a:extLst>
                  <a:ext uri="http://customooxmlschemas.google.com/">
                    <go:slidesCustomData xmlns:go="http://customooxmlschemas.google.com/" textRoundtripDataId="42"/>
                  </a:ext>
                </a:extLst>
              </a:rPr>
              <a:t>sexual orientation</a:t>
            </a:r>
            <a:endParaRPr b="1" i="0" sz="1400" u="none" cap="none" strike="noStrike">
              <a:solidFill>
                <a:schemeClr val="lt1"/>
              </a:solidFill>
              <a:highlight>
                <a:srgbClr val="0543B3"/>
              </a:highlight>
              <a:latin typeface="Lato"/>
              <a:ea typeface="Lato"/>
              <a:cs typeface="Lato"/>
              <a:sym typeface="Lato"/>
            </a:endParaRPr>
          </a:p>
          <a:p>
            <a:pPr indent="-317500" lvl="0" marL="450000" marR="0" rtl="0" algn="l">
              <a:lnSpc>
                <a:spcPct val="131579"/>
              </a:lnSpc>
              <a:spcBef>
                <a:spcPts val="0"/>
              </a:spcBef>
              <a:spcAft>
                <a:spcPts val="0"/>
              </a:spcAft>
              <a:buClr>
                <a:schemeClr val="lt1"/>
              </a:buClr>
              <a:buSzPts val="1400"/>
              <a:buFont typeface="Lato"/>
              <a:buChar char="●"/>
            </a:pPr>
            <a:r>
              <a:rPr b="1" i="0" lang="en-GB" sz="1400" u="none" cap="none" strike="noStrike">
                <a:solidFill>
                  <a:schemeClr val="lt1"/>
                </a:solidFill>
                <a:highlight>
                  <a:srgbClr val="0543B3"/>
                </a:highlight>
                <a:latin typeface="Lato"/>
                <a:ea typeface="Lato"/>
                <a:cs typeface="Lato"/>
                <a:sym typeface="Lato"/>
                <a:extLst>
                  <a:ext uri="http://customooxmlschemas.google.com/">
                    <go:slidesCustomData xmlns:go="http://customooxmlschemas.google.com/" textRoundtripDataId="43"/>
                  </a:ext>
                </a:extLst>
              </a:rPr>
              <a:t>being married/ in a </a:t>
            </a:r>
            <a:endParaRPr b="1" i="0" sz="1400" u="none" cap="none" strike="noStrike">
              <a:solidFill>
                <a:schemeClr val="lt1"/>
              </a:solidFill>
              <a:highlight>
                <a:srgbClr val="0543B3"/>
              </a:highlight>
              <a:latin typeface="Lato"/>
              <a:ea typeface="Lato"/>
              <a:cs typeface="Lato"/>
              <a:sym typeface="Lato"/>
              <a:extLst>
                <a:ext uri="http://customooxmlschemas.google.com/">
                  <go:slidesCustomData xmlns:go="http://customooxmlschemas.google.com/" textRoundtripDataId="44"/>
                </a:ext>
              </a:extLst>
            </a:endParaRPr>
          </a:p>
          <a:p>
            <a:pPr indent="-317500" lvl="0" marL="450000" marR="0" rtl="0" algn="l">
              <a:lnSpc>
                <a:spcPct val="131579"/>
              </a:lnSpc>
              <a:spcBef>
                <a:spcPts val="0"/>
              </a:spcBef>
              <a:spcAft>
                <a:spcPts val="0"/>
              </a:spcAft>
              <a:buClr>
                <a:schemeClr val="lt1"/>
              </a:buClr>
              <a:buSzPts val="1400"/>
              <a:buFont typeface="Lato"/>
              <a:buChar char="●"/>
            </a:pPr>
            <a:r>
              <a:rPr b="1" i="0" lang="en-GB" sz="1400" u="none" cap="none" strike="noStrike">
                <a:solidFill>
                  <a:schemeClr val="lt1"/>
                </a:solidFill>
                <a:highlight>
                  <a:srgbClr val="0543B3"/>
                </a:highlight>
                <a:latin typeface="Lato"/>
                <a:ea typeface="Lato"/>
                <a:cs typeface="Lato"/>
                <a:sym typeface="Lato"/>
                <a:extLst>
                  <a:ext uri="http://customooxmlschemas.google.com/">
                    <go:slidesCustomData xmlns:go="http://customooxmlschemas.google.com/" textRoundtripDataId="45"/>
                  </a:ext>
                </a:extLst>
              </a:rPr>
              <a:t>civil partnership</a:t>
            </a:r>
            <a:endParaRPr b="1" i="0" sz="1400" u="none" cap="none" strike="noStrike">
              <a:solidFill>
                <a:schemeClr val="lt1"/>
              </a:solidFill>
              <a:highlight>
                <a:srgbClr val="0543B3"/>
              </a:highlight>
              <a:latin typeface="Lato"/>
              <a:ea typeface="Lato"/>
              <a:cs typeface="Lato"/>
              <a:sym typeface="Lato"/>
            </a:endParaRPr>
          </a:p>
          <a:p>
            <a:pPr indent="0" lvl="0" marL="0" marR="0" rtl="0" algn="l">
              <a:lnSpc>
                <a:spcPct val="131579"/>
              </a:lnSpc>
              <a:spcBef>
                <a:spcPts val="2200"/>
              </a:spcBef>
              <a:spcAft>
                <a:spcPts val="2200"/>
              </a:spcAft>
              <a:buClr>
                <a:srgbClr val="000000"/>
              </a:buClr>
              <a:buSzPts val="1600"/>
              <a:buFont typeface="Arial"/>
              <a:buNone/>
            </a:pPr>
            <a:r>
              <a:rPr b="1" i="0" lang="en-GB" sz="1600" u="none" cap="none" strike="noStrike">
                <a:solidFill>
                  <a:schemeClr val="lt1"/>
                </a:solidFill>
                <a:highlight>
                  <a:srgbClr val="0543B3"/>
                </a:highlight>
                <a:latin typeface="Lato"/>
                <a:ea typeface="Lato"/>
                <a:cs typeface="Lato"/>
                <a:sym typeface="Lato"/>
              </a:rPr>
              <a:t>These are called </a:t>
            </a:r>
            <a:r>
              <a:rPr b="1" i="0" lang="en-GB" sz="1600" u="sng" cap="none" strike="noStrike">
                <a:solidFill>
                  <a:schemeClr val="lt1"/>
                </a:solidFill>
                <a:highlight>
                  <a:srgbClr val="0543B3"/>
                </a:highlight>
                <a:latin typeface="Lato"/>
                <a:ea typeface="Lato"/>
                <a:cs typeface="Lato"/>
                <a:sym typeface="Lato"/>
              </a:rPr>
              <a:t>‘protected characteristics’</a:t>
            </a:r>
            <a:r>
              <a:rPr b="1" i="0" lang="en-GB" sz="1600" u="none" cap="none" strike="noStrike">
                <a:solidFill>
                  <a:schemeClr val="lt1"/>
                </a:solidFill>
                <a:highlight>
                  <a:srgbClr val="0543B3"/>
                </a:highlight>
                <a:latin typeface="Lato"/>
                <a:ea typeface="Lato"/>
                <a:cs typeface="Lato"/>
                <a:sym typeface="Lato"/>
              </a:rPr>
              <a:t>...</a:t>
            </a:r>
            <a:endParaRPr b="1" i="0" sz="1600" u="none" cap="none" strike="noStrike">
              <a:solidFill>
                <a:schemeClr val="lt1"/>
              </a:solidFill>
              <a:highlight>
                <a:srgbClr val="0543B3"/>
              </a:highlight>
              <a:latin typeface="Lato"/>
              <a:ea typeface="Lato"/>
              <a:cs typeface="Lato"/>
              <a:sym typeface="Lato"/>
            </a:endParaRPr>
          </a:p>
        </p:txBody>
      </p:sp>
      <p:sp>
        <p:nvSpPr>
          <p:cNvPr id="922" name="Google Shape;922;p21"/>
          <p:cNvSpPr txBox="1"/>
          <p:nvPr/>
        </p:nvSpPr>
        <p:spPr>
          <a:xfrm flipH="1">
            <a:off x="2651563" y="2700000"/>
            <a:ext cx="2581500" cy="18180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31579"/>
              </a:lnSpc>
              <a:spcBef>
                <a:spcPts val="1500"/>
              </a:spcBef>
              <a:spcAft>
                <a:spcPts val="0"/>
              </a:spcAft>
              <a:buClr>
                <a:schemeClr val="lt1"/>
              </a:buClr>
              <a:buSzPts val="1400"/>
              <a:buFont typeface="Lato"/>
              <a:buChar char="●"/>
            </a:pPr>
            <a:r>
              <a:rPr b="1" i="0" lang="en-GB" sz="1400" u="none" cap="none" strike="noStrike">
                <a:solidFill>
                  <a:schemeClr val="lt1"/>
                </a:solidFill>
                <a:highlight>
                  <a:srgbClr val="0645AD"/>
                </a:highlight>
                <a:latin typeface="Lato"/>
                <a:ea typeface="Lato"/>
                <a:cs typeface="Lato"/>
                <a:sym typeface="Lato"/>
                <a:extLst>
                  <a:ext uri="http://customooxmlschemas.google.com/">
                    <go:slidesCustomData xmlns:go="http://customooxmlschemas.google.com/" textRoundtripDataId="46"/>
                  </a:ext>
                </a:extLst>
              </a:rPr>
              <a:t>gender reassignment</a:t>
            </a:r>
            <a:endParaRPr b="1" i="0" sz="1400" u="none" cap="none" strike="noStrike">
              <a:solidFill>
                <a:schemeClr val="lt1"/>
              </a:solidFill>
              <a:highlight>
                <a:srgbClr val="0645AD"/>
              </a:highlight>
              <a:latin typeface="Lato"/>
              <a:ea typeface="Lato"/>
              <a:cs typeface="Lato"/>
              <a:sym typeface="Lato"/>
              <a:extLst>
                <a:ext uri="http://customooxmlschemas.google.com/">
                  <go:slidesCustomData xmlns:go="http://customooxmlschemas.google.com/" textRoundtripDataId="47"/>
                </a:ext>
              </a:extLst>
            </a:endParaRPr>
          </a:p>
          <a:p>
            <a:pPr indent="-317500" lvl="0" marL="457200" marR="0" rtl="0" algn="l">
              <a:lnSpc>
                <a:spcPct val="131579"/>
              </a:lnSpc>
              <a:spcBef>
                <a:spcPts val="0"/>
              </a:spcBef>
              <a:spcAft>
                <a:spcPts val="0"/>
              </a:spcAft>
              <a:buClr>
                <a:schemeClr val="lt1"/>
              </a:buClr>
              <a:buSzPts val="1400"/>
              <a:buFont typeface="Lato"/>
              <a:buChar char="●"/>
            </a:pPr>
            <a:r>
              <a:rPr b="1" i="0" lang="en-GB" sz="1400" u="none" cap="none" strike="noStrike">
                <a:solidFill>
                  <a:schemeClr val="lt1"/>
                </a:solidFill>
                <a:highlight>
                  <a:srgbClr val="0645AD"/>
                </a:highlight>
                <a:latin typeface="Lato"/>
                <a:ea typeface="Lato"/>
                <a:cs typeface="Lato"/>
                <a:sym typeface="Lato"/>
                <a:extLst>
                  <a:ext uri="http://customooxmlschemas.google.com/">
                    <go:slidesCustomData xmlns:go="http://customooxmlschemas.google.com/" textRoundtripDataId="48"/>
                  </a:ext>
                </a:extLst>
              </a:rPr>
              <a:t>being </a:t>
            </a:r>
            <a:r>
              <a:rPr b="1" i="0" lang="en-GB" sz="1400" u="sng" cap="none" strike="noStrike">
                <a:solidFill>
                  <a:schemeClr val="lt1"/>
                </a:solidFill>
                <a:highlight>
                  <a:srgbClr val="0645AD"/>
                </a:highlight>
                <a:latin typeface="Lato"/>
                <a:ea typeface="Lato"/>
                <a:cs typeface="Lato"/>
                <a:sym typeface="Lato"/>
                <a:hlinkClick r:id="rId5">
                  <a:extLst>
                    <a:ext uri="{A12FA001-AC4F-418D-AE19-62706E023703}">
                      <ahyp:hlinkClr val="tx"/>
                    </a:ext>
                  </a:extLst>
                </a:hlinkClick>
                <a:extLst>
                  <a:ext uri="http://customooxmlschemas.google.com/">
                    <go:slidesCustomData xmlns:go="http://customooxmlschemas.google.com/" textRoundtripDataId="49"/>
                  </a:ext>
                </a:extLst>
              </a:rPr>
              <a:t>pregnant</a:t>
            </a:r>
            <a:r>
              <a:rPr b="1" i="0" lang="en-GB" sz="1400" u="none" cap="none" strike="noStrike">
                <a:solidFill>
                  <a:schemeClr val="lt1"/>
                </a:solidFill>
                <a:highlight>
                  <a:srgbClr val="0645AD"/>
                </a:highlight>
                <a:latin typeface="Lato"/>
                <a:ea typeface="Lato"/>
                <a:cs typeface="Lato"/>
                <a:sym typeface="Lato"/>
                <a:extLst>
                  <a:ext uri="http://customooxmlschemas.google.com/">
                    <go:slidesCustomData xmlns:go="http://customooxmlschemas.google.com/" textRoundtripDataId="50"/>
                  </a:ext>
                </a:extLst>
              </a:rPr>
              <a:t> or on maternity leave</a:t>
            </a:r>
            <a:endParaRPr b="1" i="0" sz="1400" u="sng" cap="none" strike="noStrike">
              <a:solidFill>
                <a:schemeClr val="lt1"/>
              </a:solidFill>
              <a:highlight>
                <a:srgbClr val="0645AD"/>
              </a:highlight>
              <a:latin typeface="Lato"/>
              <a:ea typeface="Lato"/>
              <a:cs typeface="Lato"/>
              <a:sym typeface="Lato"/>
              <a:extLst>
                <a:ext uri="http://customooxmlschemas.google.com/">
                  <go:slidesCustomData xmlns:go="http://customooxmlschemas.google.com/" textRoundtripDataId="51"/>
                </a:ext>
              </a:extLst>
            </a:endParaRPr>
          </a:p>
          <a:p>
            <a:pPr indent="-317500" lvl="0" marL="457200" marR="0" rtl="0" algn="l">
              <a:lnSpc>
                <a:spcPct val="131579"/>
              </a:lnSpc>
              <a:spcBef>
                <a:spcPts val="0"/>
              </a:spcBef>
              <a:spcAft>
                <a:spcPts val="0"/>
              </a:spcAft>
              <a:buClr>
                <a:schemeClr val="lt1"/>
              </a:buClr>
              <a:buSzPts val="1400"/>
              <a:buFont typeface="Lato"/>
              <a:buChar char="●"/>
            </a:pPr>
            <a:r>
              <a:rPr b="1" i="0" lang="en-GB" sz="1400" u="none" cap="none" strike="noStrike">
                <a:solidFill>
                  <a:schemeClr val="lt1"/>
                </a:solidFill>
                <a:highlight>
                  <a:srgbClr val="0645AD"/>
                </a:highlight>
                <a:latin typeface="Lato"/>
                <a:ea typeface="Lato"/>
                <a:cs typeface="Lato"/>
                <a:sym typeface="Lato"/>
                <a:extLst>
                  <a:ext uri="http://customooxmlschemas.google.com/">
                    <go:slidesCustomData xmlns:go="http://customooxmlschemas.google.com/" textRoundtripDataId="52"/>
                  </a:ext>
                </a:extLst>
              </a:rPr>
              <a:t>race including colour, nationality, ethnic or national origin</a:t>
            </a:r>
            <a:endParaRPr b="1" i="0" sz="1400" u="sng" cap="none" strike="noStrike">
              <a:solidFill>
                <a:schemeClr val="lt1"/>
              </a:solidFill>
              <a:highlight>
                <a:srgbClr val="0645AD"/>
              </a:highlight>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0"/>
                                        </p:tgtEl>
                                        <p:attrNameLst>
                                          <p:attrName>style.visibility</p:attrName>
                                        </p:attrNameLst>
                                      </p:cBhvr>
                                      <p:to>
                                        <p:strVal val="visible"/>
                                      </p:to>
                                    </p:set>
                                    <p:animEffect filter="fade" transition="in">
                                      <p:cBhvr>
                                        <p:cTn dur="1000"/>
                                        <p:tgtEl>
                                          <p:spTgt spid="9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20"/>
          <p:cNvSpPr txBox="1"/>
          <p:nvPr/>
        </p:nvSpPr>
        <p:spPr>
          <a:xfrm>
            <a:off x="379375" y="253750"/>
            <a:ext cx="7583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Equal pay for equal work!</a:t>
            </a:r>
            <a:endParaRPr b="0" i="0" sz="1400" u="none" cap="none" strike="noStrike">
              <a:solidFill>
                <a:srgbClr val="000000"/>
              </a:solidFill>
              <a:latin typeface="Arial"/>
              <a:ea typeface="Arial"/>
              <a:cs typeface="Arial"/>
              <a:sym typeface="Arial"/>
            </a:endParaRPr>
          </a:p>
        </p:txBody>
      </p:sp>
      <p:sp>
        <p:nvSpPr>
          <p:cNvPr id="928" name="Google Shape;928;p20"/>
          <p:cNvSpPr txBox="1"/>
          <p:nvPr>
            <p:ph idx="12" type="sldNum"/>
          </p:nvPr>
        </p:nvSpPr>
        <p:spPr>
          <a:xfrm>
            <a:off x="86860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a:latin typeface="Lato Black"/>
                <a:ea typeface="Lato Black"/>
                <a:cs typeface="Lato Black"/>
                <a:sym typeface="Lato Black"/>
              </a:rPr>
              <a:t>72</a:t>
            </a:r>
            <a:endParaRPr>
              <a:latin typeface="Lato Black"/>
              <a:ea typeface="Lato Black"/>
              <a:cs typeface="Lato Black"/>
              <a:sym typeface="Lato Black"/>
            </a:endParaRPr>
          </a:p>
        </p:txBody>
      </p:sp>
      <p:sp>
        <p:nvSpPr>
          <p:cNvPr id="929" name="Google Shape;929;p20"/>
          <p:cNvSpPr txBox="1"/>
          <p:nvPr/>
        </p:nvSpPr>
        <p:spPr>
          <a:xfrm>
            <a:off x="1905000" y="4084925"/>
            <a:ext cx="5334000" cy="877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chemeClr val="lt1"/>
                </a:solidFill>
                <a:latin typeface="Lato"/>
                <a:ea typeface="Lato"/>
                <a:cs typeface="Lato"/>
                <a:sym typeface="Lato"/>
              </a:rPr>
              <a:t>How does watching </a:t>
            </a:r>
            <a:r>
              <a:rPr b="1" i="0" lang="en-GB" sz="1500" u="none" cap="none" strike="noStrike">
                <a:solidFill>
                  <a:schemeClr val="lt1"/>
                </a:solidFill>
                <a:uFill>
                  <a:noFill/>
                </a:uFill>
                <a:latin typeface="Lato"/>
                <a:ea typeface="Lato"/>
                <a:cs typeface="Lato"/>
                <a:sym typeface="Lato"/>
                <a:hlinkClick r:id="rId3">
                  <a:extLst>
                    <a:ext uri="{A12FA001-AC4F-418D-AE19-62706E023703}">
                      <ahyp:hlinkClr val="tx"/>
                    </a:ext>
                  </a:extLst>
                </a:hlinkClick>
              </a:rPr>
              <a:t>this video</a:t>
            </a:r>
            <a:r>
              <a:rPr b="1" i="0" lang="en-GB" sz="1500" u="none" cap="none" strike="noStrike">
                <a:solidFill>
                  <a:schemeClr val="lt1"/>
                </a:solidFill>
                <a:latin typeface="Lato"/>
                <a:ea typeface="Lato"/>
                <a:cs typeface="Lato"/>
                <a:sym typeface="Lato"/>
              </a:rPr>
              <a:t> make you feel? Are there any trends in the kinds of work that we expect men/ women to do? How do you think the gender pay gap can be closed?</a:t>
            </a:r>
            <a:endParaRPr b="1" i="0" sz="1700" u="none" cap="none" strike="noStrike">
              <a:solidFill>
                <a:schemeClr val="lt1"/>
              </a:solidFill>
              <a:latin typeface="Lato"/>
              <a:ea typeface="Lato"/>
              <a:cs typeface="Lato"/>
              <a:sym typeface="Lato"/>
            </a:endParaRPr>
          </a:p>
        </p:txBody>
      </p:sp>
      <p:pic>
        <p:nvPicPr>
          <p:cNvPr descr="After the historic victory for the Lionesses at the UEFA Women's EURO 2022, our reporter Hebe Campbell investigates why there is a gender pay gap between professional men and women footballers.&#10;&#10;Get more London Live:  &#10;Check out our website: http://www.LondonLive.co.uk/ &#10;Like London Live: https://www.facebook.com/LondonLive/ &#10;Follow London Live: https://twitter.com/LondonLive/ &#10;Follow London Live: https://www.instagram.com/LondonLive" id="930" name="Google Shape;930;p20" title="Why is there a gender pay gap in women's football?">
            <a:hlinkClick r:id="rId4"/>
          </p:cNvPr>
          <p:cNvPicPr preferRelativeResize="0"/>
          <p:nvPr/>
        </p:nvPicPr>
        <p:blipFill rotWithShape="1">
          <a:blip r:embed="rId5">
            <a:alphaModFix/>
          </a:blip>
          <a:srcRect b="0" l="0" r="0" t="0"/>
          <a:stretch/>
        </p:blipFill>
        <p:spPr>
          <a:xfrm>
            <a:off x="2620275" y="1744898"/>
            <a:ext cx="4013825" cy="2582175"/>
          </a:xfrm>
          <a:prstGeom prst="rect">
            <a:avLst/>
          </a:prstGeom>
          <a:noFill/>
          <a:ln>
            <a:noFill/>
          </a:ln>
        </p:spPr>
      </p:pic>
      <p:sp>
        <p:nvSpPr>
          <p:cNvPr id="931" name="Google Shape;931;p20"/>
          <p:cNvSpPr txBox="1"/>
          <p:nvPr/>
        </p:nvSpPr>
        <p:spPr>
          <a:xfrm>
            <a:off x="1688088" y="4500425"/>
            <a:ext cx="5878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800">
                <a:latin typeface="Lato"/>
                <a:ea typeface="Lato"/>
                <a:cs typeface="Lato"/>
                <a:sym typeface="Lato"/>
              </a:rPr>
              <a:t>What can </a:t>
            </a:r>
            <a:r>
              <a:rPr b="1" lang="en-GB" sz="1800">
                <a:latin typeface="Lato"/>
                <a:ea typeface="Lato"/>
                <a:cs typeface="Lato"/>
                <a:sym typeface="Lato"/>
              </a:rPr>
              <a:t>someone</a:t>
            </a:r>
            <a:r>
              <a:rPr b="1" lang="en-GB" sz="1800">
                <a:latin typeface="Lato"/>
                <a:ea typeface="Lato"/>
                <a:cs typeface="Lato"/>
                <a:sym typeface="Lato"/>
              </a:rPr>
              <a:t> do if they are not being paid fairly?</a:t>
            </a:r>
            <a:endParaRPr b="1" sz="1800">
              <a:latin typeface="Lato"/>
              <a:ea typeface="Lato"/>
              <a:cs typeface="Lato"/>
              <a:sym typeface="Lato"/>
            </a:endParaRPr>
          </a:p>
        </p:txBody>
      </p:sp>
      <p:sp>
        <p:nvSpPr>
          <p:cNvPr id="932" name="Google Shape;932;p20"/>
          <p:cNvSpPr txBox="1"/>
          <p:nvPr/>
        </p:nvSpPr>
        <p:spPr>
          <a:xfrm>
            <a:off x="1775100" y="1283200"/>
            <a:ext cx="5878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800">
                <a:latin typeface="Lato"/>
                <a:ea typeface="Lato"/>
                <a:cs typeface="Lato"/>
                <a:sym typeface="Lato"/>
              </a:rPr>
              <a:t>Are all characteristics protected?</a:t>
            </a:r>
            <a:endParaRPr b="1" sz="1800">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0"/>
                                        </p:tgtEl>
                                        <p:attrNameLst>
                                          <p:attrName>style.visibility</p:attrName>
                                        </p:attrNameLst>
                                      </p:cBhvr>
                                      <p:to>
                                        <p:strVal val="visible"/>
                                      </p:to>
                                    </p:set>
                                    <p:animEffect filter="fade" transition="in">
                                      <p:cBhvr>
                                        <p:cTn dur="1000"/>
                                        <p:tgtEl>
                                          <p:spTgt spid="9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6"/>
          <p:cNvSpPr txBox="1"/>
          <p:nvPr/>
        </p:nvSpPr>
        <p:spPr>
          <a:xfrm>
            <a:off x="450925" y="429192"/>
            <a:ext cx="8242200" cy="5886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rgbClr val="000000"/>
              </a:buClr>
              <a:buSzPts val="3600"/>
              <a:buFont typeface="Arial"/>
              <a:buNone/>
            </a:pPr>
            <a:r>
              <a:rPr b="1" i="0" lang="en-GB" sz="3600" u="none" cap="none" strike="noStrike">
                <a:solidFill>
                  <a:schemeClr val="lt1"/>
                </a:solidFill>
                <a:latin typeface="Lato"/>
                <a:ea typeface="Lato"/>
                <a:cs typeface="Lato"/>
                <a:sym typeface="Lato"/>
              </a:rPr>
              <a:t>Asking for a pay rise</a:t>
            </a:r>
            <a:endParaRPr b="1" i="0" sz="3600" u="none" cap="none" strike="noStrike">
              <a:solidFill>
                <a:srgbClr val="FF8022"/>
              </a:solidFill>
              <a:latin typeface="Lato"/>
              <a:ea typeface="Lato"/>
              <a:cs typeface="Lato"/>
              <a:sym typeface="Lato"/>
            </a:endParaRPr>
          </a:p>
        </p:txBody>
      </p:sp>
      <p:sp>
        <p:nvSpPr>
          <p:cNvPr id="938" name="Google Shape;938;p6"/>
          <p:cNvSpPr txBox="1"/>
          <p:nvPr>
            <p:ph idx="12" type="sldNum"/>
          </p:nvPr>
        </p:nvSpPr>
        <p:spPr>
          <a:xfrm>
            <a:off x="86860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a:latin typeface="Lato Black"/>
                <a:ea typeface="Lato Black"/>
                <a:cs typeface="Lato Black"/>
                <a:sym typeface="Lato Black"/>
              </a:rPr>
              <a:t>73</a:t>
            </a:r>
            <a:endParaRPr>
              <a:latin typeface="Lato Black"/>
              <a:ea typeface="Lato Black"/>
              <a:cs typeface="Lato Black"/>
              <a:sym typeface="Lato Black"/>
            </a:endParaRPr>
          </a:p>
        </p:txBody>
      </p:sp>
      <p:grpSp>
        <p:nvGrpSpPr>
          <p:cNvPr id="939" name="Google Shape;939;p6"/>
          <p:cNvGrpSpPr/>
          <p:nvPr/>
        </p:nvGrpSpPr>
        <p:grpSpPr>
          <a:xfrm>
            <a:off x="3412518" y="1240662"/>
            <a:ext cx="2318957" cy="2383971"/>
            <a:chOff x="4394150" y="1679450"/>
            <a:chExt cx="3125700" cy="3125700"/>
          </a:xfrm>
        </p:grpSpPr>
        <p:sp>
          <p:nvSpPr>
            <p:cNvPr id="940" name="Google Shape;940;p6"/>
            <p:cNvSpPr/>
            <p:nvPr/>
          </p:nvSpPr>
          <p:spPr>
            <a:xfrm>
              <a:off x="4394150" y="1679450"/>
              <a:ext cx="3125700" cy="31257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6"/>
            <p:cNvSpPr txBox="1"/>
            <p:nvPr/>
          </p:nvSpPr>
          <p:spPr>
            <a:xfrm>
              <a:off x="4394150" y="2549884"/>
              <a:ext cx="3125700" cy="1291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600"/>
                <a:buFont typeface="Arial"/>
                <a:buNone/>
              </a:pPr>
              <a:r>
                <a:rPr b="1" i="0" lang="en-GB" sz="2600" u="none" cap="none" strike="noStrike">
                  <a:solidFill>
                    <a:schemeClr val="lt1"/>
                  </a:solidFill>
                  <a:latin typeface="Lato"/>
                  <a:ea typeface="Lato"/>
                  <a:cs typeface="Lato"/>
                  <a:sym typeface="Lato"/>
                </a:rPr>
                <a:t>CAN you ask for a pay rise?</a:t>
              </a:r>
              <a:endParaRPr b="1" i="0" sz="2600" u="none" cap="none" strike="noStrike">
                <a:solidFill>
                  <a:schemeClr val="lt1"/>
                </a:solidFill>
                <a:latin typeface="Lato"/>
                <a:ea typeface="Lato"/>
                <a:cs typeface="Lato"/>
                <a:sym typeface="Lato"/>
              </a:endParaRPr>
            </a:p>
          </p:txBody>
        </p:sp>
      </p:grpSp>
      <p:sp>
        <p:nvSpPr>
          <p:cNvPr id="942" name="Google Shape;942;p6"/>
          <p:cNvSpPr txBox="1"/>
          <p:nvPr/>
        </p:nvSpPr>
        <p:spPr>
          <a:xfrm>
            <a:off x="360375" y="3618875"/>
            <a:ext cx="85533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800">
                <a:solidFill>
                  <a:schemeClr val="lt1"/>
                </a:solidFill>
              </a:rPr>
              <a:t>Can or should any of the following matter? -type of work, level of experience, national economics i.e. recession, (in)equality amongst workers.</a:t>
            </a:r>
            <a:endParaRPr b="1" sz="1800">
              <a:solidFill>
                <a:schemeClr val="lt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g13851131380_0_8"/>
          <p:cNvSpPr txBox="1"/>
          <p:nvPr/>
        </p:nvSpPr>
        <p:spPr>
          <a:xfrm>
            <a:off x="450925" y="429192"/>
            <a:ext cx="8242200" cy="5886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rgbClr val="000000"/>
              </a:buClr>
              <a:buSzPts val="3600"/>
              <a:buFont typeface="Arial"/>
              <a:buNone/>
            </a:pPr>
            <a:r>
              <a:rPr b="1" i="0" lang="en-GB" sz="3600" u="none" cap="none" strike="noStrike">
                <a:solidFill>
                  <a:schemeClr val="lt1"/>
                </a:solidFill>
                <a:latin typeface="Lato"/>
                <a:ea typeface="Lato"/>
                <a:cs typeface="Lato"/>
                <a:sym typeface="Lato"/>
              </a:rPr>
              <a:t>Asking for a pay rise</a:t>
            </a:r>
            <a:endParaRPr b="1" i="0" sz="3600" u="none" cap="none" strike="noStrike">
              <a:solidFill>
                <a:srgbClr val="FF8022"/>
              </a:solidFill>
              <a:latin typeface="Lato"/>
              <a:ea typeface="Lato"/>
              <a:cs typeface="Lato"/>
              <a:sym typeface="Lato"/>
            </a:endParaRPr>
          </a:p>
        </p:txBody>
      </p:sp>
      <p:sp>
        <p:nvSpPr>
          <p:cNvPr id="948" name="Google Shape;948;g13851131380_0_8"/>
          <p:cNvSpPr txBox="1"/>
          <p:nvPr>
            <p:ph idx="12" type="sldNum"/>
          </p:nvPr>
        </p:nvSpPr>
        <p:spPr>
          <a:xfrm>
            <a:off x="86860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a:latin typeface="Lato Black"/>
                <a:ea typeface="Lato Black"/>
                <a:cs typeface="Lato Black"/>
                <a:sym typeface="Lato Black"/>
              </a:rPr>
              <a:t>74</a:t>
            </a:r>
            <a:endParaRPr>
              <a:latin typeface="Lato Black"/>
              <a:ea typeface="Lato Black"/>
              <a:cs typeface="Lato Black"/>
              <a:sym typeface="Lato Black"/>
            </a:endParaRPr>
          </a:p>
        </p:txBody>
      </p:sp>
      <p:sp>
        <p:nvSpPr>
          <p:cNvPr id="949" name="Google Shape;949;g13851131380_0_8"/>
          <p:cNvSpPr txBox="1"/>
          <p:nvPr/>
        </p:nvSpPr>
        <p:spPr>
          <a:xfrm>
            <a:off x="360375" y="3618875"/>
            <a:ext cx="85533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800">
                <a:solidFill>
                  <a:schemeClr val="lt1"/>
                </a:solidFill>
              </a:rPr>
              <a:t>Can or should any of the following matter? -type of work, level of experience, national economics i.e. recession, (in)equality amongst workers.</a:t>
            </a:r>
            <a:endParaRPr b="1" sz="1800">
              <a:solidFill>
                <a:schemeClr val="lt1"/>
              </a:solidFill>
            </a:endParaRPr>
          </a:p>
        </p:txBody>
      </p:sp>
      <p:grpSp>
        <p:nvGrpSpPr>
          <p:cNvPr id="950" name="Google Shape;950;g13851131380_0_8"/>
          <p:cNvGrpSpPr/>
          <p:nvPr/>
        </p:nvGrpSpPr>
        <p:grpSpPr>
          <a:xfrm>
            <a:off x="3412518" y="1240662"/>
            <a:ext cx="2318957" cy="2383971"/>
            <a:chOff x="4394150" y="1679450"/>
            <a:chExt cx="3125700" cy="3125700"/>
          </a:xfrm>
        </p:grpSpPr>
        <p:sp>
          <p:nvSpPr>
            <p:cNvPr id="951" name="Google Shape;951;g13851131380_0_8"/>
            <p:cNvSpPr/>
            <p:nvPr/>
          </p:nvSpPr>
          <p:spPr>
            <a:xfrm>
              <a:off x="4394150" y="1679450"/>
              <a:ext cx="3125700" cy="31257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g13851131380_0_8"/>
            <p:cNvSpPr txBox="1"/>
            <p:nvPr/>
          </p:nvSpPr>
          <p:spPr>
            <a:xfrm>
              <a:off x="4394150" y="2549884"/>
              <a:ext cx="3125700" cy="1816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600"/>
                <a:buFont typeface="Arial"/>
                <a:buNone/>
              </a:pPr>
              <a:r>
                <a:rPr b="1" lang="en-GB" sz="2600">
                  <a:solidFill>
                    <a:schemeClr val="lt1"/>
                  </a:solidFill>
                  <a:latin typeface="Lato"/>
                  <a:ea typeface="Lato"/>
                  <a:cs typeface="Lato"/>
                  <a:sym typeface="Lato"/>
                </a:rPr>
                <a:t>SHOULD </a:t>
              </a:r>
              <a:r>
                <a:rPr b="1" i="0" lang="en-GB" sz="2600" u="none" cap="none" strike="noStrike">
                  <a:solidFill>
                    <a:schemeClr val="lt1"/>
                  </a:solidFill>
                  <a:latin typeface="Lato"/>
                  <a:ea typeface="Lato"/>
                  <a:cs typeface="Lato"/>
                  <a:sym typeface="Lato"/>
                </a:rPr>
                <a:t>you ask for a pay rise?</a:t>
              </a:r>
              <a:endParaRPr b="1" i="0" sz="2600" u="none" cap="none" strike="noStrike">
                <a:solidFill>
                  <a:schemeClr val="lt1"/>
                </a:solidFill>
                <a:latin typeface="Lato"/>
                <a:ea typeface="Lato"/>
                <a:cs typeface="Lato"/>
                <a:sym typeface="Lato"/>
              </a:endParaRPr>
            </a:p>
          </p:txBody>
        </p:sp>
      </p:gr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g13fc50a3bec_0_75"/>
          <p:cNvSpPr txBox="1"/>
          <p:nvPr/>
        </p:nvSpPr>
        <p:spPr>
          <a:xfrm>
            <a:off x="3026800" y="1168950"/>
            <a:ext cx="24744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extLst>
                  <a:ext uri="http://customooxmlschemas.google.com/">
                    <go:slidesCustomData xmlns:go="http://customooxmlschemas.google.com/" textRoundtripDataId="53"/>
                  </a:ext>
                </a:extLst>
              </a:rPr>
              <a:t>Be specific when it comes to the value of your work, both in terms of what you have achieved and how you have achieved results</a:t>
            </a:r>
            <a:endParaRPr b="1" i="0" sz="1400" u="none" cap="none" strike="noStrike">
              <a:solidFill>
                <a:schemeClr val="lt1"/>
              </a:solidFill>
              <a:latin typeface="Lato"/>
              <a:ea typeface="Lato"/>
              <a:cs typeface="Lato"/>
              <a:sym typeface="Lato"/>
            </a:endParaRPr>
          </a:p>
        </p:txBody>
      </p:sp>
      <p:sp>
        <p:nvSpPr>
          <p:cNvPr id="958" name="Google Shape;958;g13fc50a3bec_0_75"/>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a:t>75</a:t>
            </a:r>
            <a:endParaRPr/>
          </a:p>
        </p:txBody>
      </p:sp>
      <p:sp>
        <p:nvSpPr>
          <p:cNvPr id="959" name="Google Shape;959;g13fc50a3bec_0_75"/>
          <p:cNvSpPr txBox="1"/>
          <p:nvPr/>
        </p:nvSpPr>
        <p:spPr>
          <a:xfrm>
            <a:off x="214325" y="403100"/>
            <a:ext cx="6519300" cy="515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0" i="0" lang="en-GB" sz="2800" u="none" cap="none" strike="noStrike">
                <a:solidFill>
                  <a:schemeClr val="lt1"/>
                </a:solidFill>
                <a:latin typeface="Lato Black"/>
                <a:ea typeface="Lato Black"/>
                <a:cs typeface="Lato Black"/>
                <a:sym typeface="Lato Black"/>
                <a:extLst>
                  <a:ext uri="http://customooxmlschemas.google.com/">
                    <go:slidesCustomData xmlns:go="http://customooxmlschemas.google.com/" textRoundtripDataId="54"/>
                  </a:ext>
                </a:extLst>
              </a:rPr>
              <a:t>Top tips when asking for a pay rise</a:t>
            </a:r>
            <a:endParaRPr b="0" i="0" sz="2800" u="none" cap="none" strike="noStrike">
              <a:solidFill>
                <a:srgbClr val="FF8022"/>
              </a:solidFill>
              <a:latin typeface="Lato Black"/>
              <a:ea typeface="Lato Black"/>
              <a:cs typeface="Lato Black"/>
              <a:sym typeface="Lato Black"/>
            </a:endParaRPr>
          </a:p>
        </p:txBody>
      </p:sp>
      <p:sp>
        <p:nvSpPr>
          <p:cNvPr id="960" name="Google Shape;960;g13fc50a3bec_0_75"/>
          <p:cNvSpPr txBox="1"/>
          <p:nvPr/>
        </p:nvSpPr>
        <p:spPr>
          <a:xfrm>
            <a:off x="308500" y="1168950"/>
            <a:ext cx="24744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Prepare key points before booking your meeting with your manager</a:t>
            </a:r>
            <a:endParaRPr b="1" i="0" sz="1400" u="none" cap="none" strike="noStrike">
              <a:solidFill>
                <a:schemeClr val="lt1"/>
              </a:solidFill>
              <a:latin typeface="Lato"/>
              <a:ea typeface="Lato"/>
              <a:cs typeface="Lato"/>
              <a:sym typeface="Lato"/>
            </a:endParaRPr>
          </a:p>
        </p:txBody>
      </p:sp>
      <p:sp>
        <p:nvSpPr>
          <p:cNvPr id="961" name="Google Shape;961;g13fc50a3bec_0_75"/>
          <p:cNvSpPr txBox="1"/>
          <p:nvPr/>
        </p:nvSpPr>
        <p:spPr>
          <a:xfrm>
            <a:off x="5745100" y="1168950"/>
            <a:ext cx="24744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Use facts where you can e.g. “My work led to a 10% increase in sales last year”</a:t>
            </a:r>
            <a:endParaRPr b="1" i="0" sz="1400" u="none" cap="none" strike="noStrike">
              <a:solidFill>
                <a:schemeClr val="lt1"/>
              </a:solidFill>
              <a:latin typeface="Lato"/>
              <a:ea typeface="Lato"/>
              <a:cs typeface="Lato"/>
              <a:sym typeface="Lato"/>
            </a:endParaRPr>
          </a:p>
        </p:txBody>
      </p:sp>
      <p:sp>
        <p:nvSpPr>
          <p:cNvPr id="962" name="Google Shape;962;g13fc50a3bec_0_75"/>
          <p:cNvSpPr txBox="1"/>
          <p:nvPr/>
        </p:nvSpPr>
        <p:spPr>
          <a:xfrm>
            <a:off x="308500" y="2602675"/>
            <a:ext cx="24744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Demonstrate the value you will bring to your employer in the future</a:t>
            </a:r>
            <a:endParaRPr b="1" i="0" sz="1400" u="none" cap="none" strike="noStrike">
              <a:solidFill>
                <a:schemeClr val="lt1"/>
              </a:solidFill>
              <a:latin typeface="Lato"/>
              <a:ea typeface="Lato"/>
              <a:cs typeface="Lato"/>
              <a:sym typeface="Lato"/>
            </a:endParaRPr>
          </a:p>
        </p:txBody>
      </p:sp>
      <p:sp>
        <p:nvSpPr>
          <p:cNvPr id="963" name="Google Shape;963;g13fc50a3bec_0_75"/>
          <p:cNvSpPr txBox="1"/>
          <p:nvPr/>
        </p:nvSpPr>
        <p:spPr>
          <a:xfrm>
            <a:off x="5745100" y="2602675"/>
            <a:ext cx="2587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Use clear and concise language</a:t>
            </a:r>
            <a:endParaRPr b="1" i="0" sz="1400" u="none" cap="none" strike="noStrike">
              <a:solidFill>
                <a:schemeClr val="lt1"/>
              </a:solidFill>
              <a:latin typeface="Lato"/>
              <a:ea typeface="Lato"/>
              <a:cs typeface="Lato"/>
              <a:sym typeface="Lato"/>
            </a:endParaRPr>
          </a:p>
        </p:txBody>
      </p:sp>
      <p:sp>
        <p:nvSpPr>
          <p:cNvPr id="964" name="Google Shape;964;g13fc50a3bec_0_75"/>
          <p:cNvSpPr txBox="1"/>
          <p:nvPr/>
        </p:nvSpPr>
        <p:spPr>
          <a:xfrm>
            <a:off x="3026800" y="2602675"/>
            <a:ext cx="24744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Discuss your soft skills and how you add value internally to the company e.g. have you organised a volunteers’ day, or supported colleagues through problems?</a:t>
            </a:r>
            <a:endParaRPr b="1" i="0" sz="1400" u="none" cap="none" strike="noStrike">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0"/>
                                        </p:tgtEl>
                                        <p:attrNameLst>
                                          <p:attrName>style.visibility</p:attrName>
                                        </p:attrNameLst>
                                      </p:cBhvr>
                                      <p:to>
                                        <p:strVal val="visible"/>
                                      </p:to>
                                    </p:set>
                                    <p:animEffect filter="fade" transition="in">
                                      <p:cBhvr>
                                        <p:cTn dur="1000"/>
                                        <p:tgtEl>
                                          <p:spTgt spid="9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7"/>
                                        </p:tgtEl>
                                        <p:attrNameLst>
                                          <p:attrName>style.visibility</p:attrName>
                                        </p:attrNameLst>
                                      </p:cBhvr>
                                      <p:to>
                                        <p:strVal val="visible"/>
                                      </p:to>
                                    </p:set>
                                    <p:animEffect filter="fade" transition="in">
                                      <p:cBhvr>
                                        <p:cTn dur="1000"/>
                                        <p:tgtEl>
                                          <p:spTgt spid="9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1"/>
                                        </p:tgtEl>
                                        <p:attrNameLst>
                                          <p:attrName>style.visibility</p:attrName>
                                        </p:attrNameLst>
                                      </p:cBhvr>
                                      <p:to>
                                        <p:strVal val="visible"/>
                                      </p:to>
                                    </p:set>
                                    <p:animEffect filter="fade" transition="in">
                                      <p:cBhvr>
                                        <p:cTn dur="1000"/>
                                        <p:tgtEl>
                                          <p:spTgt spid="9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2"/>
                                        </p:tgtEl>
                                        <p:attrNameLst>
                                          <p:attrName>style.visibility</p:attrName>
                                        </p:attrNameLst>
                                      </p:cBhvr>
                                      <p:to>
                                        <p:strVal val="visible"/>
                                      </p:to>
                                    </p:set>
                                    <p:animEffect filter="fade" transition="in">
                                      <p:cBhvr>
                                        <p:cTn dur="1000"/>
                                        <p:tgtEl>
                                          <p:spTgt spid="9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4"/>
                                        </p:tgtEl>
                                        <p:attrNameLst>
                                          <p:attrName>style.visibility</p:attrName>
                                        </p:attrNameLst>
                                      </p:cBhvr>
                                      <p:to>
                                        <p:strVal val="visible"/>
                                      </p:to>
                                    </p:set>
                                    <p:animEffect filter="fade" transition="in">
                                      <p:cBhvr>
                                        <p:cTn dur="1000"/>
                                        <p:tgtEl>
                                          <p:spTgt spid="9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3"/>
                                        </p:tgtEl>
                                        <p:attrNameLst>
                                          <p:attrName>style.visibility</p:attrName>
                                        </p:attrNameLst>
                                      </p:cBhvr>
                                      <p:to>
                                        <p:strVal val="visible"/>
                                      </p:to>
                                    </p:set>
                                    <p:animEffect filter="fade" transition="in">
                                      <p:cBhvr>
                                        <p:cTn dur="1000"/>
                                        <p:tgtEl>
                                          <p:spTgt spid="9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g13710c85c8b_0_122"/>
          <p:cNvSpPr txBox="1"/>
          <p:nvPr/>
        </p:nvSpPr>
        <p:spPr>
          <a:xfrm>
            <a:off x="177775" y="258325"/>
            <a:ext cx="7583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Making </a:t>
            </a:r>
            <a:r>
              <a:rPr b="1" lang="en-GB" sz="2600">
                <a:solidFill>
                  <a:srgbClr val="FF8022"/>
                </a:solidFill>
                <a:latin typeface="Lato Black"/>
                <a:ea typeface="Lato Black"/>
                <a:cs typeface="Lato Black"/>
                <a:sym typeface="Lato Black"/>
              </a:rPr>
              <a:t>a </a:t>
            </a:r>
            <a:r>
              <a:rPr b="1" i="0" lang="en-GB" sz="2600" u="none" cap="none" strike="noStrike">
                <a:solidFill>
                  <a:srgbClr val="FF8022"/>
                </a:solidFill>
                <a:latin typeface="Lato Black"/>
                <a:ea typeface="Lato Black"/>
                <a:cs typeface="Lato Black"/>
                <a:sym typeface="Lato Black"/>
              </a:rPr>
              <a:t>case for a pay rise</a:t>
            </a:r>
            <a:endParaRPr b="0" i="0" sz="1400" u="none" cap="none" strike="noStrike">
              <a:solidFill>
                <a:srgbClr val="000000"/>
              </a:solidFill>
              <a:latin typeface="Arial"/>
              <a:ea typeface="Arial"/>
              <a:cs typeface="Arial"/>
              <a:sym typeface="Arial"/>
            </a:endParaRPr>
          </a:p>
        </p:txBody>
      </p:sp>
      <p:sp>
        <p:nvSpPr>
          <p:cNvPr id="970" name="Google Shape;970;g13710c85c8b_0_122"/>
          <p:cNvSpPr txBox="1"/>
          <p:nvPr>
            <p:ph idx="12" type="sldNum"/>
          </p:nvPr>
        </p:nvSpPr>
        <p:spPr>
          <a:xfrm>
            <a:off x="86860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a:latin typeface="Lato Black"/>
                <a:ea typeface="Lato Black"/>
                <a:cs typeface="Lato Black"/>
                <a:sym typeface="Lato Black"/>
              </a:rPr>
              <a:t>76</a:t>
            </a:r>
            <a:endParaRPr>
              <a:latin typeface="Lato Black"/>
              <a:ea typeface="Lato Black"/>
              <a:cs typeface="Lato Black"/>
              <a:sym typeface="Lato Black"/>
            </a:endParaRPr>
          </a:p>
        </p:txBody>
      </p:sp>
      <p:sp>
        <p:nvSpPr>
          <p:cNvPr id="971" name="Google Shape;971;g13710c85c8b_0_122"/>
          <p:cNvSpPr txBox="1"/>
          <p:nvPr/>
        </p:nvSpPr>
        <p:spPr>
          <a:xfrm>
            <a:off x="71450" y="1356400"/>
            <a:ext cx="9031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Lato"/>
                <a:ea typeface="Lato"/>
                <a:cs typeface="Lato"/>
                <a:sym typeface="Lato"/>
              </a:rPr>
              <a:t>In pairs, you’re going to pick the strongest arguments for a pay rise pitch using either Nic or Naomi. </a:t>
            </a:r>
            <a:endParaRPr b="1" i="0" sz="1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Lato"/>
                <a:ea typeface="Lato"/>
                <a:cs typeface="Lato"/>
                <a:sym typeface="Lato"/>
              </a:rPr>
              <a:t>Make your case to each other (5 mins to prep, 2 mins each to share). How convincing can you be?</a:t>
            </a:r>
            <a:endParaRPr b="1" i="0" sz="1600" u="none" cap="none" strike="noStrike">
              <a:solidFill>
                <a:schemeClr val="dk1"/>
              </a:solidFill>
              <a:latin typeface="Lato"/>
              <a:ea typeface="Lato"/>
              <a:cs typeface="Lato"/>
              <a:sym typeface="Lato"/>
            </a:endParaRPr>
          </a:p>
        </p:txBody>
      </p:sp>
      <p:sp>
        <p:nvSpPr>
          <p:cNvPr id="972" name="Google Shape;972;g13710c85c8b_0_122"/>
          <p:cNvSpPr txBox="1"/>
          <p:nvPr/>
        </p:nvSpPr>
        <p:spPr>
          <a:xfrm>
            <a:off x="2062100" y="4188575"/>
            <a:ext cx="20853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GB" u="none" cap="none" strike="noStrike">
                <a:solidFill>
                  <a:schemeClr val="dk1"/>
                </a:solidFill>
                <a:latin typeface="Lato"/>
                <a:ea typeface="Lato"/>
                <a:cs typeface="Lato"/>
                <a:sym typeface="Lato"/>
              </a:rPr>
              <a:t>Naomi</a:t>
            </a:r>
            <a:endParaRPr b="1" i="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600"/>
              <a:buFont typeface="Arial"/>
              <a:buNone/>
            </a:pPr>
            <a:r>
              <a:rPr i="0" lang="en-GB" u="none" cap="none" strike="noStrike">
                <a:solidFill>
                  <a:schemeClr val="dk1"/>
                </a:solidFill>
                <a:latin typeface="Lato"/>
                <a:ea typeface="Lato"/>
                <a:cs typeface="Lato"/>
                <a:sym typeface="Lato"/>
              </a:rPr>
              <a:t>Marketing manager at top fashion brand</a:t>
            </a:r>
            <a:endParaRPr i="0" u="none" cap="none" strike="noStrike">
              <a:solidFill>
                <a:schemeClr val="dk1"/>
              </a:solidFill>
              <a:latin typeface="Lato"/>
              <a:ea typeface="Lato"/>
              <a:cs typeface="Lato"/>
              <a:sym typeface="Lato"/>
            </a:endParaRPr>
          </a:p>
        </p:txBody>
      </p:sp>
      <p:sp>
        <p:nvSpPr>
          <p:cNvPr id="973" name="Google Shape;973;g13710c85c8b_0_122"/>
          <p:cNvSpPr txBox="1"/>
          <p:nvPr/>
        </p:nvSpPr>
        <p:spPr>
          <a:xfrm>
            <a:off x="4751229" y="4188575"/>
            <a:ext cx="23715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GB" u="none" cap="none" strike="noStrike">
                <a:solidFill>
                  <a:schemeClr val="dk1"/>
                </a:solidFill>
                <a:latin typeface="Lato"/>
                <a:ea typeface="Lato"/>
                <a:cs typeface="Lato"/>
                <a:sym typeface="Lato"/>
              </a:rPr>
              <a:t>Nic</a:t>
            </a:r>
            <a:endParaRPr b="1" i="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600"/>
              <a:buFont typeface="Arial"/>
              <a:buNone/>
            </a:pPr>
            <a:r>
              <a:rPr i="0" lang="en-GB" u="none" cap="none" strike="noStrike">
                <a:solidFill>
                  <a:schemeClr val="dk1"/>
                </a:solidFill>
                <a:latin typeface="Lato"/>
                <a:ea typeface="Lato"/>
                <a:cs typeface="Lato"/>
                <a:sym typeface="Lato"/>
              </a:rPr>
              <a:t>Shop manager at major sports brand</a:t>
            </a:r>
            <a:endParaRPr i="0" u="none" cap="none" strike="noStrike">
              <a:solidFill>
                <a:schemeClr val="dk1"/>
              </a:solidFill>
              <a:latin typeface="Lato"/>
              <a:ea typeface="Lato"/>
              <a:cs typeface="Lato"/>
              <a:sym typeface="Lato"/>
            </a:endParaRPr>
          </a:p>
        </p:txBody>
      </p:sp>
      <p:pic>
        <p:nvPicPr>
          <p:cNvPr id="974" name="Google Shape;974;g13710c85c8b_0_122"/>
          <p:cNvPicPr preferRelativeResize="0"/>
          <p:nvPr/>
        </p:nvPicPr>
        <p:blipFill rotWithShape="1">
          <a:blip r:embed="rId3">
            <a:alphaModFix/>
          </a:blip>
          <a:srcRect b="0" l="0" r="0" t="0"/>
          <a:stretch/>
        </p:blipFill>
        <p:spPr>
          <a:xfrm>
            <a:off x="2111575" y="2157125"/>
            <a:ext cx="1986350" cy="1986350"/>
          </a:xfrm>
          <a:prstGeom prst="rect">
            <a:avLst/>
          </a:prstGeom>
          <a:noFill/>
          <a:ln>
            <a:noFill/>
          </a:ln>
        </p:spPr>
      </p:pic>
      <p:pic>
        <p:nvPicPr>
          <p:cNvPr id="975" name="Google Shape;975;g13710c85c8b_0_122"/>
          <p:cNvPicPr preferRelativeResize="0"/>
          <p:nvPr/>
        </p:nvPicPr>
        <p:blipFill rotWithShape="1">
          <a:blip r:embed="rId4">
            <a:alphaModFix/>
          </a:blip>
          <a:srcRect b="0" l="0" r="0" t="0"/>
          <a:stretch/>
        </p:blipFill>
        <p:spPr>
          <a:xfrm>
            <a:off x="4902975" y="2157125"/>
            <a:ext cx="1986350" cy="19863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12"/>
          <p:cNvSpPr txBox="1"/>
          <p:nvPr/>
        </p:nvSpPr>
        <p:spPr>
          <a:xfrm>
            <a:off x="311700" y="3442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981" name="Google Shape;981;p12"/>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12"/>
          <p:cNvSpPr txBox="1"/>
          <p:nvPr/>
        </p:nvSpPr>
        <p:spPr>
          <a:xfrm>
            <a:off x="3124950" y="926191"/>
            <a:ext cx="53721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8000"/>
              <a:buFont typeface="Arial"/>
              <a:buNone/>
            </a:pPr>
            <a:r>
              <a:rPr b="1" i="0" lang="en-GB" sz="2400" u="none" cap="none" strike="noStrike">
                <a:solidFill>
                  <a:schemeClr val="lt1"/>
                </a:solidFill>
                <a:latin typeface="Lato Black"/>
                <a:ea typeface="Lato Black"/>
                <a:cs typeface="Lato Black"/>
                <a:sym typeface="Lato Black"/>
              </a:rPr>
              <a:t>Meet Naomi</a:t>
            </a:r>
            <a:endParaRPr b="1" i="0" sz="2400" u="none" cap="none" strike="noStrike">
              <a:solidFill>
                <a:schemeClr val="accent2"/>
              </a:solidFill>
              <a:latin typeface="Lato Black"/>
              <a:ea typeface="Lato Black"/>
              <a:cs typeface="Lato Black"/>
              <a:sym typeface="Lato Black"/>
            </a:endParaRPr>
          </a:p>
        </p:txBody>
      </p:sp>
      <p:sp>
        <p:nvSpPr>
          <p:cNvPr id="983" name="Google Shape;983;p1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a:t>77</a:t>
            </a:r>
            <a:endParaRPr/>
          </a:p>
        </p:txBody>
      </p:sp>
      <p:pic>
        <p:nvPicPr>
          <p:cNvPr id="984" name="Google Shape;984;p12"/>
          <p:cNvPicPr preferRelativeResize="0"/>
          <p:nvPr/>
        </p:nvPicPr>
        <p:blipFill rotWithShape="1">
          <a:blip r:embed="rId3">
            <a:alphaModFix/>
          </a:blip>
          <a:srcRect b="0" l="0" r="0" t="0"/>
          <a:stretch/>
        </p:blipFill>
        <p:spPr>
          <a:xfrm>
            <a:off x="439450" y="1083574"/>
            <a:ext cx="2447850" cy="3686175"/>
          </a:xfrm>
          <a:prstGeom prst="rect">
            <a:avLst/>
          </a:prstGeom>
          <a:noFill/>
          <a:ln cap="flat" cmpd="sng" w="28575">
            <a:solidFill>
              <a:schemeClr val="accent2"/>
            </a:solidFill>
            <a:prstDash val="solid"/>
            <a:round/>
            <a:headEnd len="sm" w="sm" type="none"/>
            <a:tailEnd len="sm" w="sm" type="none"/>
          </a:ln>
        </p:spPr>
      </p:pic>
      <p:sp>
        <p:nvSpPr>
          <p:cNvPr id="985" name="Google Shape;985;p12"/>
          <p:cNvSpPr txBox="1"/>
          <p:nvPr/>
        </p:nvSpPr>
        <p:spPr>
          <a:xfrm flipH="1">
            <a:off x="3124950" y="1494300"/>
            <a:ext cx="52608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600" u="none" cap="none" strike="noStrike">
                <a:solidFill>
                  <a:schemeClr val="lt1"/>
                </a:solidFill>
                <a:latin typeface="Lato"/>
                <a:ea typeface="Lato"/>
                <a:cs typeface="Lato"/>
                <a:sym typeface="Lato"/>
              </a:rPr>
              <a:t>Naomi works in the marketing department at a large fashion brand. At the start of the year she was involved in a big project that led to a £200,000 increase in the company’s profit. But she hasn’t had a pay rise since she started working there three years ago. Furthermore, two members of the team left and were not replaced, </a:t>
            </a:r>
            <a:br>
              <a:rPr b="1" i="0" lang="en-GB" sz="1600" u="none" cap="none" strike="noStrike">
                <a:solidFill>
                  <a:schemeClr val="lt1"/>
                </a:solidFill>
                <a:latin typeface="Lato"/>
                <a:ea typeface="Lato"/>
                <a:cs typeface="Lato"/>
                <a:sym typeface="Lato"/>
              </a:rPr>
            </a:br>
            <a:r>
              <a:rPr b="1" i="0" lang="en-GB" sz="1600" u="none" cap="none" strike="noStrike">
                <a:solidFill>
                  <a:schemeClr val="lt1"/>
                </a:solidFill>
                <a:latin typeface="Lato"/>
                <a:ea typeface="Lato"/>
                <a:cs typeface="Lato"/>
                <a:sym typeface="Lato"/>
              </a:rPr>
              <a:t>so Naomi has picked up their work too, working over her contracted hours at least a couple of days a week. </a:t>
            </a:r>
            <a:endParaRPr b="0" i="0" sz="1200" u="none" cap="none" strike="noStrike">
              <a:solidFill>
                <a:schemeClr val="lt1"/>
              </a:solidFill>
              <a:latin typeface="Arial"/>
              <a:ea typeface="Arial"/>
              <a:cs typeface="Arial"/>
              <a:sym typeface="Arial"/>
            </a:endParaRPr>
          </a:p>
        </p:txBody>
      </p:sp>
      <p:sp>
        <p:nvSpPr>
          <p:cNvPr id="986" name="Google Shape;986;p12"/>
          <p:cNvSpPr txBox="1"/>
          <p:nvPr/>
        </p:nvSpPr>
        <p:spPr>
          <a:xfrm>
            <a:off x="3196400" y="3764550"/>
            <a:ext cx="5455500" cy="969000"/>
          </a:xfrm>
          <a:prstGeom prst="rect">
            <a:avLst/>
          </a:prstGeom>
          <a:solidFill>
            <a:schemeClr val="dk1"/>
          </a:solid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8000"/>
              <a:buFont typeface="Arial"/>
              <a:buNone/>
            </a:pPr>
            <a:r>
              <a:rPr b="1" i="0" lang="en-GB" sz="2000" u="none" cap="none" strike="noStrike">
                <a:solidFill>
                  <a:schemeClr val="lt1"/>
                </a:solidFill>
                <a:latin typeface="Lato Black"/>
                <a:ea typeface="Lato Black"/>
                <a:cs typeface="Lato Black"/>
                <a:sym typeface="Lato Black"/>
              </a:rPr>
              <a:t>What should Naomi say to her boss?</a:t>
            </a:r>
            <a:endParaRPr b="1" i="0" sz="2000" u="none" cap="none" strike="noStrike">
              <a:solidFill>
                <a:schemeClr val="lt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8000"/>
              <a:buFont typeface="Arial"/>
              <a:buNone/>
            </a:pPr>
            <a:r>
              <a:rPr b="1" lang="en-GB" sz="1300">
                <a:solidFill>
                  <a:schemeClr val="lt1"/>
                </a:solidFill>
                <a:latin typeface="Lato Black"/>
                <a:ea typeface="Lato Black"/>
                <a:cs typeface="Lato Black"/>
                <a:sym typeface="Lato Black"/>
              </a:rPr>
              <a:t>Task</a:t>
            </a:r>
            <a:r>
              <a:rPr b="1" i="0" lang="en-GB" sz="1300" u="none" cap="none" strike="noStrike">
                <a:solidFill>
                  <a:schemeClr val="lt1"/>
                </a:solidFill>
                <a:latin typeface="Lato Black"/>
                <a:ea typeface="Lato Black"/>
                <a:cs typeface="Lato Black"/>
                <a:sym typeface="Lato Black"/>
              </a:rPr>
              <a:t> - can you identify the key points for her pay rise pitch? </a:t>
            </a:r>
            <a:endParaRPr b="1" i="0" sz="1300" u="none" cap="none" strike="noStrike">
              <a:solidFill>
                <a:schemeClr val="lt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8000"/>
              <a:buFont typeface="Arial"/>
              <a:buNone/>
            </a:pPr>
            <a:r>
              <a:rPr b="1" i="0" lang="en-GB" sz="1300" u="none" cap="none" strike="noStrike">
                <a:solidFill>
                  <a:schemeClr val="lt1"/>
                </a:solidFill>
                <a:latin typeface="Lato Black"/>
                <a:ea typeface="Lato Black"/>
                <a:cs typeface="Lato Black"/>
                <a:sym typeface="Lato Black"/>
              </a:rPr>
              <a:t>After 5 minutes of writing, pitch to one another…</a:t>
            </a:r>
            <a:endParaRPr b="1" i="0" sz="1300" u="none" cap="none" strike="noStrike">
              <a:solidFill>
                <a:schemeClr val="accent2"/>
              </a:solidFill>
              <a:latin typeface="Lato Black"/>
              <a:ea typeface="Lato Black"/>
              <a:cs typeface="Lato Black"/>
              <a:sym typeface="Lato Black"/>
            </a:endParaRPr>
          </a:p>
        </p:txBody>
      </p:sp>
      <p:sp>
        <p:nvSpPr>
          <p:cNvPr id="987" name="Google Shape;987;p12"/>
          <p:cNvSpPr txBox="1"/>
          <p:nvPr/>
        </p:nvSpPr>
        <p:spPr>
          <a:xfrm>
            <a:off x="484000" y="192450"/>
            <a:ext cx="7725600" cy="5886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0" i="0" lang="en-GB" sz="3600" u="none" cap="none" strike="noStrike">
                <a:solidFill>
                  <a:schemeClr val="lt1"/>
                </a:solidFill>
                <a:latin typeface="Lato Black"/>
                <a:ea typeface="Lato Black"/>
                <a:cs typeface="Lato Black"/>
                <a:sym typeface="Lato Black"/>
              </a:rPr>
              <a:t>Making </a:t>
            </a:r>
            <a:r>
              <a:rPr lang="en-GB" sz="3600">
                <a:solidFill>
                  <a:schemeClr val="lt1"/>
                </a:solidFill>
                <a:latin typeface="Lato Black"/>
                <a:ea typeface="Lato Black"/>
                <a:cs typeface="Lato Black"/>
                <a:sym typeface="Lato Black"/>
              </a:rPr>
              <a:t>a </a:t>
            </a:r>
            <a:r>
              <a:rPr b="0" i="0" lang="en-GB" sz="3600" u="none" cap="none" strike="noStrike">
                <a:solidFill>
                  <a:schemeClr val="lt1"/>
                </a:solidFill>
                <a:latin typeface="Lato Black"/>
                <a:ea typeface="Lato Black"/>
                <a:cs typeface="Lato Black"/>
                <a:sym typeface="Lato Black"/>
              </a:rPr>
              <a:t>case </a:t>
            </a:r>
            <a:endParaRPr b="0" i="0" sz="3600" u="none" cap="none" strike="noStrike">
              <a:solidFill>
                <a:srgbClr val="FF8022"/>
              </a:solidFill>
              <a:latin typeface="Lato Black"/>
              <a:ea typeface="Lato Black"/>
              <a:cs typeface="Lato Black"/>
              <a:sym typeface="Lato Black"/>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g13fea29f858_0_7"/>
          <p:cNvSpPr txBox="1"/>
          <p:nvPr/>
        </p:nvSpPr>
        <p:spPr>
          <a:xfrm>
            <a:off x="140075" y="694050"/>
            <a:ext cx="56412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8000"/>
              <a:buFont typeface="Arial"/>
              <a:buNone/>
            </a:pPr>
            <a:r>
              <a:rPr b="1" i="0" lang="en-GB" sz="2200" u="none" cap="none" strike="noStrike">
                <a:solidFill>
                  <a:schemeClr val="lt1"/>
                </a:solidFill>
                <a:latin typeface="Lato Black"/>
                <a:ea typeface="Lato Black"/>
                <a:cs typeface="Lato Black"/>
                <a:sym typeface="Lato Black"/>
              </a:rPr>
              <a:t>Meet Nic</a:t>
            </a:r>
            <a:endParaRPr b="1" i="0" sz="2200" u="none" cap="none" strike="noStrike">
              <a:solidFill>
                <a:schemeClr val="accent2"/>
              </a:solidFill>
              <a:latin typeface="Lato Black"/>
              <a:ea typeface="Lato Black"/>
              <a:cs typeface="Lato Black"/>
              <a:sym typeface="Lato Black"/>
            </a:endParaRPr>
          </a:p>
        </p:txBody>
      </p:sp>
      <p:sp>
        <p:nvSpPr>
          <p:cNvPr id="993" name="Google Shape;993;g13fea29f858_0_7"/>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a:t>78</a:t>
            </a:r>
            <a:endParaRPr/>
          </a:p>
        </p:txBody>
      </p:sp>
      <p:sp>
        <p:nvSpPr>
          <p:cNvPr id="994" name="Google Shape;994;g13fea29f858_0_7"/>
          <p:cNvSpPr txBox="1"/>
          <p:nvPr/>
        </p:nvSpPr>
        <p:spPr>
          <a:xfrm flipH="1">
            <a:off x="113750" y="1143550"/>
            <a:ext cx="6212100" cy="2678100"/>
          </a:xfrm>
          <a:prstGeom prst="rect">
            <a:avLst/>
          </a:prstGeom>
          <a:solidFill>
            <a:srgbClr val="0543B3"/>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400" u="none" cap="none" strike="noStrike">
                <a:solidFill>
                  <a:schemeClr val="lt1"/>
                </a:solidFill>
                <a:latin typeface="Lato"/>
                <a:ea typeface="Lato"/>
                <a:cs typeface="Lato"/>
                <a:sym typeface="Lato"/>
              </a:rPr>
              <a:t>Nic works as a shop manager at a big sports brand.  He has been working at the company for five years and is well liked by both his shop assistants and customers. He always seems to resolve problems and has increased clothes sales for the </a:t>
            </a:r>
            <a:r>
              <a:rPr b="1" i="0" lang="en-GB" sz="1400" u="none" cap="none" strike="noStrike">
                <a:solidFill>
                  <a:schemeClr val="lt1"/>
                </a:solidFill>
                <a:latin typeface="Lato"/>
                <a:ea typeface="Lato"/>
                <a:cs typeface="Lato"/>
                <a:sym typeface="Lato"/>
                <a:extLst>
                  <a:ext uri="http://customooxmlschemas.google.com/">
                    <go:slidesCustomData xmlns:go="http://customooxmlschemas.google.com/" textRoundtripDataId="55"/>
                  </a:ext>
                </a:extLst>
              </a:rPr>
              <a:t>company</a:t>
            </a:r>
            <a:r>
              <a:rPr b="1" i="0" lang="en-GB" sz="1400" u="none" cap="none" strike="noStrike">
                <a:solidFill>
                  <a:schemeClr val="lt1"/>
                </a:solidFill>
                <a:latin typeface="Lato"/>
                <a:ea typeface="Lato"/>
                <a:cs typeface="Lato"/>
                <a:sym typeface="Lato"/>
              </a:rPr>
              <a:t> by 12% over the past year. Yet, he received only a small pay rise when he was promoted to shop manager. He’s been offered a job at a competitor sports brand for a higher salary but is keen to stay as he enjoys the people he works with and has a good work/life balance.</a:t>
            </a:r>
            <a:endParaRPr b="1" i="0" sz="14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i="0" sz="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1" i="0" lang="en-GB" sz="1400" u="none" cap="none" strike="noStrike">
                <a:solidFill>
                  <a:schemeClr val="lt1"/>
                </a:solidFill>
                <a:latin typeface="Lato"/>
                <a:ea typeface="Lato"/>
                <a:cs typeface="Lato"/>
                <a:sym typeface="Lato"/>
              </a:rPr>
              <a:t>At the same time, over the past year, inflation has risen by 9% meaning a lot of his costs and the things he buys have become much more expensive. He’s noticed the cost of petrol, his weekly food shop and heating bill rise a lot! In order to be convinced to stay in his current role, Nic is looking for a pay rise.</a:t>
            </a:r>
            <a:endParaRPr b="0" i="0" sz="1000" u="none" cap="none" strike="noStrike">
              <a:solidFill>
                <a:schemeClr val="lt1"/>
              </a:solidFill>
              <a:latin typeface="Arial"/>
              <a:ea typeface="Arial"/>
              <a:cs typeface="Arial"/>
              <a:sym typeface="Arial"/>
            </a:endParaRPr>
          </a:p>
        </p:txBody>
      </p:sp>
      <p:sp>
        <p:nvSpPr>
          <p:cNvPr id="995" name="Google Shape;995;g13fea29f858_0_7"/>
          <p:cNvSpPr txBox="1"/>
          <p:nvPr/>
        </p:nvSpPr>
        <p:spPr>
          <a:xfrm>
            <a:off x="172400" y="3821650"/>
            <a:ext cx="6094800" cy="969000"/>
          </a:xfrm>
          <a:prstGeom prst="rect">
            <a:avLst/>
          </a:prstGeom>
          <a:solidFill>
            <a:schemeClr val="dk1"/>
          </a:solid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8000"/>
              <a:buFont typeface="Arial"/>
              <a:buNone/>
            </a:pPr>
            <a:r>
              <a:rPr b="1" i="0" lang="en-GB" sz="2000" u="none" cap="none" strike="noStrike">
                <a:solidFill>
                  <a:schemeClr val="lt1"/>
                </a:solidFill>
                <a:latin typeface="Lato Black"/>
                <a:ea typeface="Lato Black"/>
                <a:cs typeface="Lato Black"/>
                <a:sym typeface="Lato Black"/>
              </a:rPr>
              <a:t>What should Nic say to his boss?</a:t>
            </a:r>
            <a:endParaRPr b="1" i="0" sz="2000" u="none" cap="none" strike="noStrike">
              <a:solidFill>
                <a:schemeClr val="lt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8000"/>
              <a:buFont typeface="Arial"/>
              <a:buNone/>
            </a:pPr>
            <a:r>
              <a:rPr b="1" lang="en-GB" sz="1300">
                <a:solidFill>
                  <a:schemeClr val="lt1"/>
                </a:solidFill>
                <a:latin typeface="Lato Black"/>
                <a:ea typeface="Lato Black"/>
                <a:cs typeface="Lato Black"/>
                <a:sym typeface="Lato Black"/>
              </a:rPr>
              <a:t>Task</a:t>
            </a:r>
            <a:r>
              <a:rPr b="1" i="0" lang="en-GB" sz="1300" u="none" cap="none" strike="noStrike">
                <a:solidFill>
                  <a:schemeClr val="lt1"/>
                </a:solidFill>
                <a:latin typeface="Lato Black"/>
                <a:ea typeface="Lato Black"/>
                <a:cs typeface="Lato Black"/>
                <a:sym typeface="Lato Black"/>
              </a:rPr>
              <a:t> - can you identify the key points for his pay rise pitch? </a:t>
            </a:r>
            <a:endParaRPr b="1" i="0" sz="1300" u="none" cap="none" strike="noStrike">
              <a:solidFill>
                <a:schemeClr val="lt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8000"/>
              <a:buFont typeface="Arial"/>
              <a:buNone/>
            </a:pPr>
            <a:r>
              <a:rPr b="1" i="0" lang="en-GB" sz="1300" u="none" cap="none" strike="noStrike">
                <a:solidFill>
                  <a:schemeClr val="lt1"/>
                </a:solidFill>
                <a:latin typeface="Lato Black"/>
                <a:ea typeface="Lato Black"/>
                <a:cs typeface="Lato Black"/>
                <a:sym typeface="Lato Black"/>
              </a:rPr>
              <a:t>After 5 minutes of writing, pitch to one another…</a:t>
            </a:r>
            <a:endParaRPr b="1" i="0" sz="1300" u="none" cap="none" strike="noStrike">
              <a:solidFill>
                <a:schemeClr val="lt1"/>
              </a:solidFill>
              <a:latin typeface="Lato Black"/>
              <a:ea typeface="Lato Black"/>
              <a:cs typeface="Lato Black"/>
              <a:sym typeface="Lato Black"/>
            </a:endParaRPr>
          </a:p>
        </p:txBody>
      </p:sp>
      <p:pic>
        <p:nvPicPr>
          <p:cNvPr id="996" name="Google Shape;996;g13fea29f858_0_7"/>
          <p:cNvPicPr preferRelativeResize="0"/>
          <p:nvPr/>
        </p:nvPicPr>
        <p:blipFill rotWithShape="1">
          <a:blip r:embed="rId3">
            <a:alphaModFix/>
          </a:blip>
          <a:srcRect b="0" l="24010" r="25880" t="0"/>
          <a:stretch/>
        </p:blipFill>
        <p:spPr>
          <a:xfrm>
            <a:off x="6474725" y="1143550"/>
            <a:ext cx="2496451" cy="3573400"/>
          </a:xfrm>
          <a:prstGeom prst="rect">
            <a:avLst/>
          </a:prstGeom>
          <a:noFill/>
          <a:ln cap="flat" cmpd="sng" w="28575">
            <a:solidFill>
              <a:schemeClr val="accent2"/>
            </a:solidFill>
            <a:prstDash val="solid"/>
            <a:round/>
            <a:headEnd len="sm" w="sm" type="none"/>
            <a:tailEnd len="sm" w="sm" type="none"/>
          </a:ln>
        </p:spPr>
      </p:pic>
      <p:sp>
        <p:nvSpPr>
          <p:cNvPr id="997" name="Google Shape;997;g13fea29f858_0_7"/>
          <p:cNvSpPr txBox="1"/>
          <p:nvPr/>
        </p:nvSpPr>
        <p:spPr>
          <a:xfrm>
            <a:off x="263471" y="39800"/>
            <a:ext cx="4797300" cy="5886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0" i="0" lang="en-GB" sz="3600" u="none" cap="none" strike="noStrike">
                <a:solidFill>
                  <a:schemeClr val="lt1"/>
                </a:solidFill>
                <a:latin typeface="Lato Black"/>
                <a:ea typeface="Lato Black"/>
                <a:cs typeface="Lato Black"/>
                <a:sym typeface="Lato Black"/>
              </a:rPr>
              <a:t>Making </a:t>
            </a:r>
            <a:r>
              <a:rPr lang="en-GB" sz="3600">
                <a:solidFill>
                  <a:schemeClr val="lt1"/>
                </a:solidFill>
                <a:latin typeface="Lato Black"/>
                <a:ea typeface="Lato Black"/>
                <a:cs typeface="Lato Black"/>
                <a:sym typeface="Lato Black"/>
              </a:rPr>
              <a:t>a </a:t>
            </a:r>
            <a:r>
              <a:rPr b="0" i="0" lang="en-GB" sz="3600" u="none" cap="none" strike="noStrike">
                <a:solidFill>
                  <a:schemeClr val="lt1"/>
                </a:solidFill>
                <a:latin typeface="Lato Black"/>
                <a:ea typeface="Lato Black"/>
                <a:cs typeface="Lato Black"/>
                <a:sym typeface="Lato Black"/>
              </a:rPr>
              <a:t>case </a:t>
            </a:r>
            <a:endParaRPr b="0" i="0" sz="3600" u="none" cap="none" strike="noStrike">
              <a:solidFill>
                <a:srgbClr val="FF8022"/>
              </a:solidFill>
              <a:latin typeface="Lato Black"/>
              <a:ea typeface="Lato Black"/>
              <a:cs typeface="Lato Black"/>
              <a:sym typeface="Lato Black"/>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1496fd66f99_3_0"/>
          <p:cNvSpPr txBox="1"/>
          <p:nvPr/>
        </p:nvSpPr>
        <p:spPr>
          <a:xfrm>
            <a:off x="1016125" y="1854475"/>
            <a:ext cx="3486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7916"/>
              </a:lnSpc>
              <a:spcBef>
                <a:spcPts val="0"/>
              </a:spcBef>
              <a:spcAft>
                <a:spcPts val="800"/>
              </a:spcAft>
              <a:buClr>
                <a:srgbClr val="000000"/>
              </a:buClr>
              <a:buSzPts val="1400"/>
              <a:buFont typeface="Arial"/>
              <a:buNone/>
            </a:pPr>
            <a:r>
              <a:t/>
            </a:r>
            <a:endParaRPr b="0" i="0" sz="1400" u="none" cap="none" strike="noStrike">
              <a:solidFill>
                <a:srgbClr val="F9F9F9"/>
              </a:solidFill>
              <a:latin typeface="Comic Sans MS"/>
              <a:ea typeface="Comic Sans MS"/>
              <a:cs typeface="Comic Sans MS"/>
              <a:sym typeface="Comic Sans MS"/>
            </a:endParaRPr>
          </a:p>
        </p:txBody>
      </p:sp>
      <p:sp>
        <p:nvSpPr>
          <p:cNvPr id="222" name="Google Shape;222;g1496fd66f99_3_0"/>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sz="1400">
                <a:solidFill>
                  <a:schemeClr val="lt1"/>
                </a:solidFill>
              </a:rPr>
              <a:t>‹#›</a:t>
            </a:fld>
            <a:endParaRPr sz="1400">
              <a:solidFill>
                <a:schemeClr val="lt1"/>
              </a:solidFill>
            </a:endParaRPr>
          </a:p>
        </p:txBody>
      </p:sp>
      <p:sp>
        <p:nvSpPr>
          <p:cNvPr id="223" name="Google Shape;223;g1496fd66f99_3_0"/>
          <p:cNvSpPr txBox="1"/>
          <p:nvPr/>
        </p:nvSpPr>
        <p:spPr>
          <a:xfrm>
            <a:off x="214425" y="250700"/>
            <a:ext cx="81939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800" u="none" cap="none" strike="noStrike">
                <a:solidFill>
                  <a:schemeClr val="accent2"/>
                </a:solidFill>
                <a:latin typeface="Lato Black"/>
                <a:ea typeface="Lato Black"/>
                <a:cs typeface="Lato Black"/>
                <a:sym typeface="Lato Black"/>
              </a:rPr>
              <a:t>National minimum wage rates </a:t>
            </a:r>
            <a:r>
              <a:rPr b="1" i="0" lang="en-GB" sz="2800" u="none" cap="none" strike="noStrike">
                <a:solidFill>
                  <a:schemeClr val="accent2"/>
                </a:solidFill>
                <a:latin typeface="Lato Black"/>
                <a:ea typeface="Lato Black"/>
                <a:cs typeface="Lato Black"/>
                <a:sym typeface="Lato Black"/>
                <a:extLst>
                  <a:ext uri="http://customooxmlschemas.google.com/">
                    <go:slidesCustomData xmlns:go="http://customooxmlschemas.google.com/" textRoundtripDataId="7"/>
                  </a:ext>
                </a:extLst>
              </a:rPr>
              <a:t>2022</a:t>
            </a:r>
            <a:endParaRPr b="1" i="0" sz="2800" u="none" cap="none" strike="noStrike">
              <a:solidFill>
                <a:schemeClr val="accent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t/>
            </a:r>
            <a:endParaRPr b="1" i="0" sz="2800" u="none" cap="none" strike="noStrike">
              <a:solidFill>
                <a:srgbClr val="FF802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t/>
            </a:r>
            <a:endParaRPr b="1" i="0" sz="2800" u="none" cap="none" strike="noStrike">
              <a:solidFill>
                <a:srgbClr val="FF802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t/>
            </a:r>
            <a:endParaRPr b="1" i="0" sz="2800" u="none" cap="none" strike="noStrike">
              <a:solidFill>
                <a:srgbClr val="FF8022"/>
              </a:solidFill>
              <a:latin typeface="Lato Black"/>
              <a:ea typeface="Lato Black"/>
              <a:cs typeface="Lato Black"/>
              <a:sym typeface="Lato Black"/>
            </a:endParaRPr>
          </a:p>
        </p:txBody>
      </p:sp>
      <p:sp>
        <p:nvSpPr>
          <p:cNvPr id="224" name="Google Shape;224;g1496fd66f99_3_0"/>
          <p:cNvSpPr txBox="1"/>
          <p:nvPr/>
        </p:nvSpPr>
        <p:spPr>
          <a:xfrm>
            <a:off x="50" y="738300"/>
            <a:ext cx="9144000" cy="78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GB" sz="1800" u="none" cap="none" strike="noStrike">
                <a:solidFill>
                  <a:schemeClr val="lt1"/>
                </a:solidFill>
                <a:latin typeface="Lato Black"/>
                <a:ea typeface="Lato Black"/>
                <a:cs typeface="Lato Black"/>
                <a:sym typeface="Lato Black"/>
              </a:rPr>
              <a:t>First job</a:t>
            </a:r>
            <a:r>
              <a:rPr lang="en-GB" sz="1800">
                <a:solidFill>
                  <a:schemeClr val="lt1"/>
                </a:solidFill>
                <a:latin typeface="Lato Black"/>
                <a:ea typeface="Lato Black"/>
                <a:cs typeface="Lato Black"/>
                <a:sym typeface="Lato Black"/>
              </a:rPr>
              <a:t>,</a:t>
            </a:r>
            <a:r>
              <a:rPr b="0" i="0" lang="en-GB" sz="1800" u="none" cap="none" strike="noStrike">
                <a:solidFill>
                  <a:schemeClr val="lt1"/>
                </a:solidFill>
                <a:latin typeface="Lato Black"/>
                <a:ea typeface="Lato Black"/>
                <a:cs typeface="Lato Black"/>
                <a:sym typeface="Lato Black"/>
              </a:rPr>
              <a:t> already employed or recruiting a team? </a:t>
            </a:r>
            <a:endParaRPr b="0" i="0" sz="1800" u="none" cap="none" strike="noStrike">
              <a:solidFill>
                <a:schemeClr val="lt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1800"/>
              <a:buFont typeface="Arial"/>
              <a:buNone/>
            </a:pPr>
            <a:r>
              <a:rPr lang="en-GB" sz="1800">
                <a:solidFill>
                  <a:schemeClr val="lt1"/>
                </a:solidFill>
                <a:latin typeface="Lato Black"/>
                <a:ea typeface="Lato Black"/>
                <a:cs typeface="Lato Black"/>
                <a:sym typeface="Lato Black"/>
              </a:rPr>
              <a:t>What is the minimum a person should be getting paid per hour?</a:t>
            </a:r>
            <a:endParaRPr b="0" i="0" sz="1800" u="none" cap="none" strike="noStrike">
              <a:solidFill>
                <a:schemeClr val="lt1"/>
              </a:solidFill>
              <a:latin typeface="Lato Black"/>
              <a:ea typeface="Lato Black"/>
              <a:cs typeface="Lato Black"/>
              <a:sym typeface="Lato Black"/>
            </a:endParaRPr>
          </a:p>
        </p:txBody>
      </p:sp>
      <p:sp>
        <p:nvSpPr>
          <p:cNvPr id="225" name="Google Shape;225;g1496fd66f99_3_0"/>
          <p:cNvSpPr txBox="1"/>
          <p:nvPr/>
        </p:nvSpPr>
        <p:spPr>
          <a:xfrm>
            <a:off x="266325" y="4472125"/>
            <a:ext cx="60882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a:ea typeface="Lato"/>
                <a:cs typeface="Lato"/>
                <a:sym typeface="Lato"/>
              </a:rPr>
              <a:t>For a full guide to national minimum and living wage rates see:  </a:t>
            </a:r>
            <a:r>
              <a:rPr b="0" i="0" lang="en-GB" sz="1400" u="sng" cap="none" strike="noStrike">
                <a:solidFill>
                  <a:schemeClr val="folHlink"/>
                </a:solidFill>
                <a:latin typeface="Lato"/>
                <a:ea typeface="Lato"/>
                <a:cs typeface="Lato"/>
                <a:sym typeface="Lato"/>
                <a:hlinkClick r:id="rId3">
                  <a:extLst>
                    <a:ext uri="{A12FA001-AC4F-418D-AE19-62706E023703}">
                      <ahyp:hlinkClr val="tx"/>
                    </a:ext>
                  </a:extLst>
                </a:hlinkClick>
              </a:rPr>
              <a:t>https://www.gov.uk/national-minimum-wage-rates</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p:txBody>
      </p:sp>
      <p:sp>
        <p:nvSpPr>
          <p:cNvPr id="226" name="Google Shape;226;g1496fd66f99_3_0"/>
          <p:cNvSpPr/>
          <p:nvPr/>
        </p:nvSpPr>
        <p:spPr>
          <a:xfrm>
            <a:off x="1784875" y="2057400"/>
            <a:ext cx="1983000" cy="19776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Lato"/>
              <a:ea typeface="Lato"/>
              <a:cs typeface="Lato"/>
              <a:sym typeface="Lato"/>
            </a:endParaRPr>
          </a:p>
        </p:txBody>
      </p:sp>
      <p:sp>
        <p:nvSpPr>
          <p:cNvPr id="227" name="Google Shape;227;g1496fd66f99_3_0"/>
          <p:cNvSpPr/>
          <p:nvPr/>
        </p:nvSpPr>
        <p:spPr>
          <a:xfrm>
            <a:off x="190125" y="2333775"/>
            <a:ext cx="1407300" cy="14511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g1496fd66f99_3_0"/>
          <p:cNvSpPr/>
          <p:nvPr/>
        </p:nvSpPr>
        <p:spPr>
          <a:xfrm>
            <a:off x="3914175" y="1894713"/>
            <a:ext cx="2320200" cy="24450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g1496fd66f99_3_0"/>
          <p:cNvSpPr/>
          <p:nvPr/>
        </p:nvSpPr>
        <p:spPr>
          <a:xfrm>
            <a:off x="6380675" y="1634325"/>
            <a:ext cx="2653500" cy="27054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g1496fd66f99_3_0"/>
          <p:cNvSpPr txBox="1"/>
          <p:nvPr/>
        </p:nvSpPr>
        <p:spPr>
          <a:xfrm>
            <a:off x="219675" y="2563575"/>
            <a:ext cx="1377600" cy="1123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Lato"/>
                <a:ea typeface="Lato"/>
                <a:cs typeface="Lato"/>
                <a:sym typeface="Lato"/>
              </a:rPr>
              <a:t>Apprentice / Under 18</a:t>
            </a:r>
            <a:endParaRPr b="1" i="0" sz="180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500"/>
              <a:buFont typeface="Arial"/>
              <a:buNone/>
            </a:pPr>
            <a:r>
              <a:rPr b="1" i="0" lang="en-GB" sz="2500" u="none" cap="none" strike="noStrike">
                <a:solidFill>
                  <a:schemeClr val="dk1"/>
                </a:solidFill>
                <a:latin typeface="Lato"/>
                <a:ea typeface="Lato"/>
                <a:cs typeface="Lato"/>
                <a:sym typeface="Lato"/>
              </a:rPr>
              <a:t>£</a:t>
            </a:r>
            <a:r>
              <a:rPr b="1" lang="en-GB" sz="2500">
                <a:solidFill>
                  <a:schemeClr val="dk1"/>
                </a:solidFill>
                <a:latin typeface="Lato"/>
                <a:ea typeface="Lato"/>
                <a:cs typeface="Lato"/>
                <a:sym typeface="Lato"/>
              </a:rPr>
              <a:t>5</a:t>
            </a:r>
            <a:r>
              <a:rPr b="1" i="0" lang="en-GB" sz="2500" u="none" cap="none" strike="noStrike">
                <a:solidFill>
                  <a:schemeClr val="dk1"/>
                </a:solidFill>
                <a:latin typeface="Lato"/>
                <a:ea typeface="Lato"/>
                <a:cs typeface="Lato"/>
                <a:sym typeface="Lato"/>
              </a:rPr>
              <a:t>.</a:t>
            </a:r>
            <a:r>
              <a:rPr b="1" lang="en-GB" sz="2500">
                <a:solidFill>
                  <a:schemeClr val="dk1"/>
                </a:solidFill>
                <a:latin typeface="Lato"/>
                <a:ea typeface="Lato"/>
                <a:cs typeface="Lato"/>
                <a:sym typeface="Lato"/>
              </a:rPr>
              <a:t>28</a:t>
            </a:r>
            <a:endParaRPr b="1" i="0" sz="2500" u="none" cap="none" strike="noStrike">
              <a:solidFill>
                <a:schemeClr val="dk1"/>
              </a:solidFill>
              <a:latin typeface="Lato"/>
              <a:ea typeface="Lato"/>
              <a:cs typeface="Lato"/>
              <a:sym typeface="Lato"/>
            </a:endParaRPr>
          </a:p>
        </p:txBody>
      </p:sp>
      <p:sp>
        <p:nvSpPr>
          <p:cNvPr id="231" name="Google Shape;231;g1496fd66f99_3_0"/>
          <p:cNvSpPr txBox="1"/>
          <p:nvPr/>
        </p:nvSpPr>
        <p:spPr>
          <a:xfrm>
            <a:off x="2075625" y="2709675"/>
            <a:ext cx="13776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GB" sz="1800" u="none" cap="none" strike="noStrike">
                <a:solidFill>
                  <a:schemeClr val="dk1"/>
                </a:solidFill>
                <a:latin typeface="Lato"/>
                <a:ea typeface="Lato"/>
                <a:cs typeface="Lato"/>
                <a:sym typeface="Lato"/>
              </a:rPr>
              <a:t>Aged 18-20</a:t>
            </a:r>
            <a:endParaRPr b="1" i="0" sz="180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chemeClr val="dk1"/>
              </a:buClr>
              <a:buSzPts val="1100"/>
              <a:buFont typeface="Arial"/>
              <a:buNone/>
            </a:pPr>
            <a:r>
              <a:rPr b="1" i="0" lang="en-GB" sz="2400" u="none" cap="none" strike="noStrike">
                <a:solidFill>
                  <a:schemeClr val="dk1"/>
                </a:solidFill>
                <a:latin typeface="Lato"/>
                <a:ea typeface="Lato"/>
                <a:cs typeface="Lato"/>
                <a:sym typeface="Lato"/>
              </a:rPr>
              <a:t>£</a:t>
            </a:r>
            <a:r>
              <a:rPr b="1" lang="en-GB" sz="2400">
                <a:solidFill>
                  <a:schemeClr val="dk1"/>
                </a:solidFill>
                <a:latin typeface="Lato"/>
                <a:ea typeface="Lato"/>
                <a:cs typeface="Lato"/>
                <a:sym typeface="Lato"/>
              </a:rPr>
              <a:t>7</a:t>
            </a:r>
            <a:r>
              <a:rPr b="1" i="0" lang="en-GB" sz="2400" u="none" cap="none" strike="noStrike">
                <a:solidFill>
                  <a:schemeClr val="dk1"/>
                </a:solidFill>
                <a:latin typeface="Lato"/>
                <a:ea typeface="Lato"/>
                <a:cs typeface="Lato"/>
                <a:sym typeface="Lato"/>
              </a:rPr>
              <a:t>.</a:t>
            </a:r>
            <a:r>
              <a:rPr b="1" lang="en-GB" sz="2400">
                <a:solidFill>
                  <a:schemeClr val="dk1"/>
                </a:solidFill>
                <a:latin typeface="Lato"/>
                <a:ea typeface="Lato"/>
                <a:cs typeface="Lato"/>
                <a:sym typeface="Lato"/>
              </a:rPr>
              <a:t>49</a:t>
            </a:r>
            <a:endParaRPr b="1" i="0" sz="2400" u="none" cap="none" strike="noStrike">
              <a:solidFill>
                <a:schemeClr val="dk1"/>
              </a:solidFill>
              <a:latin typeface="Lato"/>
              <a:ea typeface="Lato"/>
              <a:cs typeface="Lato"/>
              <a:sym typeface="Lato"/>
            </a:endParaRPr>
          </a:p>
        </p:txBody>
      </p:sp>
      <p:sp>
        <p:nvSpPr>
          <p:cNvPr id="232" name="Google Shape;232;g1496fd66f99_3_0"/>
          <p:cNvSpPr txBox="1"/>
          <p:nvPr/>
        </p:nvSpPr>
        <p:spPr>
          <a:xfrm>
            <a:off x="4341250" y="2667475"/>
            <a:ext cx="13776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Lato"/>
                <a:ea typeface="Lato"/>
                <a:cs typeface="Lato"/>
                <a:sym typeface="Lato"/>
              </a:rPr>
              <a:t>Aged 21-22</a:t>
            </a:r>
            <a:endParaRPr b="1" i="0" sz="180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Lato"/>
                <a:ea typeface="Lato"/>
                <a:cs typeface="Lato"/>
                <a:sym typeface="Lato"/>
              </a:rPr>
              <a:t>£</a:t>
            </a:r>
            <a:r>
              <a:rPr b="1" lang="en-GB" sz="2400">
                <a:solidFill>
                  <a:schemeClr val="dk1"/>
                </a:solidFill>
                <a:latin typeface="Lato"/>
                <a:ea typeface="Lato"/>
                <a:cs typeface="Lato"/>
                <a:sym typeface="Lato"/>
              </a:rPr>
              <a:t>10</a:t>
            </a:r>
            <a:r>
              <a:rPr b="1" i="0" lang="en-GB" sz="2400" u="none" cap="none" strike="noStrike">
                <a:solidFill>
                  <a:schemeClr val="dk1"/>
                </a:solidFill>
                <a:latin typeface="Lato"/>
                <a:ea typeface="Lato"/>
                <a:cs typeface="Lato"/>
                <a:sym typeface="Lato"/>
              </a:rPr>
              <a:t>.18</a:t>
            </a:r>
            <a:endParaRPr b="1" i="0" sz="2400" u="none" cap="none" strike="noStrike">
              <a:solidFill>
                <a:schemeClr val="dk1"/>
              </a:solidFill>
              <a:latin typeface="Lato"/>
              <a:ea typeface="Lato"/>
              <a:cs typeface="Lato"/>
              <a:sym typeface="Lato"/>
            </a:endParaRPr>
          </a:p>
        </p:txBody>
      </p:sp>
      <p:sp>
        <p:nvSpPr>
          <p:cNvPr id="233" name="Google Shape;233;g1496fd66f99_3_0"/>
          <p:cNvSpPr txBox="1"/>
          <p:nvPr/>
        </p:nvSpPr>
        <p:spPr>
          <a:xfrm>
            <a:off x="7008250" y="2563575"/>
            <a:ext cx="13776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Lato"/>
                <a:ea typeface="Lato"/>
                <a:cs typeface="Lato"/>
                <a:sym typeface="Lato"/>
              </a:rPr>
              <a:t>Aged 23+</a:t>
            </a:r>
            <a:endParaRPr b="1" i="0" sz="180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Lato"/>
                <a:ea typeface="Lato"/>
                <a:cs typeface="Lato"/>
                <a:sym typeface="Lato"/>
              </a:rPr>
              <a:t>£</a:t>
            </a:r>
            <a:r>
              <a:rPr b="1" lang="en-GB" sz="2400">
                <a:solidFill>
                  <a:schemeClr val="dk1"/>
                </a:solidFill>
                <a:latin typeface="Lato"/>
                <a:ea typeface="Lato"/>
                <a:cs typeface="Lato"/>
                <a:sym typeface="Lato"/>
              </a:rPr>
              <a:t>10.42</a:t>
            </a:r>
            <a:endParaRPr b="1" i="0" sz="2400" u="none" cap="none" strike="noStrike">
              <a:solidFill>
                <a:schemeClr val="dk1"/>
              </a:solidFill>
              <a:latin typeface="Lato"/>
              <a:ea typeface="Lato"/>
              <a:cs typeface="Lato"/>
              <a:sym typeface="Lato"/>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g1948b4caf9c_0_0"/>
          <p:cNvSpPr txBox="1"/>
          <p:nvPr/>
        </p:nvSpPr>
        <p:spPr>
          <a:xfrm>
            <a:off x="311700" y="3442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1003" name="Google Shape;1003;g1948b4caf9c_0_0"/>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g1948b4caf9c_0_0"/>
          <p:cNvSpPr txBox="1"/>
          <p:nvPr/>
        </p:nvSpPr>
        <p:spPr>
          <a:xfrm>
            <a:off x="3124950" y="926191"/>
            <a:ext cx="53721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8000"/>
              <a:buFont typeface="Arial"/>
              <a:buNone/>
            </a:pPr>
            <a:r>
              <a:rPr b="1" i="0" lang="en-GB" sz="2400" u="none" cap="none" strike="noStrike">
                <a:solidFill>
                  <a:schemeClr val="lt1"/>
                </a:solidFill>
                <a:latin typeface="Lato Black"/>
                <a:ea typeface="Lato Black"/>
                <a:cs typeface="Lato Black"/>
                <a:sym typeface="Lato Black"/>
              </a:rPr>
              <a:t>Meet Naomi - </a:t>
            </a:r>
            <a:r>
              <a:rPr b="1" i="1" lang="en-GB" sz="2400" u="none" cap="none" strike="noStrike">
                <a:solidFill>
                  <a:schemeClr val="accent2"/>
                </a:solidFill>
                <a:latin typeface="Lato Black"/>
                <a:ea typeface="Lato Black"/>
                <a:cs typeface="Lato Black"/>
                <a:sym typeface="Lato Black"/>
              </a:rPr>
              <a:t>points to consider</a:t>
            </a:r>
            <a:endParaRPr b="1" i="1" sz="2400" u="none" cap="none" strike="noStrike">
              <a:solidFill>
                <a:schemeClr val="accent2"/>
              </a:solidFill>
              <a:latin typeface="Lato Black"/>
              <a:ea typeface="Lato Black"/>
              <a:cs typeface="Lato Black"/>
              <a:sym typeface="Lato Black"/>
            </a:endParaRPr>
          </a:p>
        </p:txBody>
      </p:sp>
      <p:sp>
        <p:nvSpPr>
          <p:cNvPr id="1005" name="Google Shape;1005;g1948b4caf9c_0_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a:t>79</a:t>
            </a:r>
            <a:endParaRPr/>
          </a:p>
        </p:txBody>
      </p:sp>
      <p:pic>
        <p:nvPicPr>
          <p:cNvPr id="1006" name="Google Shape;1006;g1948b4caf9c_0_0"/>
          <p:cNvPicPr preferRelativeResize="0"/>
          <p:nvPr/>
        </p:nvPicPr>
        <p:blipFill rotWithShape="1">
          <a:blip r:embed="rId3">
            <a:alphaModFix/>
          </a:blip>
          <a:srcRect b="0" l="0" r="0" t="0"/>
          <a:stretch/>
        </p:blipFill>
        <p:spPr>
          <a:xfrm>
            <a:off x="439450" y="1083574"/>
            <a:ext cx="2447850" cy="3686175"/>
          </a:xfrm>
          <a:prstGeom prst="rect">
            <a:avLst/>
          </a:prstGeom>
          <a:noFill/>
          <a:ln cap="flat" cmpd="sng" w="28575">
            <a:solidFill>
              <a:schemeClr val="accent2"/>
            </a:solidFill>
            <a:prstDash val="solid"/>
            <a:round/>
            <a:headEnd len="sm" w="sm" type="none"/>
            <a:tailEnd len="sm" w="sm" type="none"/>
          </a:ln>
        </p:spPr>
      </p:pic>
      <p:sp>
        <p:nvSpPr>
          <p:cNvPr id="1007" name="Google Shape;1007;g1948b4caf9c_0_0"/>
          <p:cNvSpPr txBox="1"/>
          <p:nvPr/>
        </p:nvSpPr>
        <p:spPr>
          <a:xfrm flipH="1">
            <a:off x="3124950" y="1494300"/>
            <a:ext cx="52608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600" u="none" cap="none" strike="noStrike">
                <a:solidFill>
                  <a:schemeClr val="lt1"/>
                </a:solidFill>
                <a:latin typeface="Lato"/>
                <a:ea typeface="Lato"/>
                <a:cs typeface="Lato"/>
                <a:sym typeface="Lato"/>
              </a:rPr>
              <a:t>Naomi works in the marketing department at a large fashion brand. At the start of the year she was involved in a big project that led to a £</a:t>
            </a:r>
            <a:r>
              <a:rPr b="1" i="0" lang="en-GB" sz="1600" u="none" cap="none" strike="noStrike">
                <a:solidFill>
                  <a:schemeClr val="accent2"/>
                </a:solidFill>
                <a:latin typeface="Lato"/>
                <a:ea typeface="Lato"/>
                <a:cs typeface="Lato"/>
                <a:sym typeface="Lato"/>
              </a:rPr>
              <a:t>200,000 increase in the company’s profit.</a:t>
            </a:r>
            <a:r>
              <a:rPr b="1" i="0" lang="en-GB" sz="1600" u="none" cap="none" strike="noStrike">
                <a:solidFill>
                  <a:schemeClr val="lt1"/>
                </a:solidFill>
                <a:latin typeface="Lato"/>
                <a:ea typeface="Lato"/>
                <a:cs typeface="Lato"/>
                <a:sym typeface="Lato"/>
              </a:rPr>
              <a:t> But she </a:t>
            </a:r>
            <a:r>
              <a:rPr b="1" i="0" lang="en-GB" sz="1600" u="none" cap="none" strike="noStrike">
                <a:solidFill>
                  <a:schemeClr val="accent2"/>
                </a:solidFill>
                <a:latin typeface="Lato"/>
                <a:ea typeface="Lato"/>
                <a:cs typeface="Lato"/>
                <a:sym typeface="Lato"/>
              </a:rPr>
              <a:t>hasn’t had a pay rise since she started working there three years ago</a:t>
            </a:r>
            <a:r>
              <a:rPr b="1" i="0" lang="en-GB" sz="1600" u="none" cap="none" strike="noStrike">
                <a:solidFill>
                  <a:schemeClr val="lt1"/>
                </a:solidFill>
                <a:latin typeface="Lato"/>
                <a:ea typeface="Lato"/>
                <a:cs typeface="Lato"/>
                <a:sym typeface="Lato"/>
              </a:rPr>
              <a:t>. Furthermore, two members of the team left and were not replaced, </a:t>
            </a:r>
            <a:br>
              <a:rPr b="1" i="0" lang="en-GB" sz="1600" u="none" cap="none" strike="noStrike">
                <a:solidFill>
                  <a:schemeClr val="lt1"/>
                </a:solidFill>
                <a:latin typeface="Lato"/>
                <a:ea typeface="Lato"/>
                <a:cs typeface="Lato"/>
                <a:sym typeface="Lato"/>
              </a:rPr>
            </a:br>
            <a:r>
              <a:rPr b="1" i="0" lang="en-GB" sz="1600" u="none" cap="none" strike="noStrike">
                <a:solidFill>
                  <a:schemeClr val="lt1"/>
                </a:solidFill>
                <a:latin typeface="Lato"/>
                <a:ea typeface="Lato"/>
                <a:cs typeface="Lato"/>
                <a:sym typeface="Lato"/>
              </a:rPr>
              <a:t>so Naomi has picked up their work too, </a:t>
            </a:r>
            <a:r>
              <a:rPr b="1" i="0" lang="en-GB" sz="1600" u="none" cap="none" strike="noStrike">
                <a:solidFill>
                  <a:schemeClr val="accent2"/>
                </a:solidFill>
                <a:latin typeface="Lato"/>
                <a:ea typeface="Lato"/>
                <a:cs typeface="Lato"/>
                <a:sym typeface="Lato"/>
              </a:rPr>
              <a:t>working over her contracted hours at least a couple of days a week</a:t>
            </a:r>
            <a:r>
              <a:rPr b="1" i="0" lang="en-GB" sz="1600" u="none" cap="none" strike="noStrike">
                <a:solidFill>
                  <a:schemeClr val="lt1"/>
                </a:solidFill>
                <a:latin typeface="Lato"/>
                <a:ea typeface="Lato"/>
                <a:cs typeface="Lato"/>
                <a:sym typeface="Lato"/>
              </a:rPr>
              <a:t>. </a:t>
            </a:r>
            <a:endParaRPr b="0" i="0" sz="1200" u="none" cap="none" strike="noStrike">
              <a:solidFill>
                <a:schemeClr val="lt1"/>
              </a:solidFill>
              <a:latin typeface="Arial"/>
              <a:ea typeface="Arial"/>
              <a:cs typeface="Arial"/>
              <a:sym typeface="Arial"/>
            </a:endParaRPr>
          </a:p>
        </p:txBody>
      </p:sp>
      <p:sp>
        <p:nvSpPr>
          <p:cNvPr id="1008" name="Google Shape;1008;g1948b4caf9c_0_0"/>
          <p:cNvSpPr txBox="1"/>
          <p:nvPr/>
        </p:nvSpPr>
        <p:spPr>
          <a:xfrm>
            <a:off x="3196400" y="3764550"/>
            <a:ext cx="5455500" cy="969000"/>
          </a:xfrm>
          <a:prstGeom prst="rect">
            <a:avLst/>
          </a:prstGeom>
          <a:solidFill>
            <a:schemeClr val="dk1"/>
          </a:solid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8000"/>
              <a:buFont typeface="Arial"/>
              <a:buNone/>
            </a:pPr>
            <a:r>
              <a:rPr b="1" i="0" lang="en-GB" sz="2000" u="none" cap="none" strike="noStrike">
                <a:solidFill>
                  <a:schemeClr val="lt1"/>
                </a:solidFill>
                <a:latin typeface="Lato Black"/>
                <a:ea typeface="Lato Black"/>
                <a:cs typeface="Lato Black"/>
                <a:sym typeface="Lato Black"/>
              </a:rPr>
              <a:t>What should Naomi say to her boss?</a:t>
            </a:r>
            <a:endParaRPr b="1" i="0" sz="2000" u="none" cap="none" strike="noStrike">
              <a:solidFill>
                <a:schemeClr val="lt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8000"/>
              <a:buFont typeface="Arial"/>
              <a:buNone/>
            </a:pPr>
            <a:r>
              <a:rPr b="1" lang="en-GB" sz="1300">
                <a:solidFill>
                  <a:schemeClr val="lt1"/>
                </a:solidFill>
                <a:latin typeface="Lato Black"/>
                <a:ea typeface="Lato Black"/>
                <a:cs typeface="Lato Black"/>
                <a:sym typeface="Lato Black"/>
              </a:rPr>
              <a:t>Task</a:t>
            </a:r>
            <a:r>
              <a:rPr b="1" i="0" lang="en-GB" sz="1300" u="none" cap="none" strike="noStrike">
                <a:solidFill>
                  <a:schemeClr val="lt1"/>
                </a:solidFill>
                <a:latin typeface="Lato Black"/>
                <a:ea typeface="Lato Black"/>
                <a:cs typeface="Lato Black"/>
                <a:sym typeface="Lato Black"/>
              </a:rPr>
              <a:t> - can you identify the key points for her pay rise pitch? </a:t>
            </a:r>
            <a:endParaRPr b="1" i="0" sz="1300" u="none" cap="none" strike="noStrike">
              <a:solidFill>
                <a:schemeClr val="lt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8000"/>
              <a:buFont typeface="Arial"/>
              <a:buNone/>
            </a:pPr>
            <a:r>
              <a:rPr b="1" i="0" lang="en-GB" sz="1300" u="none" cap="none" strike="noStrike">
                <a:solidFill>
                  <a:schemeClr val="lt1"/>
                </a:solidFill>
                <a:latin typeface="Lato Black"/>
                <a:ea typeface="Lato Black"/>
                <a:cs typeface="Lato Black"/>
                <a:sym typeface="Lato Black"/>
              </a:rPr>
              <a:t>After 5 minutes of writing, pitch to one another…</a:t>
            </a:r>
            <a:endParaRPr b="1" i="0" sz="1300" u="none" cap="none" strike="noStrike">
              <a:solidFill>
                <a:schemeClr val="accent2"/>
              </a:solidFill>
              <a:latin typeface="Lato Black"/>
              <a:ea typeface="Lato Black"/>
              <a:cs typeface="Lato Black"/>
              <a:sym typeface="Lato Black"/>
            </a:endParaRPr>
          </a:p>
        </p:txBody>
      </p:sp>
      <p:sp>
        <p:nvSpPr>
          <p:cNvPr id="1009" name="Google Shape;1009;g1948b4caf9c_0_0"/>
          <p:cNvSpPr txBox="1"/>
          <p:nvPr/>
        </p:nvSpPr>
        <p:spPr>
          <a:xfrm>
            <a:off x="484000" y="192450"/>
            <a:ext cx="7725600" cy="5886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0" i="0" lang="en-GB" sz="3600" u="none" cap="none" strike="noStrike">
                <a:solidFill>
                  <a:schemeClr val="lt1"/>
                </a:solidFill>
                <a:latin typeface="Lato Black"/>
                <a:ea typeface="Lato Black"/>
                <a:cs typeface="Lato Black"/>
                <a:sym typeface="Lato Black"/>
              </a:rPr>
              <a:t>Making </a:t>
            </a:r>
            <a:r>
              <a:rPr lang="en-GB" sz="3600">
                <a:solidFill>
                  <a:schemeClr val="lt1"/>
                </a:solidFill>
                <a:latin typeface="Lato Black"/>
                <a:ea typeface="Lato Black"/>
                <a:cs typeface="Lato Black"/>
                <a:sym typeface="Lato Black"/>
              </a:rPr>
              <a:t>a </a:t>
            </a:r>
            <a:r>
              <a:rPr b="0" i="0" lang="en-GB" sz="3600" u="none" cap="none" strike="noStrike">
                <a:solidFill>
                  <a:schemeClr val="lt1"/>
                </a:solidFill>
                <a:latin typeface="Lato Black"/>
                <a:ea typeface="Lato Black"/>
                <a:cs typeface="Lato Black"/>
                <a:sym typeface="Lato Black"/>
              </a:rPr>
              <a:t>case </a:t>
            </a:r>
            <a:endParaRPr b="0" i="0" sz="3600" u="none" cap="none" strike="noStrike">
              <a:solidFill>
                <a:srgbClr val="FF8022"/>
              </a:solidFill>
              <a:latin typeface="Lato Black"/>
              <a:ea typeface="Lato Black"/>
              <a:cs typeface="Lato Black"/>
              <a:sym typeface="Lato Black"/>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g1948b4caf9c_0_11"/>
          <p:cNvSpPr txBox="1"/>
          <p:nvPr/>
        </p:nvSpPr>
        <p:spPr>
          <a:xfrm>
            <a:off x="140075" y="694050"/>
            <a:ext cx="5641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8000"/>
              <a:buFont typeface="Arial"/>
              <a:buNone/>
            </a:pPr>
            <a:r>
              <a:rPr b="1" i="0" lang="en-GB" sz="2200" u="none" cap="none" strike="noStrike">
                <a:solidFill>
                  <a:schemeClr val="lt1"/>
                </a:solidFill>
                <a:latin typeface="Lato Black"/>
                <a:ea typeface="Lato Black"/>
                <a:cs typeface="Lato Black"/>
                <a:sym typeface="Lato Black"/>
              </a:rPr>
              <a:t>Meet Nic - </a:t>
            </a:r>
            <a:r>
              <a:rPr b="1" i="1" lang="en-GB" sz="2400">
                <a:solidFill>
                  <a:schemeClr val="accent2"/>
                </a:solidFill>
                <a:latin typeface="Lato Black"/>
                <a:ea typeface="Lato Black"/>
                <a:cs typeface="Lato Black"/>
                <a:sym typeface="Lato Black"/>
              </a:rPr>
              <a:t>points to consider</a:t>
            </a:r>
            <a:endParaRPr b="1" i="0" sz="2200" u="none" cap="none" strike="noStrike">
              <a:solidFill>
                <a:schemeClr val="accent2"/>
              </a:solidFill>
              <a:latin typeface="Lato Black"/>
              <a:ea typeface="Lato Black"/>
              <a:cs typeface="Lato Black"/>
              <a:sym typeface="Lato Black"/>
            </a:endParaRPr>
          </a:p>
        </p:txBody>
      </p:sp>
      <p:sp>
        <p:nvSpPr>
          <p:cNvPr id="1015" name="Google Shape;1015;g1948b4caf9c_0_1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a:t>80</a:t>
            </a:r>
            <a:endParaRPr/>
          </a:p>
        </p:txBody>
      </p:sp>
      <p:sp>
        <p:nvSpPr>
          <p:cNvPr id="1016" name="Google Shape;1016;g1948b4caf9c_0_11"/>
          <p:cNvSpPr txBox="1"/>
          <p:nvPr/>
        </p:nvSpPr>
        <p:spPr>
          <a:xfrm flipH="1">
            <a:off x="113750" y="1143550"/>
            <a:ext cx="6212100" cy="2678100"/>
          </a:xfrm>
          <a:prstGeom prst="rect">
            <a:avLst/>
          </a:prstGeom>
          <a:solidFill>
            <a:srgbClr val="0543B3"/>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400" u="none" cap="none" strike="noStrike">
                <a:solidFill>
                  <a:schemeClr val="lt1"/>
                </a:solidFill>
                <a:latin typeface="Lato"/>
                <a:ea typeface="Lato"/>
                <a:cs typeface="Lato"/>
                <a:sym typeface="Lato"/>
              </a:rPr>
              <a:t>Nic works as a shop manager at a big sports brand.  He has been working at the company for five years and is well liked by both his shop assistants and customers. He always seems to resolve problems and has </a:t>
            </a:r>
            <a:r>
              <a:rPr b="1" i="0" lang="en-GB" sz="1400" u="none" cap="none" strike="noStrike">
                <a:solidFill>
                  <a:schemeClr val="accent2"/>
                </a:solidFill>
                <a:latin typeface="Lato"/>
                <a:ea typeface="Lato"/>
                <a:cs typeface="Lato"/>
                <a:sym typeface="Lato"/>
              </a:rPr>
              <a:t>increased clothes sales for the </a:t>
            </a:r>
            <a:r>
              <a:rPr b="1" i="0" lang="en-GB" sz="1400" u="none" cap="none" strike="noStrike">
                <a:solidFill>
                  <a:schemeClr val="accent2"/>
                </a:solidFill>
                <a:latin typeface="Lato"/>
                <a:ea typeface="Lato"/>
                <a:cs typeface="Lato"/>
                <a:sym typeface="Lato"/>
                <a:extLst>
                  <a:ext uri="http://customooxmlschemas.google.com/">
                    <go:slidesCustomData xmlns:go="http://customooxmlschemas.google.com/" textRoundtripDataId="56"/>
                  </a:ext>
                </a:extLst>
              </a:rPr>
              <a:t>company</a:t>
            </a:r>
            <a:r>
              <a:rPr b="1" i="0" lang="en-GB" sz="1400" u="none" cap="none" strike="noStrike">
                <a:solidFill>
                  <a:schemeClr val="accent2"/>
                </a:solidFill>
                <a:latin typeface="Lato"/>
                <a:ea typeface="Lato"/>
                <a:cs typeface="Lato"/>
                <a:sym typeface="Lato"/>
              </a:rPr>
              <a:t> by 12% over the past year.</a:t>
            </a:r>
            <a:r>
              <a:rPr b="1" i="0" lang="en-GB" sz="1400" u="none" cap="none" strike="noStrike">
                <a:solidFill>
                  <a:schemeClr val="lt1"/>
                </a:solidFill>
                <a:latin typeface="Lato"/>
                <a:ea typeface="Lato"/>
                <a:cs typeface="Lato"/>
                <a:sym typeface="Lato"/>
              </a:rPr>
              <a:t> Yet, he received only a small pay rise when he was promoted to shop manager. He’s b</a:t>
            </a:r>
            <a:r>
              <a:rPr b="1" i="0" lang="en-GB" sz="1400" u="none" cap="none" strike="noStrike">
                <a:solidFill>
                  <a:schemeClr val="accent2"/>
                </a:solidFill>
                <a:latin typeface="Lato"/>
                <a:ea typeface="Lato"/>
                <a:cs typeface="Lato"/>
                <a:sym typeface="Lato"/>
              </a:rPr>
              <a:t>een offered a job at a competitor sports brand for a higher salary</a:t>
            </a:r>
            <a:r>
              <a:rPr b="1" i="0" lang="en-GB" sz="1400" u="none" cap="none" strike="noStrike">
                <a:solidFill>
                  <a:schemeClr val="lt1"/>
                </a:solidFill>
                <a:latin typeface="Lato"/>
                <a:ea typeface="Lato"/>
                <a:cs typeface="Lato"/>
                <a:sym typeface="Lato"/>
              </a:rPr>
              <a:t> but is keen to stay as he enjoys the people he works with and has a good work/life balance.</a:t>
            </a:r>
            <a:endParaRPr b="1" i="0" sz="14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i="0" sz="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1" i="0" lang="en-GB" sz="1400" u="none" cap="none" strike="noStrike">
                <a:solidFill>
                  <a:schemeClr val="lt1"/>
                </a:solidFill>
                <a:latin typeface="Lato"/>
                <a:ea typeface="Lato"/>
                <a:cs typeface="Lato"/>
                <a:sym typeface="Lato"/>
              </a:rPr>
              <a:t>At the same time, over the past year,</a:t>
            </a:r>
            <a:r>
              <a:rPr b="1" i="0" lang="en-GB" sz="1400" u="none" cap="none" strike="noStrike">
                <a:solidFill>
                  <a:schemeClr val="accent2"/>
                </a:solidFill>
                <a:latin typeface="Lato"/>
                <a:ea typeface="Lato"/>
                <a:cs typeface="Lato"/>
                <a:sym typeface="Lato"/>
                <a:extLst>
                  <a:ext uri="http://customooxmlschemas.google.com/">
                    <go:slidesCustomData xmlns:go="http://customooxmlschemas.google.com/" textRoundtripDataId="57"/>
                  </a:ext>
                </a:extLst>
              </a:rPr>
              <a:t> inflation has risen by </a:t>
            </a:r>
            <a:r>
              <a:rPr b="1" lang="en-GB">
                <a:solidFill>
                  <a:schemeClr val="accent2"/>
                </a:solidFill>
                <a:latin typeface="Lato"/>
                <a:ea typeface="Lato"/>
                <a:cs typeface="Lato"/>
                <a:sym typeface="Lato"/>
                <a:extLst>
                  <a:ext uri="http://customooxmlschemas.google.com/">
                    <go:slidesCustomData xmlns:go="http://customooxmlschemas.google.com/" textRoundtripDataId="58"/>
                  </a:ext>
                </a:extLst>
              </a:rPr>
              <a:t>9</a:t>
            </a:r>
            <a:r>
              <a:rPr b="1" i="0" lang="en-GB" sz="1400" u="none" cap="none" strike="noStrike">
                <a:solidFill>
                  <a:schemeClr val="accent2"/>
                </a:solidFill>
                <a:latin typeface="Lato"/>
                <a:ea typeface="Lato"/>
                <a:cs typeface="Lato"/>
                <a:sym typeface="Lato"/>
                <a:extLst>
                  <a:ext uri="http://customooxmlschemas.google.com/">
                    <go:slidesCustomData xmlns:go="http://customooxmlschemas.google.com/" textRoundtripDataId="59"/>
                  </a:ext>
                </a:extLst>
              </a:rPr>
              <a:t>% meaning a lot of his costs and the things he buys have become much more expensive.</a:t>
            </a:r>
            <a:r>
              <a:rPr b="1" i="0" lang="en-GB" sz="1400" u="none" cap="none" strike="noStrike">
                <a:solidFill>
                  <a:schemeClr val="lt1"/>
                </a:solidFill>
                <a:latin typeface="Lato"/>
                <a:ea typeface="Lato"/>
                <a:cs typeface="Lato"/>
                <a:sym typeface="Lato"/>
              </a:rPr>
              <a:t> He’s noticed the cost of petrol, his weekly food shop and heating bill rise a lot! In order to be convinced to stay in his current role, Nic is looking for a pay rise.</a:t>
            </a:r>
            <a:endParaRPr b="0" i="0" sz="1000" u="none" cap="none" strike="noStrike">
              <a:solidFill>
                <a:schemeClr val="lt1"/>
              </a:solidFill>
              <a:latin typeface="Arial"/>
              <a:ea typeface="Arial"/>
              <a:cs typeface="Arial"/>
              <a:sym typeface="Arial"/>
            </a:endParaRPr>
          </a:p>
        </p:txBody>
      </p:sp>
      <p:sp>
        <p:nvSpPr>
          <p:cNvPr id="1017" name="Google Shape;1017;g1948b4caf9c_0_11"/>
          <p:cNvSpPr txBox="1"/>
          <p:nvPr/>
        </p:nvSpPr>
        <p:spPr>
          <a:xfrm>
            <a:off x="172400" y="3821650"/>
            <a:ext cx="6094800" cy="969000"/>
          </a:xfrm>
          <a:prstGeom prst="rect">
            <a:avLst/>
          </a:prstGeom>
          <a:solidFill>
            <a:schemeClr val="dk1"/>
          </a:solid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8000"/>
              <a:buFont typeface="Arial"/>
              <a:buNone/>
            </a:pPr>
            <a:r>
              <a:rPr b="1" i="0" lang="en-GB" sz="2000" u="none" cap="none" strike="noStrike">
                <a:solidFill>
                  <a:schemeClr val="lt1"/>
                </a:solidFill>
                <a:latin typeface="Lato Black"/>
                <a:ea typeface="Lato Black"/>
                <a:cs typeface="Lato Black"/>
                <a:sym typeface="Lato Black"/>
              </a:rPr>
              <a:t>What should Nic say to his boss?</a:t>
            </a:r>
            <a:endParaRPr b="1" i="0" sz="2000" u="none" cap="none" strike="noStrike">
              <a:solidFill>
                <a:schemeClr val="lt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8000"/>
              <a:buFont typeface="Arial"/>
              <a:buNone/>
            </a:pPr>
            <a:r>
              <a:rPr b="1" lang="en-GB" sz="1300">
                <a:solidFill>
                  <a:schemeClr val="lt1"/>
                </a:solidFill>
                <a:latin typeface="Lato Black"/>
                <a:ea typeface="Lato Black"/>
                <a:cs typeface="Lato Black"/>
                <a:sym typeface="Lato Black"/>
              </a:rPr>
              <a:t>Task</a:t>
            </a:r>
            <a:r>
              <a:rPr b="1" i="0" lang="en-GB" sz="1300" u="none" cap="none" strike="noStrike">
                <a:solidFill>
                  <a:schemeClr val="lt1"/>
                </a:solidFill>
                <a:latin typeface="Lato Black"/>
                <a:ea typeface="Lato Black"/>
                <a:cs typeface="Lato Black"/>
                <a:sym typeface="Lato Black"/>
              </a:rPr>
              <a:t> - can you identify the key points for his pay rise pitch? </a:t>
            </a:r>
            <a:endParaRPr b="1" i="0" sz="1300" u="none" cap="none" strike="noStrike">
              <a:solidFill>
                <a:schemeClr val="lt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8000"/>
              <a:buFont typeface="Arial"/>
              <a:buNone/>
            </a:pPr>
            <a:r>
              <a:rPr b="1" i="0" lang="en-GB" sz="1300" u="none" cap="none" strike="noStrike">
                <a:solidFill>
                  <a:schemeClr val="lt1"/>
                </a:solidFill>
                <a:latin typeface="Lato Black"/>
                <a:ea typeface="Lato Black"/>
                <a:cs typeface="Lato Black"/>
                <a:sym typeface="Lato Black"/>
              </a:rPr>
              <a:t>After 5 minutes of writing, pitch to one another…</a:t>
            </a:r>
            <a:endParaRPr b="1" i="0" sz="1300" u="none" cap="none" strike="noStrike">
              <a:solidFill>
                <a:schemeClr val="lt1"/>
              </a:solidFill>
              <a:latin typeface="Lato Black"/>
              <a:ea typeface="Lato Black"/>
              <a:cs typeface="Lato Black"/>
              <a:sym typeface="Lato Black"/>
            </a:endParaRPr>
          </a:p>
        </p:txBody>
      </p:sp>
      <p:pic>
        <p:nvPicPr>
          <p:cNvPr id="1018" name="Google Shape;1018;g1948b4caf9c_0_11"/>
          <p:cNvPicPr preferRelativeResize="0"/>
          <p:nvPr/>
        </p:nvPicPr>
        <p:blipFill rotWithShape="1">
          <a:blip r:embed="rId4">
            <a:alphaModFix/>
          </a:blip>
          <a:srcRect b="0" l="24007" r="25881" t="0"/>
          <a:stretch/>
        </p:blipFill>
        <p:spPr>
          <a:xfrm>
            <a:off x="6474725" y="1143550"/>
            <a:ext cx="2496451" cy="3573400"/>
          </a:xfrm>
          <a:prstGeom prst="rect">
            <a:avLst/>
          </a:prstGeom>
          <a:noFill/>
          <a:ln cap="flat" cmpd="sng" w="28575">
            <a:solidFill>
              <a:schemeClr val="accent2"/>
            </a:solidFill>
            <a:prstDash val="solid"/>
            <a:round/>
            <a:headEnd len="sm" w="sm" type="none"/>
            <a:tailEnd len="sm" w="sm" type="none"/>
          </a:ln>
        </p:spPr>
      </p:pic>
      <p:sp>
        <p:nvSpPr>
          <p:cNvPr id="1019" name="Google Shape;1019;g1948b4caf9c_0_11"/>
          <p:cNvSpPr txBox="1"/>
          <p:nvPr/>
        </p:nvSpPr>
        <p:spPr>
          <a:xfrm>
            <a:off x="263471" y="39800"/>
            <a:ext cx="4797300" cy="5886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0" i="0" lang="en-GB" sz="3600" u="none" cap="none" strike="noStrike">
                <a:solidFill>
                  <a:schemeClr val="lt1"/>
                </a:solidFill>
                <a:latin typeface="Lato Black"/>
                <a:ea typeface="Lato Black"/>
                <a:cs typeface="Lato Black"/>
                <a:sym typeface="Lato Black"/>
              </a:rPr>
              <a:t>Making </a:t>
            </a:r>
            <a:r>
              <a:rPr lang="en-GB" sz="3600">
                <a:solidFill>
                  <a:schemeClr val="lt1"/>
                </a:solidFill>
                <a:latin typeface="Lato Black"/>
                <a:ea typeface="Lato Black"/>
                <a:cs typeface="Lato Black"/>
                <a:sym typeface="Lato Black"/>
              </a:rPr>
              <a:t>a </a:t>
            </a:r>
            <a:r>
              <a:rPr b="0" i="0" lang="en-GB" sz="3600" u="none" cap="none" strike="noStrike">
                <a:solidFill>
                  <a:schemeClr val="lt1"/>
                </a:solidFill>
                <a:latin typeface="Lato Black"/>
                <a:ea typeface="Lato Black"/>
                <a:cs typeface="Lato Black"/>
                <a:sym typeface="Lato Black"/>
              </a:rPr>
              <a:t>case </a:t>
            </a:r>
            <a:endParaRPr b="0" i="0" sz="3600" u="none" cap="none" strike="noStrike">
              <a:solidFill>
                <a:srgbClr val="FF8022"/>
              </a:solidFill>
              <a:latin typeface="Lato Black"/>
              <a:ea typeface="Lato Black"/>
              <a:cs typeface="Lato Black"/>
              <a:sym typeface="Lato Black"/>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g1948b4caf9c_0_31"/>
          <p:cNvSpPr txBox="1"/>
          <p:nvPr/>
        </p:nvSpPr>
        <p:spPr>
          <a:xfrm>
            <a:off x="206575" y="258325"/>
            <a:ext cx="7583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Making </a:t>
            </a:r>
            <a:r>
              <a:rPr b="1" lang="en-GB" sz="2600">
                <a:solidFill>
                  <a:srgbClr val="FF8022"/>
                </a:solidFill>
                <a:latin typeface="Lato Black"/>
                <a:ea typeface="Lato Black"/>
                <a:cs typeface="Lato Black"/>
                <a:sym typeface="Lato Black"/>
              </a:rPr>
              <a:t>a </a:t>
            </a:r>
            <a:r>
              <a:rPr b="1" i="0" lang="en-GB" sz="2600" u="none" cap="none" strike="noStrike">
                <a:solidFill>
                  <a:srgbClr val="FF8022"/>
                </a:solidFill>
                <a:latin typeface="Lato Black"/>
                <a:ea typeface="Lato Black"/>
                <a:cs typeface="Lato Black"/>
                <a:sym typeface="Lato Black"/>
              </a:rPr>
              <a:t>case for a pay rise</a:t>
            </a:r>
            <a:endParaRPr b="0" i="0" sz="1400" u="none" cap="none" strike="noStrike">
              <a:solidFill>
                <a:srgbClr val="000000"/>
              </a:solidFill>
              <a:latin typeface="Arial"/>
              <a:ea typeface="Arial"/>
              <a:cs typeface="Arial"/>
              <a:sym typeface="Arial"/>
            </a:endParaRPr>
          </a:p>
        </p:txBody>
      </p:sp>
      <p:sp>
        <p:nvSpPr>
          <p:cNvPr id="1025" name="Google Shape;1025;g1948b4caf9c_0_31"/>
          <p:cNvSpPr txBox="1"/>
          <p:nvPr>
            <p:ph idx="12" type="sldNum"/>
          </p:nvPr>
        </p:nvSpPr>
        <p:spPr>
          <a:xfrm>
            <a:off x="86860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a:latin typeface="Lato Black"/>
                <a:ea typeface="Lato Black"/>
                <a:cs typeface="Lato Black"/>
                <a:sym typeface="Lato Black"/>
              </a:rPr>
              <a:t>81</a:t>
            </a:r>
            <a:endParaRPr>
              <a:latin typeface="Lato Black"/>
              <a:ea typeface="Lato Black"/>
              <a:cs typeface="Lato Black"/>
              <a:sym typeface="Lato Black"/>
            </a:endParaRPr>
          </a:p>
        </p:txBody>
      </p:sp>
      <p:sp>
        <p:nvSpPr>
          <p:cNvPr id="1026" name="Google Shape;1026;g1948b4caf9c_0_31"/>
          <p:cNvSpPr txBox="1"/>
          <p:nvPr/>
        </p:nvSpPr>
        <p:spPr>
          <a:xfrm>
            <a:off x="71450" y="1204000"/>
            <a:ext cx="90318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lang="en-GB" sz="2200">
                <a:solidFill>
                  <a:schemeClr val="dk1"/>
                </a:solidFill>
                <a:latin typeface="Lato"/>
                <a:ea typeface="Lato"/>
                <a:cs typeface="Lato"/>
                <a:sym typeface="Lato"/>
              </a:rPr>
              <a:t>Class vote - Who should get a pay rise?</a:t>
            </a:r>
            <a:endParaRPr b="1" i="0" sz="2200" u="none" cap="none" strike="noStrike">
              <a:solidFill>
                <a:schemeClr val="dk1"/>
              </a:solidFill>
              <a:latin typeface="Lato"/>
              <a:ea typeface="Lato"/>
              <a:cs typeface="Lato"/>
              <a:sym typeface="Lato"/>
            </a:endParaRPr>
          </a:p>
        </p:txBody>
      </p:sp>
      <p:sp>
        <p:nvSpPr>
          <p:cNvPr id="1027" name="Google Shape;1027;g1948b4caf9c_0_31"/>
          <p:cNvSpPr txBox="1"/>
          <p:nvPr/>
        </p:nvSpPr>
        <p:spPr>
          <a:xfrm>
            <a:off x="2062100" y="4188575"/>
            <a:ext cx="20853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GB" u="none" cap="none" strike="noStrike">
                <a:solidFill>
                  <a:schemeClr val="dk1"/>
                </a:solidFill>
                <a:latin typeface="Lato"/>
                <a:ea typeface="Lato"/>
                <a:cs typeface="Lato"/>
                <a:sym typeface="Lato"/>
              </a:rPr>
              <a:t>Naomi</a:t>
            </a:r>
            <a:endParaRPr b="1" i="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600"/>
              <a:buFont typeface="Arial"/>
              <a:buNone/>
            </a:pPr>
            <a:r>
              <a:rPr i="0" lang="en-GB" u="none" cap="none" strike="noStrike">
                <a:solidFill>
                  <a:schemeClr val="dk1"/>
                </a:solidFill>
                <a:latin typeface="Lato"/>
                <a:ea typeface="Lato"/>
                <a:cs typeface="Lato"/>
                <a:sym typeface="Lato"/>
              </a:rPr>
              <a:t>Marketing manager at top fashion brand</a:t>
            </a:r>
            <a:endParaRPr i="0" u="none" cap="none" strike="noStrike">
              <a:solidFill>
                <a:schemeClr val="dk1"/>
              </a:solidFill>
              <a:latin typeface="Lato"/>
              <a:ea typeface="Lato"/>
              <a:cs typeface="Lato"/>
              <a:sym typeface="Lato"/>
            </a:endParaRPr>
          </a:p>
        </p:txBody>
      </p:sp>
      <p:sp>
        <p:nvSpPr>
          <p:cNvPr id="1028" name="Google Shape;1028;g1948b4caf9c_0_31"/>
          <p:cNvSpPr txBox="1"/>
          <p:nvPr/>
        </p:nvSpPr>
        <p:spPr>
          <a:xfrm>
            <a:off x="4751229" y="4188575"/>
            <a:ext cx="23715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GB" u="none" cap="none" strike="noStrike">
                <a:solidFill>
                  <a:schemeClr val="dk1"/>
                </a:solidFill>
                <a:latin typeface="Lato"/>
                <a:ea typeface="Lato"/>
                <a:cs typeface="Lato"/>
                <a:sym typeface="Lato"/>
              </a:rPr>
              <a:t>Nic</a:t>
            </a:r>
            <a:endParaRPr b="1" i="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600"/>
              <a:buFont typeface="Arial"/>
              <a:buNone/>
            </a:pPr>
            <a:r>
              <a:rPr i="0" lang="en-GB" u="none" cap="none" strike="noStrike">
                <a:solidFill>
                  <a:schemeClr val="dk1"/>
                </a:solidFill>
                <a:latin typeface="Lato"/>
                <a:ea typeface="Lato"/>
                <a:cs typeface="Lato"/>
                <a:sym typeface="Lato"/>
              </a:rPr>
              <a:t>Shop manager at major sports brand</a:t>
            </a:r>
            <a:endParaRPr i="0" u="none" cap="none" strike="noStrike">
              <a:solidFill>
                <a:schemeClr val="dk1"/>
              </a:solidFill>
              <a:latin typeface="Lato"/>
              <a:ea typeface="Lato"/>
              <a:cs typeface="Lato"/>
              <a:sym typeface="Lato"/>
            </a:endParaRPr>
          </a:p>
        </p:txBody>
      </p:sp>
      <p:pic>
        <p:nvPicPr>
          <p:cNvPr id="1029" name="Google Shape;1029;g1948b4caf9c_0_31"/>
          <p:cNvPicPr preferRelativeResize="0"/>
          <p:nvPr/>
        </p:nvPicPr>
        <p:blipFill rotWithShape="1">
          <a:blip r:embed="rId3">
            <a:alphaModFix/>
          </a:blip>
          <a:srcRect b="0" l="0" r="0" t="0"/>
          <a:stretch/>
        </p:blipFill>
        <p:spPr>
          <a:xfrm>
            <a:off x="2111575" y="2157125"/>
            <a:ext cx="1986350" cy="1986350"/>
          </a:xfrm>
          <a:prstGeom prst="rect">
            <a:avLst/>
          </a:prstGeom>
          <a:noFill/>
          <a:ln>
            <a:noFill/>
          </a:ln>
        </p:spPr>
      </p:pic>
      <p:pic>
        <p:nvPicPr>
          <p:cNvPr id="1030" name="Google Shape;1030;g1948b4caf9c_0_31"/>
          <p:cNvPicPr preferRelativeResize="0"/>
          <p:nvPr/>
        </p:nvPicPr>
        <p:blipFill rotWithShape="1">
          <a:blip r:embed="rId4">
            <a:alphaModFix/>
          </a:blip>
          <a:srcRect b="0" l="0" r="0" t="0"/>
          <a:stretch/>
        </p:blipFill>
        <p:spPr>
          <a:xfrm>
            <a:off x="4902975" y="2157125"/>
            <a:ext cx="1986350" cy="198635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g164e9ab64ab_0_534"/>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4000"/>
              <a:buFont typeface="Arial"/>
              <a:buNone/>
            </a:pPr>
            <a:fld id="{00000000-1234-1234-1234-123412341234}" type="slidenum">
              <a:rPr lang="en-GB" sz="1400"/>
              <a:t>‹#›</a:t>
            </a:fld>
            <a:endParaRPr sz="1400"/>
          </a:p>
        </p:txBody>
      </p:sp>
      <p:sp>
        <p:nvSpPr>
          <p:cNvPr id="1036" name="Google Shape;1036;g164e9ab64ab_0_534"/>
          <p:cNvSpPr txBox="1"/>
          <p:nvPr/>
        </p:nvSpPr>
        <p:spPr>
          <a:xfrm>
            <a:off x="454175" y="534200"/>
            <a:ext cx="84114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solidFill>
                  <a:schemeClr val="accent2"/>
                </a:solidFill>
                <a:latin typeface="Lato Black"/>
                <a:ea typeface="Lato Black"/>
                <a:cs typeface="Lato Black"/>
                <a:sym typeface="Lato Black"/>
              </a:rPr>
              <a:t>Request </a:t>
            </a:r>
            <a:r>
              <a:rPr lang="en-GB" sz="2200">
                <a:solidFill>
                  <a:schemeClr val="accent2"/>
                </a:solidFill>
                <a:latin typeface="Lato Black"/>
                <a:ea typeface="Lato Black"/>
                <a:cs typeface="Lato Black"/>
                <a:sym typeface="Lato Black"/>
              </a:rPr>
              <a:t>declined</a:t>
            </a:r>
            <a:endParaRPr sz="2200">
              <a:solidFill>
                <a:schemeClr val="accent2"/>
              </a:solidFill>
              <a:latin typeface="Lato Black"/>
              <a:ea typeface="Lato Black"/>
              <a:cs typeface="Lato Black"/>
              <a:sym typeface="Lato Black"/>
            </a:endParaRPr>
          </a:p>
          <a:p>
            <a:pPr indent="0" lvl="0" marL="0" rtl="0" algn="l">
              <a:spcBef>
                <a:spcPts val="0"/>
              </a:spcBef>
              <a:spcAft>
                <a:spcPts val="0"/>
              </a:spcAft>
              <a:buNone/>
            </a:pPr>
            <a:r>
              <a:t/>
            </a:r>
            <a:endParaRPr sz="2200">
              <a:solidFill>
                <a:schemeClr val="accent2"/>
              </a:solidFill>
              <a:latin typeface="Lato Black"/>
              <a:ea typeface="Lato Black"/>
              <a:cs typeface="Lato Black"/>
              <a:sym typeface="Lato Black"/>
            </a:endParaRPr>
          </a:p>
          <a:p>
            <a:pPr indent="0" lvl="0" marL="0" rtl="0" algn="l">
              <a:spcBef>
                <a:spcPts val="0"/>
              </a:spcBef>
              <a:spcAft>
                <a:spcPts val="0"/>
              </a:spcAft>
              <a:buNone/>
            </a:pPr>
            <a:r>
              <a:rPr b="1" lang="en-GB" sz="2200">
                <a:solidFill>
                  <a:schemeClr val="lt1"/>
                </a:solidFill>
                <a:latin typeface="Lato"/>
                <a:ea typeface="Lato"/>
                <a:cs typeface="Lato"/>
                <a:sym typeface="Lato"/>
              </a:rPr>
              <a:t>What individuals or organisations are available to help with work-related issues?</a:t>
            </a:r>
            <a:endParaRPr b="1" sz="2200">
              <a:solidFill>
                <a:schemeClr val="lt1"/>
              </a:solidFill>
              <a:latin typeface="Lato"/>
              <a:ea typeface="Lato"/>
              <a:cs typeface="Lato"/>
              <a:sym typeface="Lato"/>
            </a:endParaRPr>
          </a:p>
        </p:txBody>
      </p:sp>
      <p:pic>
        <p:nvPicPr>
          <p:cNvPr id="1037" name="Google Shape;1037;g164e9ab64ab_0_534"/>
          <p:cNvPicPr preferRelativeResize="0"/>
          <p:nvPr/>
        </p:nvPicPr>
        <p:blipFill>
          <a:blip r:embed="rId3">
            <a:alphaModFix/>
          </a:blip>
          <a:stretch>
            <a:fillRect/>
          </a:stretch>
        </p:blipFill>
        <p:spPr>
          <a:xfrm>
            <a:off x="2906698" y="1931675"/>
            <a:ext cx="2840000" cy="28399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g21b7770c057_0_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4000"/>
              <a:buFont typeface="Arial"/>
              <a:buNone/>
            </a:pPr>
            <a:fld id="{00000000-1234-1234-1234-123412341234}" type="slidenum">
              <a:rPr lang="en-GB"/>
              <a:t>‹#›</a:t>
            </a:fld>
            <a:endParaRPr/>
          </a:p>
        </p:txBody>
      </p:sp>
      <p:sp>
        <p:nvSpPr>
          <p:cNvPr id="1043" name="Google Shape;1043;g21b7770c057_0_0"/>
          <p:cNvSpPr txBox="1"/>
          <p:nvPr/>
        </p:nvSpPr>
        <p:spPr>
          <a:xfrm>
            <a:off x="548650" y="868150"/>
            <a:ext cx="75936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0" i="0" lang="en-GB" sz="1800" u="none" cap="none" strike="noStrike">
                <a:solidFill>
                  <a:schemeClr val="accent6"/>
                </a:solidFill>
                <a:latin typeface="Lato Black"/>
                <a:ea typeface="Lato Black"/>
                <a:cs typeface="Lato Black"/>
                <a:sym typeface="Lato Black"/>
              </a:rPr>
              <a:t>People or organisations you should get to know. </a:t>
            </a:r>
            <a:endParaRPr b="0" i="0" sz="1800" u="none" cap="none" strike="noStrike">
              <a:solidFill>
                <a:schemeClr val="accent6"/>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rPr b="0" i="0" lang="en-GB" sz="1800" u="none" cap="none" strike="noStrike">
                <a:solidFill>
                  <a:schemeClr val="accent6"/>
                </a:solidFill>
                <a:latin typeface="Lato Black"/>
                <a:ea typeface="Lato Black"/>
                <a:cs typeface="Lato Black"/>
                <a:sym typeface="Lato Black"/>
              </a:rPr>
              <a:t>Match the definition to the organisation!</a:t>
            </a:r>
            <a:endParaRPr b="0" i="0" sz="1800" u="none" cap="none" strike="noStrike">
              <a:solidFill>
                <a:schemeClr val="accent6"/>
              </a:solidFill>
              <a:latin typeface="Lato Black"/>
              <a:ea typeface="Lato Black"/>
              <a:cs typeface="Lato Black"/>
              <a:sym typeface="Lato Black"/>
            </a:endParaRPr>
          </a:p>
        </p:txBody>
      </p:sp>
      <p:sp>
        <p:nvSpPr>
          <p:cNvPr id="1044" name="Google Shape;1044;g21b7770c057_0_0"/>
          <p:cNvSpPr txBox="1"/>
          <p:nvPr/>
        </p:nvSpPr>
        <p:spPr>
          <a:xfrm>
            <a:off x="472450" y="69850"/>
            <a:ext cx="65472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3600"/>
              <a:buFont typeface="Arial"/>
              <a:buNone/>
            </a:pPr>
            <a:r>
              <a:rPr b="1" i="0" lang="en-GB" sz="3600" u="none" cap="none" strike="noStrike">
                <a:solidFill>
                  <a:schemeClr val="accent2"/>
                </a:solidFill>
                <a:latin typeface="Lato Black"/>
                <a:ea typeface="Lato Black"/>
                <a:cs typeface="Lato Black"/>
                <a:sym typeface="Lato Black"/>
              </a:rPr>
              <a:t>Resolving Pay Problems</a:t>
            </a:r>
            <a:endParaRPr b="0" i="0" sz="3600" u="none" cap="none" strike="noStrike">
              <a:solidFill>
                <a:schemeClr val="accent2"/>
              </a:solidFill>
              <a:latin typeface="Lato"/>
              <a:ea typeface="Lato"/>
              <a:cs typeface="Lato"/>
              <a:sym typeface="Lato"/>
            </a:endParaRPr>
          </a:p>
        </p:txBody>
      </p:sp>
      <p:pic>
        <p:nvPicPr>
          <p:cNvPr id="1045" name="Google Shape;1045;g21b7770c057_0_0"/>
          <p:cNvPicPr preferRelativeResize="0"/>
          <p:nvPr/>
        </p:nvPicPr>
        <p:blipFill rotWithShape="1">
          <a:blip r:embed="rId3">
            <a:alphaModFix/>
          </a:blip>
          <a:srcRect b="20657" l="23867" r="24256" t="13470"/>
          <a:stretch/>
        </p:blipFill>
        <p:spPr>
          <a:xfrm>
            <a:off x="1860700" y="1708760"/>
            <a:ext cx="5158949" cy="2873937"/>
          </a:xfrm>
          <a:prstGeom prst="rect">
            <a:avLst/>
          </a:prstGeom>
          <a:noFill/>
          <a:ln cap="flat" cmpd="sng" w="28575">
            <a:solidFill>
              <a:schemeClr val="accent2"/>
            </a:solidFill>
            <a:prstDash val="solid"/>
            <a:round/>
            <a:headEnd len="sm" w="sm" type="none"/>
            <a:tailEnd len="sm" w="sm" type="none"/>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g13710c85c8b_0_15"/>
          <p:cNvSpPr txBox="1"/>
          <p:nvPr>
            <p:ph idx="12" type="sldNum"/>
          </p:nvPr>
        </p:nvSpPr>
        <p:spPr>
          <a:xfrm>
            <a:off x="8752900" y="441202"/>
            <a:ext cx="473700" cy="168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1000"/>
              <a:buFont typeface="Arial"/>
              <a:buNone/>
            </a:pPr>
            <a:r>
              <a:rPr lang="en-GB"/>
              <a:t>84</a:t>
            </a:r>
            <a:endParaRPr/>
          </a:p>
        </p:txBody>
      </p:sp>
      <p:sp>
        <p:nvSpPr>
          <p:cNvPr id="1051" name="Google Shape;1051;g13710c85c8b_0_15"/>
          <p:cNvSpPr txBox="1"/>
          <p:nvPr/>
        </p:nvSpPr>
        <p:spPr>
          <a:xfrm>
            <a:off x="548650" y="808750"/>
            <a:ext cx="7593600" cy="5160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0" i="0" lang="en-GB" sz="1800" u="none" cap="none" strike="noStrike">
                <a:solidFill>
                  <a:srgbClr val="ED3527"/>
                </a:solidFill>
                <a:latin typeface="Lato Black"/>
                <a:ea typeface="Lato Black"/>
                <a:cs typeface="Lato Black"/>
                <a:sym typeface="Lato Black"/>
              </a:rPr>
              <a:t>ANSWERS</a:t>
            </a:r>
            <a:r>
              <a:rPr b="0" i="0" lang="en-GB" sz="1800" u="none" cap="none" strike="noStrike">
                <a:solidFill>
                  <a:schemeClr val="accent6"/>
                </a:solidFill>
                <a:latin typeface="Lato Black"/>
                <a:ea typeface="Lato Black"/>
                <a:cs typeface="Lato Black"/>
                <a:sym typeface="Lato Black"/>
              </a:rPr>
              <a:t> | People or organisations you should get to know</a:t>
            </a:r>
            <a:endParaRPr b="0" i="0" sz="1800" u="none" cap="none" strike="noStrike">
              <a:solidFill>
                <a:schemeClr val="accent6"/>
              </a:solidFill>
              <a:latin typeface="Lato Black"/>
              <a:ea typeface="Lato Black"/>
              <a:cs typeface="Lato Black"/>
              <a:sym typeface="Lato Black"/>
            </a:endParaRPr>
          </a:p>
        </p:txBody>
      </p:sp>
      <p:sp>
        <p:nvSpPr>
          <p:cNvPr id="1052" name="Google Shape;1052;g13710c85c8b_0_15"/>
          <p:cNvSpPr txBox="1"/>
          <p:nvPr/>
        </p:nvSpPr>
        <p:spPr>
          <a:xfrm>
            <a:off x="472450" y="69850"/>
            <a:ext cx="65472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3600"/>
              <a:buFont typeface="Arial"/>
              <a:buNone/>
            </a:pPr>
            <a:r>
              <a:rPr b="1" i="0" lang="en-GB" sz="3600" u="none" cap="none" strike="noStrike">
                <a:solidFill>
                  <a:schemeClr val="accent2"/>
                </a:solidFill>
                <a:latin typeface="Lato Black"/>
                <a:ea typeface="Lato Black"/>
                <a:cs typeface="Lato Black"/>
                <a:sym typeface="Lato Black"/>
              </a:rPr>
              <a:t>Resolving Pay Problems</a:t>
            </a:r>
            <a:endParaRPr b="0" i="0" sz="3600" u="none" cap="none" strike="noStrike">
              <a:solidFill>
                <a:schemeClr val="accent2"/>
              </a:solidFill>
              <a:latin typeface="Lato"/>
              <a:ea typeface="Lato"/>
              <a:cs typeface="Lato"/>
              <a:sym typeface="Lato"/>
            </a:endParaRPr>
          </a:p>
        </p:txBody>
      </p:sp>
      <p:pic>
        <p:nvPicPr>
          <p:cNvPr id="1053" name="Google Shape;1053;g13710c85c8b_0_15"/>
          <p:cNvPicPr preferRelativeResize="0"/>
          <p:nvPr/>
        </p:nvPicPr>
        <p:blipFill rotWithShape="1">
          <a:blip r:embed="rId3">
            <a:alphaModFix/>
          </a:blip>
          <a:srcRect b="4011" l="1145" r="949" t="3567"/>
          <a:stretch/>
        </p:blipFill>
        <p:spPr>
          <a:xfrm>
            <a:off x="593750" y="1487975"/>
            <a:ext cx="7518525" cy="3247775"/>
          </a:xfrm>
          <a:prstGeom prst="rect">
            <a:avLst/>
          </a:prstGeom>
          <a:noFill/>
          <a:ln cap="flat" cmpd="sng" w="19050">
            <a:solidFill>
              <a:schemeClr val="accent2"/>
            </a:solidFill>
            <a:prstDash val="solid"/>
            <a:round/>
            <a:headEnd len="sm" w="sm" type="none"/>
            <a:tailEnd len="sm" w="sm" type="none"/>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17"/>
          <p:cNvSpPr txBox="1"/>
          <p:nvPr/>
        </p:nvSpPr>
        <p:spPr>
          <a:xfrm>
            <a:off x="472449" y="427742"/>
            <a:ext cx="5171114"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600" u="none" cap="none" strike="noStrike">
                <a:solidFill>
                  <a:schemeClr val="accent2"/>
                </a:solidFill>
                <a:latin typeface="Lato Black"/>
                <a:ea typeface="Lato Black"/>
                <a:cs typeface="Lato Black"/>
                <a:sym typeface="Lato Black"/>
              </a:rPr>
              <a:t>Resolving Pay Problems</a:t>
            </a:r>
            <a:endParaRPr b="0" i="0" sz="3600" u="none" cap="none" strike="noStrike">
              <a:solidFill>
                <a:schemeClr val="accent2"/>
              </a:solidFill>
              <a:latin typeface="Lato"/>
              <a:ea typeface="Lato"/>
              <a:cs typeface="Lato"/>
              <a:sym typeface="Lato"/>
            </a:endParaRPr>
          </a:p>
        </p:txBody>
      </p:sp>
      <p:sp>
        <p:nvSpPr>
          <p:cNvPr id="1059" name="Google Shape;1059;p17"/>
          <p:cNvSpPr txBox="1"/>
          <p:nvPr>
            <p:ph idx="12" type="sldNum"/>
          </p:nvPr>
        </p:nvSpPr>
        <p:spPr>
          <a:xfrm>
            <a:off x="86860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a:latin typeface="Lato Black"/>
                <a:ea typeface="Lato Black"/>
                <a:cs typeface="Lato Black"/>
                <a:sym typeface="Lato Black"/>
              </a:rPr>
              <a:t>85</a:t>
            </a:r>
            <a:endParaRPr>
              <a:latin typeface="Lato Black"/>
              <a:ea typeface="Lato Black"/>
              <a:cs typeface="Lato Black"/>
              <a:sym typeface="Lato Black"/>
            </a:endParaRPr>
          </a:p>
        </p:txBody>
      </p:sp>
      <p:sp>
        <p:nvSpPr>
          <p:cNvPr id="1060" name="Google Shape;1060;p17"/>
          <p:cNvSpPr txBox="1"/>
          <p:nvPr/>
        </p:nvSpPr>
        <p:spPr>
          <a:xfrm>
            <a:off x="471875" y="970250"/>
            <a:ext cx="8021400" cy="474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1" i="0" lang="en-GB" sz="1800" u="none" cap="none" strike="noStrike">
                <a:solidFill>
                  <a:schemeClr val="lt1"/>
                </a:solidFill>
                <a:latin typeface="Lato"/>
                <a:ea typeface="Lato"/>
                <a:cs typeface="Lato"/>
                <a:sym typeface="Lato"/>
              </a:rPr>
              <a:t>Who should you speak to? Match the 8 scenarios to the 8 blue answer cards</a:t>
            </a:r>
            <a:endParaRPr b="1" i="0" sz="1800" u="none" cap="none" strike="noStrike">
              <a:solidFill>
                <a:schemeClr val="lt1"/>
              </a:solidFill>
              <a:latin typeface="Lato"/>
              <a:ea typeface="Lato"/>
              <a:cs typeface="Lato"/>
              <a:sym typeface="Lato"/>
            </a:endParaRPr>
          </a:p>
        </p:txBody>
      </p:sp>
      <p:pic>
        <p:nvPicPr>
          <p:cNvPr id="1061" name="Google Shape;1061;p17"/>
          <p:cNvPicPr preferRelativeResize="0"/>
          <p:nvPr/>
        </p:nvPicPr>
        <p:blipFill rotWithShape="1">
          <a:blip r:embed="rId3">
            <a:alphaModFix/>
          </a:blip>
          <a:srcRect b="0" l="0" r="0" t="0"/>
          <a:stretch/>
        </p:blipFill>
        <p:spPr>
          <a:xfrm rot="-684355">
            <a:off x="341350" y="3304300"/>
            <a:ext cx="2350274" cy="552650"/>
          </a:xfrm>
          <a:prstGeom prst="rect">
            <a:avLst/>
          </a:prstGeom>
          <a:noFill/>
          <a:ln cap="flat" cmpd="sng" w="76200">
            <a:solidFill>
              <a:schemeClr val="lt1"/>
            </a:solidFill>
            <a:prstDash val="solid"/>
            <a:round/>
            <a:headEnd len="sm" w="sm" type="none"/>
            <a:tailEnd len="sm" w="sm" type="none"/>
          </a:ln>
        </p:spPr>
      </p:pic>
      <p:pic>
        <p:nvPicPr>
          <p:cNvPr id="1062" name="Google Shape;1062;p17"/>
          <p:cNvPicPr preferRelativeResize="0"/>
          <p:nvPr/>
        </p:nvPicPr>
        <p:blipFill rotWithShape="1">
          <a:blip r:embed="rId4">
            <a:alphaModFix/>
          </a:blip>
          <a:srcRect b="0" l="0" r="0" t="0"/>
          <a:stretch/>
        </p:blipFill>
        <p:spPr>
          <a:xfrm rot="860898">
            <a:off x="3192113" y="3660598"/>
            <a:ext cx="2348301" cy="552650"/>
          </a:xfrm>
          <a:prstGeom prst="rect">
            <a:avLst/>
          </a:prstGeom>
          <a:noFill/>
          <a:ln cap="flat" cmpd="sng" w="76200">
            <a:solidFill>
              <a:schemeClr val="lt1"/>
            </a:solidFill>
            <a:prstDash val="solid"/>
            <a:round/>
            <a:headEnd len="sm" w="sm" type="none"/>
            <a:tailEnd len="sm" w="sm" type="none"/>
          </a:ln>
        </p:spPr>
      </p:pic>
      <p:pic>
        <p:nvPicPr>
          <p:cNvPr id="1063" name="Google Shape;1063;p17"/>
          <p:cNvPicPr preferRelativeResize="0"/>
          <p:nvPr/>
        </p:nvPicPr>
        <p:blipFill rotWithShape="1">
          <a:blip r:embed="rId5">
            <a:alphaModFix/>
          </a:blip>
          <a:srcRect b="0" l="0" r="0" t="0"/>
          <a:stretch/>
        </p:blipFill>
        <p:spPr>
          <a:xfrm rot="-1157670">
            <a:off x="5949200" y="3814364"/>
            <a:ext cx="2348298" cy="550862"/>
          </a:xfrm>
          <a:prstGeom prst="rect">
            <a:avLst/>
          </a:prstGeom>
          <a:noFill/>
          <a:ln cap="flat" cmpd="sng" w="76200">
            <a:solidFill>
              <a:schemeClr val="lt1"/>
            </a:solidFill>
            <a:prstDash val="solid"/>
            <a:round/>
            <a:headEnd len="sm" w="sm" type="none"/>
            <a:tailEnd len="sm" w="sm" type="none"/>
          </a:ln>
        </p:spPr>
      </p:pic>
      <p:pic>
        <p:nvPicPr>
          <p:cNvPr id="1064" name="Google Shape;1064;p17"/>
          <p:cNvPicPr preferRelativeResize="0"/>
          <p:nvPr/>
        </p:nvPicPr>
        <p:blipFill rotWithShape="1">
          <a:blip r:embed="rId6">
            <a:alphaModFix/>
          </a:blip>
          <a:srcRect b="0" l="0" r="0" t="0"/>
          <a:stretch/>
        </p:blipFill>
        <p:spPr>
          <a:xfrm>
            <a:off x="6395650" y="1795425"/>
            <a:ext cx="2313375" cy="1295850"/>
          </a:xfrm>
          <a:prstGeom prst="rect">
            <a:avLst/>
          </a:prstGeom>
          <a:noFill/>
          <a:ln>
            <a:noFill/>
          </a:ln>
        </p:spPr>
      </p:pic>
      <p:pic>
        <p:nvPicPr>
          <p:cNvPr id="1065" name="Google Shape;1065;p17"/>
          <p:cNvPicPr preferRelativeResize="0"/>
          <p:nvPr/>
        </p:nvPicPr>
        <p:blipFill rotWithShape="1">
          <a:blip r:embed="rId7">
            <a:alphaModFix/>
          </a:blip>
          <a:srcRect b="67259" l="50472" r="25594" t="15680"/>
          <a:stretch/>
        </p:blipFill>
        <p:spPr>
          <a:xfrm>
            <a:off x="250400" y="1741100"/>
            <a:ext cx="2799874" cy="1181674"/>
          </a:xfrm>
          <a:prstGeom prst="rect">
            <a:avLst/>
          </a:prstGeom>
          <a:noFill/>
          <a:ln>
            <a:noFill/>
          </a:ln>
        </p:spPr>
      </p:pic>
      <p:pic>
        <p:nvPicPr>
          <p:cNvPr id="1066" name="Google Shape;1066;p17"/>
          <p:cNvPicPr preferRelativeResize="0"/>
          <p:nvPr/>
        </p:nvPicPr>
        <p:blipFill rotWithShape="1">
          <a:blip r:embed="rId7">
            <a:alphaModFix/>
          </a:blip>
          <a:srcRect b="46438" l="50472" r="25594" t="32809"/>
          <a:stretch/>
        </p:blipFill>
        <p:spPr>
          <a:xfrm>
            <a:off x="3477777" y="1759927"/>
            <a:ext cx="2656896" cy="1295849"/>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g21b7770c057_0_50"/>
          <p:cNvSpPr txBox="1"/>
          <p:nvPr>
            <p:ph idx="12" type="sldNum"/>
          </p:nvPr>
        </p:nvSpPr>
        <p:spPr>
          <a:xfrm>
            <a:off x="8600495" y="403106"/>
            <a:ext cx="473700" cy="225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GB" sz="1400"/>
              <a:t>‹#›</a:t>
            </a:fld>
            <a:endParaRPr sz="1400"/>
          </a:p>
        </p:txBody>
      </p:sp>
      <p:sp>
        <p:nvSpPr>
          <p:cNvPr id="1072" name="Google Shape;1072;g21b7770c057_0_50"/>
          <p:cNvSpPr txBox="1"/>
          <p:nvPr/>
        </p:nvSpPr>
        <p:spPr>
          <a:xfrm>
            <a:off x="472449" y="427742"/>
            <a:ext cx="51711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600" u="none" cap="none" strike="noStrike">
                <a:solidFill>
                  <a:schemeClr val="accent2"/>
                </a:solidFill>
                <a:latin typeface="Lato Black"/>
                <a:ea typeface="Lato Black"/>
                <a:cs typeface="Lato Black"/>
                <a:sym typeface="Lato Black"/>
              </a:rPr>
              <a:t>Resolving Pay Problems</a:t>
            </a:r>
            <a:endParaRPr b="0" i="0" sz="3600" u="none" cap="none" strike="noStrike">
              <a:solidFill>
                <a:schemeClr val="accent2"/>
              </a:solidFill>
              <a:latin typeface="Lato"/>
              <a:ea typeface="Lato"/>
              <a:cs typeface="Lato"/>
              <a:sym typeface="Lato"/>
            </a:endParaRPr>
          </a:p>
        </p:txBody>
      </p:sp>
      <p:sp>
        <p:nvSpPr>
          <p:cNvPr id="1073" name="Google Shape;1073;g21b7770c057_0_50"/>
          <p:cNvSpPr txBox="1"/>
          <p:nvPr/>
        </p:nvSpPr>
        <p:spPr>
          <a:xfrm>
            <a:off x="471876" y="970250"/>
            <a:ext cx="5908200" cy="735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0" i="0" lang="en-GB" sz="1800" u="none" cap="none" strike="noStrike">
                <a:solidFill>
                  <a:srgbClr val="ED3527"/>
                </a:solidFill>
                <a:latin typeface="Lato Black"/>
                <a:ea typeface="Lato Black"/>
                <a:cs typeface="Lato Black"/>
                <a:sym typeface="Lato Black"/>
              </a:rPr>
              <a:t>ANSWERS</a:t>
            </a:r>
            <a:r>
              <a:rPr b="1" i="0" lang="en-GB" sz="1800" u="none" cap="none" strike="noStrike">
                <a:solidFill>
                  <a:schemeClr val="lt1"/>
                </a:solidFill>
                <a:latin typeface="Lato"/>
                <a:ea typeface="Lato"/>
                <a:cs typeface="Lato"/>
                <a:sym typeface="Lato"/>
              </a:rPr>
              <a:t> | Who should you speak to?</a:t>
            </a:r>
            <a:endParaRPr b="1" i="0"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lt1"/>
              </a:solidFill>
              <a:latin typeface="Lato Light"/>
              <a:ea typeface="Lato Light"/>
              <a:cs typeface="Lato Light"/>
              <a:sym typeface="Lato Light"/>
            </a:endParaRPr>
          </a:p>
        </p:txBody>
      </p:sp>
      <p:pic>
        <p:nvPicPr>
          <p:cNvPr id="1074" name="Google Shape;1074;g21b7770c057_0_50"/>
          <p:cNvPicPr preferRelativeResize="0"/>
          <p:nvPr/>
        </p:nvPicPr>
        <p:blipFill rotWithShape="1">
          <a:blip r:embed="rId3">
            <a:alphaModFix/>
          </a:blip>
          <a:srcRect b="11794" l="1251" r="1765" t="16985"/>
          <a:stretch/>
        </p:blipFill>
        <p:spPr>
          <a:xfrm>
            <a:off x="262375" y="1381625"/>
            <a:ext cx="7511750" cy="3296525"/>
          </a:xfrm>
          <a:prstGeom prst="rect">
            <a:avLst/>
          </a:prstGeom>
          <a:noFill/>
          <a:ln cap="flat" cmpd="sng" w="28575">
            <a:solidFill>
              <a:schemeClr val="accent2"/>
            </a:solidFill>
            <a:prstDash val="solid"/>
            <a:round/>
            <a:headEnd len="sm" w="sm" type="none"/>
            <a:tailEnd len="sm" w="sm" type="none"/>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g1948b4caf9c_0_130"/>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0" name="Google Shape;1080;g1948b4caf9c_0_130"/>
          <p:cNvSpPr txBox="1"/>
          <p:nvPr>
            <p:ph idx="12" type="sldNum"/>
          </p:nvPr>
        </p:nvSpPr>
        <p:spPr>
          <a:xfrm>
            <a:off x="8609893" y="403673"/>
            <a:ext cx="459600" cy="225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1" i="0" lang="en-GB" sz="1400" u="none" cap="none" strike="noStrike">
                <a:latin typeface="Lato Black"/>
                <a:ea typeface="Lato Black"/>
                <a:cs typeface="Lato Black"/>
                <a:sym typeface="Lato Black"/>
              </a:rPr>
              <a:t>‹#›</a:t>
            </a:fld>
            <a:endParaRPr b="1" i="0" sz="1400" u="none" cap="none" strike="noStrike">
              <a:latin typeface="Lato Black"/>
              <a:ea typeface="Lato Black"/>
              <a:cs typeface="Lato Black"/>
              <a:sym typeface="Lato Black"/>
            </a:endParaRPr>
          </a:p>
        </p:txBody>
      </p:sp>
      <p:sp>
        <p:nvSpPr>
          <p:cNvPr id="1081" name="Google Shape;1081;g1948b4caf9c_0_130"/>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2" name="Google Shape;1082;g1948b4caf9c_0_130"/>
          <p:cNvSpPr txBox="1"/>
          <p:nvPr/>
        </p:nvSpPr>
        <p:spPr>
          <a:xfrm>
            <a:off x="360376" y="1503475"/>
            <a:ext cx="7412100" cy="2629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0" i="0" lang="en-GB" sz="2000" u="none" cap="none" strike="noStrike">
                <a:solidFill>
                  <a:schemeClr val="accent2"/>
                </a:solidFill>
                <a:latin typeface="Lato Black"/>
                <a:ea typeface="Lato Black"/>
                <a:cs typeface="Lato Black"/>
                <a:sym typeface="Lato Black"/>
              </a:rPr>
              <a:t>By the end of the session, </a:t>
            </a:r>
            <a:r>
              <a:rPr lang="en-GB" sz="2000">
                <a:solidFill>
                  <a:schemeClr val="accent2"/>
                </a:solidFill>
                <a:latin typeface="Lato Black"/>
                <a:ea typeface="Lato Black"/>
                <a:cs typeface="Lato Black"/>
                <a:sym typeface="Lato Black"/>
              </a:rPr>
              <a:t>students </a:t>
            </a:r>
            <a:r>
              <a:rPr b="0" i="0" lang="en-GB" sz="2000" u="none" cap="none" strike="noStrike">
                <a:solidFill>
                  <a:schemeClr val="accent2"/>
                </a:solidFill>
                <a:latin typeface="Lato Black"/>
                <a:ea typeface="Lato Black"/>
                <a:cs typeface="Lato Black"/>
                <a:sym typeface="Lato Black"/>
              </a:rPr>
              <a:t>will be able to:</a:t>
            </a:r>
            <a:endParaRPr b="0" i="0" sz="2000" u="none" cap="none" strike="noStrike">
              <a:solidFill>
                <a:schemeClr val="accent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2000"/>
              <a:buFont typeface="Arial"/>
              <a:buNone/>
            </a:pPr>
            <a:r>
              <a:t/>
            </a:r>
            <a:endParaRPr sz="2000">
              <a:solidFill>
                <a:schemeClr val="accent2"/>
              </a:solidFill>
              <a:latin typeface="Lato Black"/>
              <a:ea typeface="Lato Black"/>
              <a:cs typeface="Lato Black"/>
              <a:sym typeface="Lato Black"/>
            </a:endParaRPr>
          </a:p>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Analyse </a:t>
            </a:r>
            <a:r>
              <a:rPr b="1" i="0" lang="en-GB" sz="1600" u="none" cap="none" strike="noStrike">
                <a:solidFill>
                  <a:srgbClr val="00FF00"/>
                </a:solidFill>
                <a:latin typeface="Lato"/>
                <a:ea typeface="Lato"/>
                <a:cs typeface="Lato"/>
                <a:sym typeface="Lato"/>
              </a:rPr>
              <a:t>the advantages and disadvantages of different </a:t>
            </a:r>
            <a:r>
              <a:rPr b="1" lang="en-GB" sz="1600">
                <a:solidFill>
                  <a:srgbClr val="00FF00"/>
                </a:solidFill>
                <a:latin typeface="Lato"/>
                <a:ea typeface="Lato"/>
                <a:cs typeface="Lato"/>
                <a:sym typeface="Lato"/>
              </a:rPr>
              <a:t>ways to make money</a:t>
            </a:r>
            <a:r>
              <a:rPr b="1" i="0" lang="en-GB" sz="1600" u="none" cap="none" strike="noStrike">
                <a:solidFill>
                  <a:srgbClr val="00FF00"/>
                </a:solidFill>
                <a:latin typeface="Lato"/>
                <a:ea typeface="Lato"/>
                <a:cs typeface="Lato"/>
                <a:sym typeface="Lato"/>
              </a:rPr>
              <a:t> </a:t>
            </a:r>
            <a:r>
              <a:rPr b="0" i="0" lang="en-GB" sz="1600" u="none" cap="none" strike="noStrike">
                <a:solidFill>
                  <a:srgbClr val="00FF00"/>
                </a:solidFill>
                <a:latin typeface="Lato Light"/>
                <a:ea typeface="Lato Light"/>
                <a:cs typeface="Lato Light"/>
                <a:sym typeface="Lato Light"/>
              </a:rPr>
              <a:t>and important factors t</a:t>
            </a:r>
            <a:r>
              <a:rPr lang="en-GB" sz="1600">
                <a:solidFill>
                  <a:srgbClr val="00FF00"/>
                </a:solidFill>
                <a:latin typeface="Lato Light"/>
                <a:ea typeface="Lato Light"/>
                <a:cs typeface="Lato Light"/>
                <a:sym typeface="Lato Light"/>
              </a:rPr>
              <a:t>o consider </a:t>
            </a:r>
            <a:r>
              <a:rPr b="0" i="0" lang="en-GB" sz="1600" u="none" cap="none" strike="noStrike">
                <a:solidFill>
                  <a:srgbClr val="00FF00"/>
                </a:solidFill>
                <a:latin typeface="Lato Light"/>
                <a:ea typeface="Lato Light"/>
                <a:cs typeface="Lato Light"/>
                <a:sym typeface="Lato Light"/>
              </a:rPr>
              <a:t>when choosing a job. </a:t>
            </a:r>
            <a:endParaRPr sz="1050">
              <a:solidFill>
                <a:srgbClr val="00FF00"/>
              </a:solidFill>
              <a:highlight>
                <a:srgbClr val="FFFFFF"/>
              </a:highlight>
              <a:latin typeface="Roboto"/>
              <a:ea typeface="Roboto"/>
              <a:cs typeface="Roboto"/>
              <a:sym typeface="Roboto"/>
            </a:endParaRPr>
          </a:p>
          <a:p>
            <a:pPr indent="0" lvl="0" marL="457200" marR="0" rtl="0" algn="l">
              <a:lnSpc>
                <a:spcPct val="107000"/>
              </a:lnSpc>
              <a:spcBef>
                <a:spcPts val="0"/>
              </a:spcBef>
              <a:spcAft>
                <a:spcPts val="0"/>
              </a:spcAft>
              <a:buNone/>
            </a:pPr>
            <a:r>
              <a:t/>
            </a:r>
            <a:endParaRPr sz="1050">
              <a:highlight>
                <a:srgbClr val="FFFFFF"/>
              </a:highlight>
              <a:latin typeface="Roboto"/>
              <a:ea typeface="Roboto"/>
              <a:cs typeface="Roboto"/>
              <a:sym typeface="Roboto"/>
            </a:endParaRPr>
          </a:p>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Explain the main</a:t>
            </a:r>
            <a:r>
              <a:rPr b="1" i="0" lang="en-GB" sz="1600" u="none" cap="none" strike="noStrike">
                <a:solidFill>
                  <a:srgbClr val="00FF00"/>
                </a:solidFill>
                <a:latin typeface="Lato"/>
                <a:ea typeface="Lato"/>
                <a:cs typeface="Lato"/>
                <a:sym typeface="Lato"/>
              </a:rPr>
              <a:t> salary deductions, </a:t>
            </a:r>
            <a:r>
              <a:rPr b="0" i="0" lang="en-GB" sz="1600" u="none" cap="none" strike="noStrike">
                <a:solidFill>
                  <a:srgbClr val="00FF00"/>
                </a:solidFill>
                <a:latin typeface="Lato Light"/>
                <a:ea typeface="Lato Light"/>
                <a:cs typeface="Lato Light"/>
                <a:sym typeface="Lato Light"/>
              </a:rPr>
              <a:t>and calculate income tax.</a:t>
            </a:r>
            <a:endParaRPr sz="1600">
              <a:solidFill>
                <a:srgbClr val="00FF00"/>
              </a:solidFill>
              <a:latin typeface="Lato Light"/>
              <a:ea typeface="Lato Light"/>
              <a:cs typeface="Lato Light"/>
              <a:sym typeface="Lato Light"/>
            </a:endParaRPr>
          </a:p>
          <a:p>
            <a:pPr indent="0" lvl="0" marL="457200" marR="0" rtl="0" algn="l">
              <a:lnSpc>
                <a:spcPct val="107000"/>
              </a:lnSpc>
              <a:spcBef>
                <a:spcPts val="0"/>
              </a:spcBef>
              <a:spcAft>
                <a:spcPts val="0"/>
              </a:spcAft>
              <a:buNone/>
            </a:pPr>
            <a:r>
              <a:t/>
            </a:r>
            <a:endParaRPr sz="1600">
              <a:solidFill>
                <a:schemeClr val="lt1"/>
              </a:solidFill>
              <a:latin typeface="Lato Light"/>
              <a:ea typeface="Lato Light"/>
              <a:cs typeface="Lato Light"/>
              <a:sym typeface="Lato Light"/>
            </a:endParaRPr>
          </a:p>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State </a:t>
            </a:r>
            <a:r>
              <a:rPr b="1" i="0" lang="en-GB" sz="1600" u="none" cap="none" strike="noStrike">
                <a:solidFill>
                  <a:srgbClr val="00FF00"/>
                </a:solidFill>
                <a:latin typeface="Lato"/>
                <a:ea typeface="Lato"/>
                <a:cs typeface="Lato"/>
                <a:sym typeface="Lato"/>
              </a:rPr>
              <a:t>rights at work regarding fair treatment a</a:t>
            </a:r>
            <a:r>
              <a:rPr b="1" lang="en-GB" sz="1600">
                <a:solidFill>
                  <a:srgbClr val="00FF00"/>
                </a:solidFill>
                <a:latin typeface="Lato"/>
                <a:ea typeface="Lato"/>
                <a:cs typeface="Lato"/>
                <a:sym typeface="Lato"/>
              </a:rPr>
              <a:t>nd pay</a:t>
            </a:r>
            <a:r>
              <a:rPr b="1" i="0" lang="en-GB" sz="1600" u="none" cap="none" strike="noStrike">
                <a:solidFill>
                  <a:srgbClr val="00FF00"/>
                </a:solidFill>
                <a:latin typeface="Lato"/>
                <a:ea typeface="Lato"/>
                <a:cs typeface="Lato"/>
                <a:sym typeface="Lato"/>
              </a:rPr>
              <a:t>, </a:t>
            </a:r>
            <a:r>
              <a:rPr lang="en-GB" sz="1600">
                <a:solidFill>
                  <a:srgbClr val="00FF00"/>
                </a:solidFill>
                <a:latin typeface="Lato Light"/>
                <a:ea typeface="Lato Light"/>
                <a:cs typeface="Lato Light"/>
                <a:sym typeface="Lato Light"/>
              </a:rPr>
              <a:t>and identify </a:t>
            </a:r>
            <a:r>
              <a:rPr b="0" i="0" lang="en-GB" sz="1600" u="none" cap="none" strike="noStrike">
                <a:solidFill>
                  <a:srgbClr val="00FF00"/>
                </a:solidFill>
                <a:latin typeface="Lato Light"/>
                <a:ea typeface="Lato Light"/>
                <a:cs typeface="Lato Light"/>
                <a:sym typeface="Lato Light"/>
              </a:rPr>
              <a:t> where </a:t>
            </a:r>
            <a:r>
              <a:rPr lang="en-GB" sz="1600">
                <a:solidFill>
                  <a:srgbClr val="00FF00"/>
                </a:solidFill>
                <a:latin typeface="Lato Light"/>
                <a:ea typeface="Lato Light"/>
                <a:cs typeface="Lato Light"/>
                <a:sym typeface="Lato Light"/>
              </a:rPr>
              <a:t>to </a:t>
            </a:r>
            <a:r>
              <a:rPr b="0" i="0" lang="en-GB" sz="1600" u="none" cap="none" strike="noStrike">
                <a:solidFill>
                  <a:srgbClr val="00FF00"/>
                </a:solidFill>
                <a:latin typeface="Lato Light"/>
                <a:ea typeface="Lato Light"/>
                <a:cs typeface="Lato Light"/>
                <a:sym typeface="Lato Light"/>
              </a:rPr>
              <a:t> turn for support when facing problems in the workplace.</a:t>
            </a:r>
            <a:endParaRPr b="1" i="0" sz="1600" u="none" cap="none" strike="noStrike">
              <a:solidFill>
                <a:srgbClr val="00FF00"/>
              </a:solidFill>
              <a:latin typeface="Lato"/>
              <a:ea typeface="Lato"/>
              <a:cs typeface="Lato"/>
              <a:sym typeface="Lato"/>
            </a:endParaRPr>
          </a:p>
        </p:txBody>
      </p:sp>
      <p:sp>
        <p:nvSpPr>
          <p:cNvPr id="1083" name="Google Shape;1083;g1948b4caf9c_0_130"/>
          <p:cNvSpPr txBox="1"/>
          <p:nvPr/>
        </p:nvSpPr>
        <p:spPr>
          <a:xfrm>
            <a:off x="360375" y="253750"/>
            <a:ext cx="73386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GB" sz="2000" u="none" cap="none" strike="noStrike">
                <a:solidFill>
                  <a:schemeClr val="accent2"/>
                </a:solidFill>
                <a:latin typeface="Lato Black"/>
                <a:ea typeface="Lato Black"/>
                <a:cs typeface="Lato Black"/>
                <a:sym typeface="Lato Black"/>
              </a:rPr>
              <a:t>Learning Outcome: </a:t>
            </a:r>
            <a:r>
              <a:rPr b="1" lang="en-GB" sz="2000">
                <a:solidFill>
                  <a:schemeClr val="accent2"/>
                </a:solidFill>
                <a:latin typeface="Lato"/>
                <a:ea typeface="Lato"/>
                <a:cs typeface="Lato"/>
                <a:sym typeface="Lato"/>
              </a:rPr>
              <a:t>To </a:t>
            </a:r>
            <a:r>
              <a:rPr b="1" i="0" lang="en-GB" sz="2000" u="none" cap="none" strike="noStrike">
                <a:solidFill>
                  <a:schemeClr val="accent2"/>
                </a:solidFill>
                <a:latin typeface="Lato"/>
                <a:ea typeface="Lato"/>
                <a:cs typeface="Lato"/>
                <a:sym typeface="Lato"/>
              </a:rPr>
              <a:t>learn about different forms of employment, about tax and other deductions that may be taken from earnings, as well as how to speak up at work. </a:t>
            </a:r>
            <a:endParaRPr b="0" i="0" sz="2000" u="none" cap="none" strike="noStrike">
              <a:solidFill>
                <a:srgbClr val="FF8022"/>
              </a:solidFill>
              <a:latin typeface="Lato Black"/>
              <a:ea typeface="Lato Black"/>
              <a:cs typeface="Lato Black"/>
              <a:sym typeface="Lato Black"/>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g18c8fb61ca0_0_48"/>
          <p:cNvSpPr txBox="1"/>
          <p:nvPr>
            <p:ph idx="12" type="sldNum"/>
          </p:nvPr>
        </p:nvSpPr>
        <p:spPr>
          <a:xfrm>
            <a:off x="86004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1089" name="Google Shape;1089;g18c8fb61ca0_0_48"/>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Finances</a:t>
            </a:r>
            <a:r>
              <a:rPr b="1" lang="en-GB" sz="2600">
                <a:solidFill>
                  <a:srgbClr val="FF8022"/>
                </a:solidFill>
                <a:latin typeface="Lato Black"/>
                <a:ea typeface="Lato Black"/>
                <a:cs typeface="Lato Black"/>
                <a:sym typeface="Lato Black"/>
              </a:rPr>
              <a:t> and Wellbeing</a:t>
            </a:r>
            <a:endParaRPr b="0" i="0" sz="1400" u="none" cap="none" strike="noStrike">
              <a:solidFill>
                <a:srgbClr val="000000"/>
              </a:solidFill>
              <a:latin typeface="Arial"/>
              <a:ea typeface="Arial"/>
              <a:cs typeface="Arial"/>
              <a:sym typeface="Arial"/>
            </a:endParaRPr>
          </a:p>
        </p:txBody>
      </p:sp>
      <p:sp>
        <p:nvSpPr>
          <p:cNvPr id="1090" name="Google Shape;1090;g18c8fb61ca0_0_48"/>
          <p:cNvSpPr txBox="1"/>
          <p:nvPr/>
        </p:nvSpPr>
        <p:spPr>
          <a:xfrm>
            <a:off x="360375" y="1408500"/>
            <a:ext cx="8346300" cy="3076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000"/>
              </a:spcBef>
              <a:spcAft>
                <a:spcPts val="0"/>
              </a:spcAft>
              <a:buNone/>
            </a:pPr>
            <a:r>
              <a:rPr lang="en-GB" sz="1800">
                <a:solidFill>
                  <a:srgbClr val="1E1E1E"/>
                </a:solidFill>
                <a:highlight>
                  <a:srgbClr val="FFFFFF"/>
                </a:highlight>
                <a:latin typeface="Lato"/>
                <a:ea typeface="Lato"/>
                <a:cs typeface="Lato"/>
                <a:sym typeface="Lato"/>
              </a:rPr>
              <a:t>For many families managing finances and budgeting from net pay has been difficult because of inflation. Inflation is when prices rise, and inflation has been rising a lot, reducing purchasing power (how far money can go in terms of spending).</a:t>
            </a:r>
            <a:endParaRPr sz="1800">
              <a:solidFill>
                <a:srgbClr val="1E1E1E"/>
              </a:solidFill>
              <a:highlight>
                <a:srgbClr val="FFFFFF"/>
              </a:highlight>
              <a:latin typeface="Lato"/>
              <a:ea typeface="Lato"/>
              <a:cs typeface="Lato"/>
              <a:sym typeface="Lato"/>
            </a:endParaRPr>
          </a:p>
          <a:p>
            <a:pPr indent="0" lvl="0" marL="0" marR="0" rtl="0" algn="l">
              <a:lnSpc>
                <a:spcPct val="115000"/>
              </a:lnSpc>
              <a:spcBef>
                <a:spcPts val="1000"/>
              </a:spcBef>
              <a:spcAft>
                <a:spcPts val="0"/>
              </a:spcAft>
              <a:buNone/>
            </a:pPr>
            <a:r>
              <a:rPr lang="en-GB" sz="1800">
                <a:solidFill>
                  <a:srgbClr val="1E1E1E"/>
                </a:solidFill>
                <a:highlight>
                  <a:srgbClr val="FFFFFF"/>
                </a:highlight>
                <a:latin typeface="Lato"/>
                <a:ea typeface="Lato"/>
                <a:cs typeface="Lato"/>
                <a:sym typeface="Lato"/>
              </a:rPr>
              <a:t>Remember that inflation changes over time and this period will not last forever.</a:t>
            </a:r>
            <a:endParaRPr sz="1800">
              <a:solidFill>
                <a:srgbClr val="1E1E1E"/>
              </a:solidFill>
              <a:highlight>
                <a:srgbClr val="FFFFFF"/>
              </a:highlight>
              <a:latin typeface="Lato"/>
              <a:ea typeface="Lato"/>
              <a:cs typeface="Lato"/>
              <a:sym typeface="Lato"/>
            </a:endParaRPr>
          </a:p>
          <a:p>
            <a:pPr indent="0" lvl="0" marL="0" marR="0" rtl="0" algn="l">
              <a:lnSpc>
                <a:spcPct val="115000"/>
              </a:lnSpc>
              <a:spcBef>
                <a:spcPts val="1000"/>
              </a:spcBef>
              <a:spcAft>
                <a:spcPts val="0"/>
              </a:spcAft>
              <a:buNone/>
            </a:pPr>
            <a:r>
              <a:rPr lang="en-GB" sz="1800">
                <a:solidFill>
                  <a:srgbClr val="1E1E1E"/>
                </a:solidFill>
                <a:highlight>
                  <a:srgbClr val="FFFFFF"/>
                </a:highlight>
                <a:latin typeface="Lato"/>
                <a:ea typeface="Lato"/>
                <a:cs typeface="Lato"/>
                <a:sym typeface="Lato"/>
              </a:rPr>
              <a:t>As you have learnt, there are things that people can do to adjust their budgets including reconsidering what things are needs and wants.</a:t>
            </a:r>
            <a:endParaRPr sz="1800">
              <a:solidFill>
                <a:srgbClr val="1E1E1E"/>
              </a:solidFill>
              <a:highlight>
                <a:srgbClr val="FFFFFF"/>
              </a:highlight>
              <a:latin typeface="Lato"/>
              <a:ea typeface="Lato"/>
              <a:cs typeface="Lato"/>
              <a:sym typeface="Lato"/>
            </a:endParaRPr>
          </a:p>
          <a:p>
            <a:pPr indent="0" lvl="0" marL="0" marR="0" rtl="0" algn="l">
              <a:lnSpc>
                <a:spcPct val="115000"/>
              </a:lnSpc>
              <a:spcBef>
                <a:spcPts val="1000"/>
              </a:spcBef>
              <a:spcAft>
                <a:spcPts val="1000"/>
              </a:spcAft>
              <a:buNone/>
            </a:pPr>
            <a:r>
              <a:rPr lang="en-GB" sz="1800">
                <a:solidFill>
                  <a:srgbClr val="1E1E1E"/>
                </a:solidFill>
                <a:highlight>
                  <a:srgbClr val="FFFFFF"/>
                </a:highlight>
                <a:latin typeface="Lato"/>
                <a:ea typeface="Lato"/>
                <a:cs typeface="Lato"/>
                <a:sym typeface="Lato"/>
              </a:rPr>
              <a:t>There are many sources of advisory services and help for families who are experiencing financial difficulties.</a:t>
            </a:r>
            <a:endParaRPr sz="1800">
              <a:solidFill>
                <a:srgbClr val="1E1E1E"/>
              </a:solidFill>
              <a:highlight>
                <a:srgbClr val="FFFFFF"/>
              </a:highlight>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g18c7ddf59e0_4_64"/>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sz="1400"/>
              <a:t>‹#›</a:t>
            </a:fld>
            <a:endParaRPr sz="1400"/>
          </a:p>
        </p:txBody>
      </p:sp>
      <p:sp>
        <p:nvSpPr>
          <p:cNvPr id="239" name="Google Shape;239;g18c7ddf59e0_4_64"/>
          <p:cNvSpPr txBox="1"/>
          <p:nvPr/>
        </p:nvSpPr>
        <p:spPr>
          <a:xfrm>
            <a:off x="447325" y="403100"/>
            <a:ext cx="75792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600" u="none" cap="none" strike="noStrike">
                <a:solidFill>
                  <a:srgbClr val="FF8022"/>
                </a:solidFill>
                <a:latin typeface="Lato Black"/>
                <a:ea typeface="Lato Black"/>
                <a:cs typeface="Lato Black"/>
                <a:sym typeface="Lato Black"/>
              </a:rPr>
              <a:t>National minimum wage or </a:t>
            </a:r>
            <a:r>
              <a:rPr b="1" lang="en-GB" sz="2600">
                <a:solidFill>
                  <a:srgbClr val="FF8022"/>
                </a:solidFill>
                <a:latin typeface="Lato Black"/>
                <a:ea typeface="Lato Black"/>
                <a:cs typeface="Lato Black"/>
                <a:sym typeface="Lato Black"/>
              </a:rPr>
              <a:t>r</a:t>
            </a:r>
            <a:r>
              <a:rPr b="1" i="0" lang="en-GB" sz="2600" u="none" cap="none" strike="noStrike">
                <a:solidFill>
                  <a:srgbClr val="FF8022"/>
                </a:solidFill>
                <a:latin typeface="Lato Black"/>
                <a:ea typeface="Lato Black"/>
                <a:cs typeface="Lato Black"/>
                <a:sym typeface="Lato Black"/>
              </a:rPr>
              <a:t>eal </a:t>
            </a:r>
            <a:r>
              <a:rPr b="1" i="0" lang="en-GB" sz="2600" u="none" cap="none" strike="noStrike">
                <a:solidFill>
                  <a:srgbClr val="FF8022"/>
                </a:solidFill>
                <a:latin typeface="Lato Black"/>
                <a:ea typeface="Lato Black"/>
                <a:cs typeface="Lato Black"/>
                <a:sym typeface="Lato Black"/>
                <a:extLst>
                  <a:ext uri="http://customooxmlschemas.google.com/">
                    <go:slidesCustomData xmlns:go="http://customooxmlschemas.google.com/" textRoundtripDataId="8"/>
                  </a:ext>
                </a:extLst>
              </a:rPr>
              <a:t>living</a:t>
            </a:r>
            <a:r>
              <a:rPr b="1" i="0" lang="en-GB" sz="2600" u="none" cap="none" strike="noStrike">
                <a:solidFill>
                  <a:srgbClr val="FF8022"/>
                </a:solidFill>
                <a:latin typeface="Lato Black"/>
                <a:ea typeface="Lato Black"/>
                <a:cs typeface="Lato Black"/>
                <a:sym typeface="Lato Black"/>
              </a:rPr>
              <a:t> </a:t>
            </a:r>
            <a:r>
              <a:rPr b="1" lang="en-GB" sz="2600">
                <a:solidFill>
                  <a:srgbClr val="FF8022"/>
                </a:solidFill>
                <a:latin typeface="Lato Black"/>
                <a:ea typeface="Lato Black"/>
                <a:cs typeface="Lato Black"/>
                <a:sym typeface="Lato Black"/>
              </a:rPr>
              <a:t>w</a:t>
            </a:r>
            <a:r>
              <a:rPr b="1" i="0" lang="en-GB" sz="2600" u="none" cap="none" strike="noStrike">
                <a:solidFill>
                  <a:srgbClr val="FF8022"/>
                </a:solidFill>
                <a:latin typeface="Lato Black"/>
                <a:ea typeface="Lato Black"/>
                <a:cs typeface="Lato Black"/>
                <a:sym typeface="Lato Black"/>
                <a:extLst>
                  <a:ext uri="http://customooxmlschemas.google.com/">
                    <go:slidesCustomData xmlns:go="http://customooxmlschemas.google.com/" textRoundtripDataId="9"/>
                  </a:ext>
                </a:extLst>
              </a:rPr>
              <a:t>age</a:t>
            </a:r>
            <a:r>
              <a:rPr b="1" i="0" lang="en-GB" sz="2600" u="none" cap="none" strike="noStrike">
                <a:solidFill>
                  <a:srgbClr val="FF8022"/>
                </a:solidFill>
                <a:latin typeface="Lato Black"/>
                <a:ea typeface="Lato Black"/>
                <a:cs typeface="Lato Black"/>
                <a:sym typeface="Lato Black"/>
              </a:rPr>
              <a:t>?</a:t>
            </a:r>
            <a:endParaRPr b="1" i="0" sz="2600" u="none" cap="none" strike="noStrike">
              <a:solidFill>
                <a:srgbClr val="FF802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t/>
            </a:r>
            <a:endParaRPr b="1" i="0" sz="1000" u="none" cap="none" strike="noStrike">
              <a:solidFill>
                <a:srgbClr val="FF8022"/>
              </a:solidFill>
              <a:latin typeface="Lato Black"/>
              <a:ea typeface="Lato Black"/>
              <a:cs typeface="Lato Black"/>
              <a:sym typeface="Lato Black"/>
            </a:endParaRPr>
          </a:p>
        </p:txBody>
      </p:sp>
      <p:sp>
        <p:nvSpPr>
          <p:cNvPr id="240" name="Google Shape;240;g18c7ddf59e0_4_64"/>
          <p:cNvSpPr/>
          <p:nvPr/>
        </p:nvSpPr>
        <p:spPr>
          <a:xfrm>
            <a:off x="4899100" y="1563950"/>
            <a:ext cx="3780900" cy="2490000"/>
          </a:xfrm>
          <a:prstGeom prst="roundRect">
            <a:avLst>
              <a:gd fmla="val 16667"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GB" sz="2200">
                <a:solidFill>
                  <a:schemeClr val="accent1"/>
                </a:solidFill>
                <a:latin typeface="Lato"/>
                <a:ea typeface="Lato"/>
                <a:cs typeface="Lato"/>
                <a:sym typeface="Lato"/>
              </a:rPr>
              <a:t>What is the living wage?</a:t>
            </a:r>
            <a:endParaRPr b="1" i="0" sz="2200" u="none" cap="none" strike="noStrike">
              <a:solidFill>
                <a:schemeClr val="accent1"/>
              </a:solidFill>
              <a:latin typeface="Lato"/>
              <a:ea typeface="Lato"/>
              <a:cs typeface="Lato"/>
              <a:sym typeface="Lato"/>
            </a:endParaRPr>
          </a:p>
        </p:txBody>
      </p:sp>
      <p:sp>
        <p:nvSpPr>
          <p:cNvPr id="241" name="Google Shape;241;g18c7ddf59e0_4_64"/>
          <p:cNvSpPr txBox="1"/>
          <p:nvPr/>
        </p:nvSpPr>
        <p:spPr>
          <a:xfrm>
            <a:off x="4977850" y="2016900"/>
            <a:ext cx="3623400" cy="16656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7916"/>
              </a:lnSpc>
              <a:spcBef>
                <a:spcPts val="0"/>
              </a:spcBef>
              <a:spcAft>
                <a:spcPts val="0"/>
              </a:spcAft>
              <a:buClr>
                <a:srgbClr val="000000"/>
              </a:buClr>
              <a:buSzPts val="1100"/>
              <a:buFont typeface="Arial"/>
              <a:buNone/>
            </a:pPr>
            <a:r>
              <a:rPr b="1" i="0" lang="en-GB" u="none" cap="none" strike="noStrike">
                <a:solidFill>
                  <a:schemeClr val="dk1"/>
                </a:solidFill>
                <a:latin typeface="Lato"/>
                <a:ea typeface="Lato"/>
                <a:cs typeface="Lato"/>
                <a:sym typeface="Lato"/>
              </a:rPr>
              <a:t>A wage that employers can choose to pay based on the standard cost of living. </a:t>
            </a:r>
            <a:r>
              <a:rPr b="1" lang="en-GB">
                <a:solidFill>
                  <a:schemeClr val="dk1"/>
                </a:solidFill>
                <a:latin typeface="Lato"/>
                <a:ea typeface="Lato"/>
                <a:cs typeface="Lato"/>
                <a:sym typeface="Lato"/>
              </a:rPr>
              <a:t>I</a:t>
            </a:r>
            <a:r>
              <a:rPr b="1" i="0" lang="en-GB" u="none" cap="none" strike="noStrike">
                <a:solidFill>
                  <a:schemeClr val="dk1"/>
                </a:solidFill>
                <a:latin typeface="Lato"/>
                <a:ea typeface="Lato"/>
                <a:cs typeface="Lato"/>
                <a:sym typeface="Lato"/>
              </a:rPr>
              <a:t>t is higher than the mi</a:t>
            </a:r>
            <a:r>
              <a:rPr b="1" lang="en-GB">
                <a:solidFill>
                  <a:schemeClr val="dk1"/>
                </a:solidFill>
                <a:latin typeface="Lato"/>
                <a:ea typeface="Lato"/>
                <a:cs typeface="Lato"/>
                <a:sym typeface="Lato"/>
              </a:rPr>
              <a:t>nimum wage.</a:t>
            </a:r>
            <a:endParaRPr b="1" i="0" u="none" cap="none" strike="noStrike">
              <a:solidFill>
                <a:schemeClr val="dk1"/>
              </a:solidFill>
              <a:latin typeface="Lato"/>
              <a:ea typeface="Lato"/>
              <a:cs typeface="Lato"/>
              <a:sym typeface="Lato"/>
            </a:endParaRPr>
          </a:p>
          <a:p>
            <a:pPr indent="0" lvl="0" marL="0" marR="0" rtl="0" algn="l">
              <a:lnSpc>
                <a:spcPct val="107916"/>
              </a:lnSpc>
              <a:spcBef>
                <a:spcPts val="800"/>
              </a:spcBef>
              <a:spcAft>
                <a:spcPts val="0"/>
              </a:spcAft>
              <a:buClr>
                <a:srgbClr val="000000"/>
              </a:buClr>
              <a:buSzPts val="1100"/>
              <a:buFont typeface="Arial"/>
              <a:buNone/>
            </a:pPr>
            <a:r>
              <a:rPr b="1" i="0" lang="en-GB" u="none" cap="none" strike="noStrike">
                <a:solidFill>
                  <a:schemeClr val="dk1"/>
                </a:solidFill>
                <a:latin typeface="Lato"/>
                <a:ea typeface="Lato"/>
                <a:cs typeface="Lato"/>
                <a:sym typeface="Lato"/>
              </a:rPr>
              <a:t>This wage is different in London (£11.95) to other parts of the UK (</a:t>
            </a:r>
            <a:r>
              <a:rPr b="1" lang="en-GB">
                <a:solidFill>
                  <a:schemeClr val="dk1"/>
                </a:solidFill>
                <a:latin typeface="Lato"/>
                <a:ea typeface="Lato"/>
                <a:cs typeface="Lato"/>
                <a:sym typeface="Lato"/>
              </a:rPr>
              <a:t>£10.90) </a:t>
            </a:r>
            <a:r>
              <a:rPr b="1" i="0" lang="en-GB" u="none" cap="none" strike="noStrike">
                <a:solidFill>
                  <a:schemeClr val="dk1"/>
                </a:solidFill>
                <a:latin typeface="Lato"/>
                <a:ea typeface="Lato"/>
                <a:cs typeface="Lato"/>
                <a:sym typeface="Lato"/>
              </a:rPr>
              <a:t>because the cost of living is higher. </a:t>
            </a:r>
            <a:endParaRPr b="0" i="0" u="none" cap="none" strike="noStrike">
              <a:solidFill>
                <a:srgbClr val="000000"/>
              </a:solidFill>
              <a:latin typeface="Arial"/>
              <a:ea typeface="Arial"/>
              <a:cs typeface="Arial"/>
              <a:sym typeface="Arial"/>
            </a:endParaRPr>
          </a:p>
        </p:txBody>
      </p:sp>
      <p:grpSp>
        <p:nvGrpSpPr>
          <p:cNvPr id="242" name="Google Shape;242;g18c7ddf59e0_4_64"/>
          <p:cNvGrpSpPr/>
          <p:nvPr/>
        </p:nvGrpSpPr>
        <p:grpSpPr>
          <a:xfrm>
            <a:off x="4666200" y="1359000"/>
            <a:ext cx="3116400" cy="450600"/>
            <a:chOff x="225750" y="1080925"/>
            <a:chExt cx="3116400" cy="450600"/>
          </a:xfrm>
        </p:grpSpPr>
        <p:sp>
          <p:nvSpPr>
            <p:cNvPr id="243" name="Google Shape;243;g18c7ddf59e0_4_64"/>
            <p:cNvSpPr/>
            <p:nvPr/>
          </p:nvSpPr>
          <p:spPr>
            <a:xfrm>
              <a:off x="225750" y="1080925"/>
              <a:ext cx="3116400" cy="450600"/>
            </a:xfrm>
            <a:prstGeom prst="roundRect">
              <a:avLst>
                <a:gd fmla="val 16667" name="adj"/>
              </a:avLst>
            </a:prstGeom>
            <a:solidFill>
              <a:schemeClr val="accen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g18c7ddf59e0_4_64"/>
            <p:cNvSpPr txBox="1"/>
            <p:nvPr/>
          </p:nvSpPr>
          <p:spPr>
            <a:xfrm>
              <a:off x="283950" y="1090675"/>
              <a:ext cx="3000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lt1"/>
                  </a:solidFill>
                  <a:latin typeface="Lato Black"/>
                  <a:ea typeface="Lato Black"/>
                  <a:cs typeface="Lato Black"/>
                  <a:sym typeface="Lato Black"/>
                </a:rPr>
                <a:t>LIVING WAGE</a:t>
              </a:r>
              <a:endParaRPr b="0" i="0" sz="1600" u="none" cap="none" strike="noStrike">
                <a:solidFill>
                  <a:schemeClr val="lt1"/>
                </a:solidFill>
                <a:latin typeface="Lato Black"/>
                <a:ea typeface="Lato Black"/>
                <a:cs typeface="Lato Black"/>
                <a:sym typeface="Lato Black"/>
              </a:endParaRPr>
            </a:p>
          </p:txBody>
        </p:sp>
      </p:grpSp>
      <p:sp>
        <p:nvSpPr>
          <p:cNvPr id="245" name="Google Shape;245;g18c7ddf59e0_4_64"/>
          <p:cNvSpPr/>
          <p:nvPr/>
        </p:nvSpPr>
        <p:spPr>
          <a:xfrm>
            <a:off x="646525" y="1563938"/>
            <a:ext cx="3780900" cy="2490000"/>
          </a:xfrm>
          <a:prstGeom prst="roundRect">
            <a:avLst>
              <a:gd fmla="val 16667"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GB" sz="2200">
                <a:solidFill>
                  <a:srgbClr val="0543B3"/>
                </a:solidFill>
                <a:latin typeface="Lato"/>
                <a:ea typeface="Lato"/>
                <a:cs typeface="Lato"/>
                <a:sym typeface="Lato"/>
              </a:rPr>
              <a:t>What is the national minimum wage?</a:t>
            </a:r>
            <a:endParaRPr b="1" i="0" sz="2200" u="none" cap="none" strike="noStrike">
              <a:solidFill>
                <a:srgbClr val="0543B3"/>
              </a:solidFill>
              <a:latin typeface="Lato"/>
              <a:ea typeface="Lato"/>
              <a:cs typeface="Lato"/>
              <a:sym typeface="Lato"/>
            </a:endParaRPr>
          </a:p>
        </p:txBody>
      </p:sp>
      <p:sp>
        <p:nvSpPr>
          <p:cNvPr id="246" name="Google Shape;246;g18c7ddf59e0_4_64"/>
          <p:cNvSpPr txBox="1"/>
          <p:nvPr/>
        </p:nvSpPr>
        <p:spPr>
          <a:xfrm>
            <a:off x="772075" y="2110950"/>
            <a:ext cx="3529800" cy="14775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GB" u="none" cap="none" strike="noStrike">
                <a:solidFill>
                  <a:schemeClr val="dk1"/>
                </a:solidFill>
                <a:latin typeface="Lato"/>
                <a:ea typeface="Lato"/>
                <a:cs typeface="Lato"/>
                <a:sym typeface="Lato"/>
              </a:rPr>
              <a:t>A minimum hourly rate of pay for all adult workers that is legally-enforced. </a:t>
            </a:r>
            <a:endParaRPr b="1" i="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b="1" i="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1" i="0" lang="en-GB" u="none" cap="none" strike="noStrike">
                <a:solidFill>
                  <a:schemeClr val="dk1"/>
                </a:solidFill>
                <a:latin typeface="Lato"/>
                <a:ea typeface="Lato"/>
                <a:cs typeface="Lato"/>
                <a:sym typeface="Lato"/>
              </a:rPr>
              <a:t>It is against the law for employers to pay workers less than this and it is currently set at £</a:t>
            </a:r>
            <a:r>
              <a:rPr b="1" lang="en-GB">
                <a:solidFill>
                  <a:schemeClr val="dk1"/>
                </a:solidFill>
                <a:latin typeface="Lato"/>
                <a:ea typeface="Lato"/>
                <a:cs typeface="Lato"/>
                <a:sym typeface="Lato"/>
              </a:rPr>
              <a:t>10</a:t>
            </a:r>
            <a:r>
              <a:rPr b="1" i="0" lang="en-GB" u="none" cap="none" strike="noStrike">
                <a:solidFill>
                  <a:schemeClr val="dk1"/>
                </a:solidFill>
                <a:latin typeface="Lato"/>
                <a:ea typeface="Lato"/>
                <a:cs typeface="Lato"/>
                <a:sym typeface="Lato"/>
              </a:rPr>
              <a:t>.</a:t>
            </a:r>
            <a:r>
              <a:rPr b="1" lang="en-GB">
                <a:solidFill>
                  <a:schemeClr val="dk1"/>
                </a:solidFill>
                <a:latin typeface="Lato"/>
                <a:ea typeface="Lato"/>
                <a:cs typeface="Lato"/>
                <a:sym typeface="Lato"/>
              </a:rPr>
              <a:t>42 for those aged 23+</a:t>
            </a:r>
            <a:r>
              <a:rPr b="1" i="0" lang="en-GB" u="none" cap="none" strike="noStrike">
                <a:solidFill>
                  <a:schemeClr val="dk1"/>
                </a:solidFill>
                <a:latin typeface="Lato"/>
                <a:ea typeface="Lato"/>
                <a:cs typeface="Lato"/>
                <a:sym typeface="Lato"/>
              </a:rPr>
              <a:t>.</a:t>
            </a:r>
            <a:endParaRPr b="1" i="0" u="none" cap="none" strike="noStrike">
              <a:solidFill>
                <a:srgbClr val="000000"/>
              </a:solidFill>
              <a:latin typeface="Lato"/>
              <a:ea typeface="Lato"/>
              <a:cs typeface="Lato"/>
              <a:sym typeface="Lato"/>
            </a:endParaRPr>
          </a:p>
        </p:txBody>
      </p:sp>
      <p:grpSp>
        <p:nvGrpSpPr>
          <p:cNvPr id="247" name="Google Shape;247;g18c7ddf59e0_4_64"/>
          <p:cNvGrpSpPr/>
          <p:nvPr/>
        </p:nvGrpSpPr>
        <p:grpSpPr>
          <a:xfrm>
            <a:off x="325025" y="1368738"/>
            <a:ext cx="3116400" cy="450600"/>
            <a:chOff x="4096475" y="1005550"/>
            <a:chExt cx="3116400" cy="450600"/>
          </a:xfrm>
        </p:grpSpPr>
        <p:sp>
          <p:nvSpPr>
            <p:cNvPr id="248" name="Google Shape;248;g18c7ddf59e0_4_64"/>
            <p:cNvSpPr/>
            <p:nvPr/>
          </p:nvSpPr>
          <p:spPr>
            <a:xfrm>
              <a:off x="4096475" y="1005550"/>
              <a:ext cx="3116400" cy="450600"/>
            </a:xfrm>
            <a:prstGeom prst="roundRect">
              <a:avLst>
                <a:gd fmla="val 16667" name="adj"/>
              </a:avLst>
            </a:pr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g18c7ddf59e0_4_64"/>
            <p:cNvSpPr txBox="1"/>
            <p:nvPr/>
          </p:nvSpPr>
          <p:spPr>
            <a:xfrm>
              <a:off x="4129700" y="1015300"/>
              <a:ext cx="3000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lt1"/>
                  </a:solidFill>
                  <a:latin typeface="Lato Black"/>
                  <a:ea typeface="Lato Black"/>
                  <a:cs typeface="Lato Black"/>
                  <a:sym typeface="Lato Black"/>
                </a:rPr>
                <a:t>NATIONAL MINIMUM WAGE</a:t>
              </a:r>
              <a:endParaRPr b="0" i="0" sz="1600" u="none" cap="none" strike="noStrike">
                <a:solidFill>
                  <a:schemeClr val="lt1"/>
                </a:solidFill>
                <a:latin typeface="Lato Black"/>
                <a:ea typeface="Lato Black"/>
                <a:cs typeface="Lato Black"/>
                <a:sym typeface="Lato Black"/>
              </a:endParaRPr>
            </a:p>
          </p:txBody>
        </p:sp>
      </p:grpSp>
      <p:sp>
        <p:nvSpPr>
          <p:cNvPr id="250" name="Google Shape;250;g18c7ddf59e0_4_64"/>
          <p:cNvSpPr txBox="1"/>
          <p:nvPr/>
        </p:nvSpPr>
        <p:spPr>
          <a:xfrm>
            <a:off x="214425" y="4244175"/>
            <a:ext cx="82983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GB" sz="1800" u="none" cap="none" strike="noStrike">
                <a:solidFill>
                  <a:schemeClr val="lt1"/>
                </a:solidFill>
                <a:latin typeface="Lato Black"/>
                <a:ea typeface="Lato Black"/>
                <a:cs typeface="Lato Black"/>
                <a:sym typeface="Lato Black"/>
              </a:rPr>
              <a:t>Why might employers decide to pay the real living wage, which is higher?</a:t>
            </a:r>
            <a:endParaRPr b="0" i="0" sz="1800" u="none" cap="none" strike="noStrike">
              <a:solidFill>
                <a:schemeClr val="lt1"/>
              </a:solidFill>
              <a:latin typeface="Lato Black"/>
              <a:ea typeface="Lato Black"/>
              <a:cs typeface="Lato Black"/>
              <a:sym typeface="Lato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g21f27b221ce_0_0"/>
          <p:cNvSpPr/>
          <p:nvPr/>
        </p:nvSpPr>
        <p:spPr>
          <a:xfrm>
            <a:off x="6177819" y="1184061"/>
            <a:ext cx="2846400" cy="19956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g21f27b221ce_0_0"/>
          <p:cNvSpPr txBox="1"/>
          <p:nvPr/>
        </p:nvSpPr>
        <p:spPr>
          <a:xfrm>
            <a:off x="110800" y="391125"/>
            <a:ext cx="8489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1" lang="en-GB" sz="1800">
                <a:solidFill>
                  <a:schemeClr val="lt1"/>
                </a:solidFill>
                <a:latin typeface="Lato"/>
                <a:ea typeface="Lato"/>
                <a:cs typeface="Lato"/>
                <a:sym typeface="Lato"/>
                <a:extLst>
                  <a:ext uri="http://customooxmlschemas.google.com/">
                    <go:slidesCustomData xmlns:go="http://customooxmlschemas.google.com/" textRoundtripDataId="60"/>
                  </a:ext>
                </a:extLst>
              </a:rPr>
              <a:t>Services available for people who have concerns about their personal </a:t>
            </a:r>
            <a:r>
              <a:rPr b="1" lang="en-GB" sz="1800">
                <a:solidFill>
                  <a:schemeClr val="lt1"/>
                </a:solidFill>
                <a:latin typeface="Lato"/>
                <a:ea typeface="Lato"/>
                <a:cs typeface="Lato"/>
                <a:sym typeface="Lato"/>
                <a:extLst>
                  <a:ext uri="http://customooxmlschemas.google.com/">
                    <go:slidesCustomData xmlns:go="http://customooxmlschemas.google.com/" textRoundtripDataId="61"/>
                  </a:ext>
                </a:extLst>
              </a:rPr>
              <a:t>finances</a:t>
            </a:r>
            <a:endParaRPr b="0" i="0" sz="1400" u="none" cap="none" strike="noStrike">
              <a:solidFill>
                <a:schemeClr val="lt1"/>
              </a:solidFill>
              <a:latin typeface="Arial"/>
              <a:ea typeface="Arial"/>
              <a:cs typeface="Arial"/>
              <a:sym typeface="Arial"/>
            </a:endParaRPr>
          </a:p>
        </p:txBody>
      </p:sp>
      <p:grpSp>
        <p:nvGrpSpPr>
          <p:cNvPr id="1097" name="Google Shape;1097;g21f27b221ce_0_0"/>
          <p:cNvGrpSpPr/>
          <p:nvPr/>
        </p:nvGrpSpPr>
        <p:grpSpPr>
          <a:xfrm>
            <a:off x="151999" y="1183981"/>
            <a:ext cx="2846301" cy="2013581"/>
            <a:chOff x="463400" y="1321175"/>
            <a:chExt cx="2914500" cy="2113109"/>
          </a:xfrm>
        </p:grpSpPr>
        <p:sp>
          <p:nvSpPr>
            <p:cNvPr id="1098" name="Google Shape;1098;g21f27b221ce_0_0"/>
            <p:cNvSpPr/>
            <p:nvPr/>
          </p:nvSpPr>
          <p:spPr>
            <a:xfrm>
              <a:off x="463400" y="1321175"/>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g21f27b221ce_0_0"/>
            <p:cNvSpPr txBox="1"/>
            <p:nvPr/>
          </p:nvSpPr>
          <p:spPr>
            <a:xfrm>
              <a:off x="1345676" y="1339984"/>
              <a:ext cx="2032200" cy="2094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b="0" i="0" lang="en-GB" sz="1300" u="sng" cap="none" strike="noStrike">
                  <a:solidFill>
                    <a:schemeClr val="lt1"/>
                  </a:solidFill>
                  <a:latin typeface="Lato"/>
                  <a:ea typeface="Lato"/>
                  <a:cs typeface="Lato"/>
                  <a:sym typeface="Lato"/>
                  <a:hlinkClick r:id="rId3">
                    <a:extLst>
                      <a:ext uri="{A12FA001-AC4F-418D-AE19-62706E023703}">
                        <ahyp:hlinkClr val="tx"/>
                      </a:ext>
                    </a:extLst>
                  </a:hlinkClick>
                </a:rPr>
                <a:t>Citizens Advice – Debt and Money</a:t>
              </a:r>
              <a:r>
                <a:rPr b="0" i="0" lang="en-GB" sz="1300" u="none" cap="none" strike="noStrike">
                  <a:solidFill>
                    <a:schemeClr val="lt1"/>
                  </a:solidFill>
                  <a:latin typeface="Lato"/>
                  <a:ea typeface="Lato"/>
                  <a:cs typeface="Lato"/>
                  <a:sym typeface="Lato"/>
                </a:rPr>
                <a:t> – </a:t>
              </a:r>
              <a:r>
                <a:rPr lang="en-GB" sz="1300">
                  <a:solidFill>
                    <a:schemeClr val="lt1"/>
                  </a:solidFill>
                  <a:latin typeface="Lato"/>
                  <a:ea typeface="Lato"/>
                  <a:cs typeface="Lato"/>
                  <a:sym typeface="Lato"/>
                </a:rPr>
                <a:t>T</a:t>
              </a:r>
              <a:r>
                <a:rPr b="0" i="0" lang="en-GB" sz="1300" u="none" cap="none" strike="noStrike">
                  <a:solidFill>
                    <a:schemeClr val="lt1"/>
                  </a:solidFill>
                  <a:latin typeface="Lato"/>
                  <a:ea typeface="Lato"/>
                  <a:cs typeface="Lato"/>
                  <a:sym typeface="Lato"/>
                </a:rPr>
                <a:t>his resource contains links to advice on a number of topics, including financial difficulties, cost of living and communicati</a:t>
              </a:r>
              <a:r>
                <a:rPr lang="en-GB" sz="1300">
                  <a:solidFill>
                    <a:schemeClr val="lt1"/>
                  </a:solidFill>
                  <a:latin typeface="Lato"/>
                  <a:ea typeface="Lato"/>
                  <a:cs typeface="Lato"/>
                  <a:sym typeface="Lato"/>
                </a:rPr>
                <a:t>ng</a:t>
              </a:r>
              <a:r>
                <a:rPr b="0" i="0" lang="en-GB" sz="1300" u="none" cap="none" strike="noStrike">
                  <a:solidFill>
                    <a:schemeClr val="lt1"/>
                  </a:solidFill>
                  <a:latin typeface="Lato"/>
                  <a:ea typeface="Lato"/>
                  <a:cs typeface="Lato"/>
                  <a:sym typeface="Lato"/>
                </a:rPr>
                <a:t> with creditors.</a:t>
              </a:r>
              <a:endParaRPr b="0" i="0" sz="1400" u="none" cap="none" strike="noStrike">
                <a:solidFill>
                  <a:srgbClr val="000000"/>
                </a:solidFill>
                <a:latin typeface="Arial"/>
                <a:ea typeface="Arial"/>
                <a:cs typeface="Arial"/>
                <a:sym typeface="Arial"/>
              </a:endParaRPr>
            </a:p>
          </p:txBody>
        </p:sp>
        <p:pic>
          <p:nvPicPr>
            <p:cNvPr id="1100" name="Google Shape;1100;g21f27b221ce_0_0"/>
            <p:cNvPicPr preferRelativeResize="0"/>
            <p:nvPr/>
          </p:nvPicPr>
          <p:blipFill rotWithShape="1">
            <a:blip r:embed="rId4">
              <a:alphaModFix/>
            </a:blip>
            <a:srcRect b="0" l="0" r="0" t="0"/>
            <a:stretch/>
          </p:blipFill>
          <p:spPr>
            <a:xfrm>
              <a:off x="532125" y="1419947"/>
              <a:ext cx="813554" cy="928675"/>
            </a:xfrm>
            <a:prstGeom prst="rect">
              <a:avLst/>
            </a:prstGeom>
            <a:noFill/>
            <a:ln>
              <a:noFill/>
            </a:ln>
          </p:spPr>
        </p:pic>
      </p:grpSp>
      <p:sp>
        <p:nvSpPr>
          <p:cNvPr id="1101" name="Google Shape;1101;g21f27b221ce_0_0"/>
          <p:cNvSpPr txBox="1"/>
          <p:nvPr/>
        </p:nvSpPr>
        <p:spPr>
          <a:xfrm>
            <a:off x="198525" y="3312950"/>
            <a:ext cx="8778900" cy="7389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1800">
                <a:solidFill>
                  <a:schemeClr val="accent2"/>
                </a:solidFill>
                <a:latin typeface="Lato"/>
                <a:ea typeface="Lato"/>
                <a:cs typeface="Lato"/>
                <a:sym typeface="Lato"/>
              </a:rPr>
              <a:t>At school, you can speak with an adult you trust. </a:t>
            </a:r>
            <a:endParaRPr b="1" sz="1800">
              <a:solidFill>
                <a:schemeClr val="accent2"/>
              </a:solidFill>
              <a:latin typeface="Lato"/>
              <a:ea typeface="Lato"/>
              <a:cs typeface="Lato"/>
              <a:sym typeface="Lato"/>
            </a:endParaRPr>
          </a:p>
          <a:p>
            <a:pPr indent="0" lvl="0" marL="0" rtl="0" algn="ctr">
              <a:spcBef>
                <a:spcPts val="0"/>
              </a:spcBef>
              <a:spcAft>
                <a:spcPts val="0"/>
              </a:spcAft>
              <a:buNone/>
            </a:pPr>
            <a:r>
              <a:rPr b="1" lang="en-GB" sz="1800">
                <a:solidFill>
                  <a:schemeClr val="accent2"/>
                </a:solidFill>
                <a:latin typeface="Lato"/>
                <a:ea typeface="Lato"/>
                <a:cs typeface="Lato"/>
                <a:sym typeface="Lato"/>
              </a:rPr>
              <a:t>This could be your form tutor, head of year or the school’s safeguarding officer.</a:t>
            </a:r>
            <a:endParaRPr b="1" sz="1800">
              <a:solidFill>
                <a:schemeClr val="accent2"/>
              </a:solidFill>
              <a:latin typeface="Lato"/>
              <a:ea typeface="Lato"/>
              <a:cs typeface="Lato"/>
              <a:sym typeface="Lato"/>
            </a:endParaRPr>
          </a:p>
        </p:txBody>
      </p:sp>
      <p:sp>
        <p:nvSpPr>
          <p:cNvPr id="1102" name="Google Shape;1102;g21f27b221ce_0_0"/>
          <p:cNvSpPr txBox="1"/>
          <p:nvPr>
            <p:ph idx="4294967295" type="sldNum"/>
          </p:nvPr>
        </p:nvSpPr>
        <p:spPr>
          <a:xfrm>
            <a:off x="8595309" y="3039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b="1" lang="en-GB" sz="1400">
                <a:solidFill>
                  <a:schemeClr val="lt1"/>
                </a:solidFill>
                <a:latin typeface="Lato"/>
                <a:ea typeface="Lato"/>
                <a:cs typeface="Lato"/>
                <a:sym typeface="Lato"/>
              </a:rPr>
              <a:t>‹#›</a:t>
            </a:fld>
            <a:endParaRPr b="1" sz="1400">
              <a:solidFill>
                <a:schemeClr val="lt1"/>
              </a:solidFill>
              <a:latin typeface="Lato"/>
              <a:ea typeface="Lato"/>
              <a:cs typeface="Lato"/>
              <a:sym typeface="Lato"/>
            </a:endParaRPr>
          </a:p>
        </p:txBody>
      </p:sp>
      <p:pic>
        <p:nvPicPr>
          <p:cNvPr id="1103" name="Google Shape;1103;g21f27b221ce_0_0"/>
          <p:cNvPicPr preferRelativeResize="0"/>
          <p:nvPr/>
        </p:nvPicPr>
        <p:blipFill rotWithShape="1">
          <a:blip r:embed="rId5">
            <a:alphaModFix/>
          </a:blip>
          <a:srcRect b="0" l="0" r="0" t="0"/>
          <a:stretch/>
        </p:blipFill>
        <p:spPr>
          <a:xfrm>
            <a:off x="6250827" y="1534475"/>
            <a:ext cx="876124" cy="285449"/>
          </a:xfrm>
          <a:prstGeom prst="rect">
            <a:avLst/>
          </a:prstGeom>
          <a:noFill/>
          <a:ln>
            <a:noFill/>
          </a:ln>
        </p:spPr>
      </p:pic>
      <p:sp>
        <p:nvSpPr>
          <p:cNvPr id="1104" name="Google Shape;1104;g21f27b221ce_0_0"/>
          <p:cNvSpPr txBox="1"/>
          <p:nvPr/>
        </p:nvSpPr>
        <p:spPr>
          <a:xfrm>
            <a:off x="7217328" y="1436700"/>
            <a:ext cx="1760100" cy="615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900"/>
              </a:spcAft>
              <a:buClr>
                <a:srgbClr val="000000"/>
              </a:buClr>
              <a:buSzPts val="1300"/>
              <a:buFont typeface="Arial"/>
              <a:buNone/>
            </a:pPr>
            <a:r>
              <a:rPr b="1"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62"/>
                  </a:ext>
                </a:extLst>
              </a:rPr>
              <a:t>NSPCC Helpline</a:t>
            </a:r>
            <a:br>
              <a:rPr b="0"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63"/>
                  </a:ext>
                </a:extLst>
              </a:rPr>
            </a:br>
            <a:r>
              <a:rPr b="0"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63"/>
                  </a:ext>
                </a:extLst>
              </a:rPr>
              <a:t>0808 </a:t>
            </a:r>
            <a:r>
              <a:rPr b="0"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64"/>
                  </a:ext>
                </a:extLst>
              </a:rPr>
              <a:t>800</a:t>
            </a:r>
            <a:r>
              <a:rPr b="0"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65"/>
                  </a:ext>
                </a:extLst>
              </a:rPr>
              <a:t> 5000 </a:t>
            </a:r>
            <a:endParaRPr b="0" i="0" sz="1400" u="none" cap="none" strike="noStrike">
              <a:solidFill>
                <a:srgbClr val="000000"/>
              </a:solidFill>
              <a:latin typeface="Arial"/>
              <a:ea typeface="Arial"/>
              <a:cs typeface="Arial"/>
              <a:sym typeface="Arial"/>
            </a:endParaRPr>
          </a:p>
        </p:txBody>
      </p:sp>
      <p:sp>
        <p:nvSpPr>
          <p:cNvPr id="1105" name="Google Shape;1105;g21f27b221ce_0_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nvGrpSpPr>
          <p:cNvPr id="1106" name="Google Shape;1106;g21f27b221ce_0_0"/>
          <p:cNvGrpSpPr/>
          <p:nvPr/>
        </p:nvGrpSpPr>
        <p:grpSpPr>
          <a:xfrm>
            <a:off x="3164819" y="1184021"/>
            <a:ext cx="2846301" cy="1995658"/>
            <a:chOff x="3237025" y="1184050"/>
            <a:chExt cx="2914500" cy="2094300"/>
          </a:xfrm>
        </p:grpSpPr>
        <p:sp>
          <p:nvSpPr>
            <p:cNvPr id="1107" name="Google Shape;1107;g21f27b221ce_0_0"/>
            <p:cNvSpPr/>
            <p:nvPr/>
          </p:nvSpPr>
          <p:spPr>
            <a:xfrm>
              <a:off x="3237025" y="1184050"/>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8" name="Google Shape;1108;g21f27b221ce_0_0"/>
            <p:cNvPicPr preferRelativeResize="0"/>
            <p:nvPr/>
          </p:nvPicPr>
          <p:blipFill>
            <a:blip r:embed="rId6">
              <a:alphaModFix/>
            </a:blip>
            <a:stretch>
              <a:fillRect/>
            </a:stretch>
          </p:blipFill>
          <p:spPr>
            <a:xfrm>
              <a:off x="3344950" y="1434825"/>
              <a:ext cx="666111" cy="400200"/>
            </a:xfrm>
            <a:prstGeom prst="rect">
              <a:avLst/>
            </a:prstGeom>
            <a:noFill/>
            <a:ln>
              <a:noFill/>
            </a:ln>
          </p:spPr>
        </p:pic>
        <p:sp>
          <p:nvSpPr>
            <p:cNvPr id="1109" name="Google Shape;1109;g21f27b221ce_0_0"/>
            <p:cNvSpPr txBox="1"/>
            <p:nvPr/>
          </p:nvSpPr>
          <p:spPr>
            <a:xfrm>
              <a:off x="4068426" y="1358613"/>
              <a:ext cx="2032200" cy="1852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lang="en-GB" sz="1300" u="sng">
                  <a:solidFill>
                    <a:schemeClr val="lt1"/>
                  </a:solidFill>
                  <a:latin typeface="Lato"/>
                  <a:ea typeface="Lato"/>
                  <a:cs typeface="Lato"/>
                  <a:sym typeface="Lato"/>
                  <a:hlinkClick r:id="rId7">
                    <a:extLst>
                      <a:ext uri="{A12FA001-AC4F-418D-AE19-62706E023703}">
                        <ahyp:hlinkClr val="tx"/>
                      </a:ext>
                    </a:extLst>
                  </a:hlinkClick>
                </a:rPr>
                <a:t>National Debtline </a:t>
              </a:r>
              <a:r>
                <a:rPr b="0" i="0" lang="en-GB" sz="1300" u="sng" cap="none" strike="noStrike">
                  <a:solidFill>
                    <a:schemeClr val="lt1"/>
                  </a:solidFill>
                  <a:latin typeface="Lato"/>
                  <a:ea typeface="Lato"/>
                  <a:cs typeface="Lato"/>
                  <a:sym typeface="Lato"/>
                  <a:hlinkClick r:id="rId8">
                    <a:extLst>
                      <a:ext uri="{A12FA001-AC4F-418D-AE19-62706E023703}">
                        <ahyp:hlinkClr val="tx"/>
                      </a:ext>
                    </a:extLst>
                  </a:hlinkClick>
                </a:rPr>
                <a:t> – Debt and Money</a:t>
              </a:r>
              <a:r>
                <a:rPr b="0" i="0" lang="en-GB" sz="1300" u="none" cap="none" strike="noStrike">
                  <a:solidFill>
                    <a:schemeClr val="lt1"/>
                  </a:solidFill>
                  <a:latin typeface="Lato"/>
                  <a:ea typeface="Lato"/>
                  <a:cs typeface="Lato"/>
                  <a:sym typeface="Lato"/>
                </a:rPr>
                <a:t> – </a:t>
              </a:r>
              <a:r>
                <a:rPr lang="en-GB" sz="1300">
                  <a:solidFill>
                    <a:schemeClr val="lt1"/>
                  </a:solidFill>
                  <a:latin typeface="Lato"/>
                  <a:ea typeface="Lato"/>
                  <a:cs typeface="Lato"/>
                  <a:sym typeface="Lato"/>
                </a:rPr>
                <a:t>a debt advice charity run by the </a:t>
              </a:r>
              <a:r>
                <a:rPr lang="en-GB" sz="1300" u="sng">
                  <a:solidFill>
                    <a:schemeClr val="lt1"/>
                  </a:solidFill>
                  <a:latin typeface="Lato"/>
                  <a:ea typeface="Lato"/>
                  <a:cs typeface="Lato"/>
                  <a:sym typeface="Lato"/>
                  <a:hlinkClick r:id="rId9">
                    <a:extLst>
                      <a:ext uri="{A12FA001-AC4F-418D-AE19-62706E023703}">
                        <ahyp:hlinkClr val="tx"/>
                      </a:ext>
                    </a:extLst>
                  </a:hlinkClick>
                </a:rPr>
                <a:t>Money Advice Trust</a:t>
              </a:r>
              <a:r>
                <a:rPr lang="en-GB" sz="1300">
                  <a:solidFill>
                    <a:schemeClr val="lt1"/>
                  </a:solidFill>
                  <a:latin typeface="Lato"/>
                  <a:ea typeface="Lato"/>
                  <a:cs typeface="Lato"/>
                  <a:sym typeface="Lato"/>
                </a:rPr>
                <a:t>, offering a  free and confidential debt advice service.</a:t>
              </a:r>
              <a:endParaRPr i="0" sz="1300" u="none" cap="none" strike="noStrike">
                <a:solidFill>
                  <a:schemeClr val="lt1"/>
                </a:solidFill>
                <a:latin typeface="Lato"/>
                <a:ea typeface="Lato"/>
                <a:cs typeface="Lato"/>
                <a:sym typeface="Lato"/>
              </a:endParaRPr>
            </a:p>
          </p:txBody>
        </p:sp>
      </p:grpSp>
      <p:pic>
        <p:nvPicPr>
          <p:cNvPr id="1110" name="Google Shape;1110;g21f27b221ce_0_0"/>
          <p:cNvPicPr preferRelativeResize="0"/>
          <p:nvPr/>
        </p:nvPicPr>
        <p:blipFill>
          <a:blip r:embed="rId10">
            <a:alphaModFix/>
          </a:blip>
          <a:stretch>
            <a:fillRect/>
          </a:stretch>
        </p:blipFill>
        <p:spPr>
          <a:xfrm>
            <a:off x="6250823" y="2247300"/>
            <a:ext cx="876125" cy="490636"/>
          </a:xfrm>
          <a:prstGeom prst="rect">
            <a:avLst/>
          </a:prstGeom>
          <a:noFill/>
          <a:ln>
            <a:noFill/>
          </a:ln>
        </p:spPr>
      </p:pic>
      <p:sp>
        <p:nvSpPr>
          <p:cNvPr id="1111" name="Google Shape;1111;g21f27b221ce_0_0"/>
          <p:cNvSpPr txBox="1"/>
          <p:nvPr/>
        </p:nvSpPr>
        <p:spPr>
          <a:xfrm>
            <a:off x="7217328" y="2185113"/>
            <a:ext cx="1760100" cy="615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900"/>
              </a:spcAft>
              <a:buClr>
                <a:srgbClr val="000000"/>
              </a:buClr>
              <a:buSzPts val="1300"/>
              <a:buFont typeface="Arial"/>
              <a:buNone/>
            </a:pPr>
            <a:r>
              <a:rPr b="1" lang="en-GB" sz="1300">
                <a:solidFill>
                  <a:schemeClr val="lt1"/>
                </a:solidFill>
                <a:latin typeface="Lato"/>
                <a:ea typeface="Lato"/>
                <a:cs typeface="Lato"/>
                <a:sym typeface="Lato"/>
              </a:rPr>
              <a:t>Childline </a:t>
            </a:r>
            <a:r>
              <a:rPr b="1"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66"/>
                  </a:ext>
                </a:extLst>
              </a:rPr>
              <a:t>Helpline</a:t>
            </a:r>
            <a:br>
              <a:rPr b="0"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67"/>
                  </a:ext>
                </a:extLst>
              </a:rPr>
            </a:br>
            <a:r>
              <a:rPr b="0"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67"/>
                  </a:ext>
                </a:extLst>
              </a:rPr>
              <a:t>080</a:t>
            </a:r>
            <a:r>
              <a:rPr lang="en-GB" sz="1300">
                <a:solidFill>
                  <a:schemeClr val="lt1"/>
                </a:solidFill>
                <a:latin typeface="Lato"/>
                <a:ea typeface="Lato"/>
                <a:cs typeface="Lato"/>
                <a:sym typeface="Lato"/>
              </a:rPr>
              <a:t>0 1111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gfe0a294b05_2_263"/>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gfe0a294b05_2_263"/>
          <p:cNvSpPr txBox="1"/>
          <p:nvPr>
            <p:ph idx="12" type="sldNum"/>
          </p:nvPr>
        </p:nvSpPr>
        <p:spPr>
          <a:xfrm>
            <a:off x="86860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sz="1400">
                <a:solidFill>
                  <a:schemeClr val="lt1"/>
                </a:solidFill>
                <a:latin typeface="Lato Black"/>
                <a:ea typeface="Lato Black"/>
                <a:cs typeface="Lato Black"/>
                <a:sym typeface="Lato Black"/>
              </a:rPr>
              <a:t>90</a:t>
            </a:r>
            <a:endParaRPr sz="1400">
              <a:solidFill>
                <a:schemeClr val="lt1"/>
              </a:solidFill>
              <a:latin typeface="Lato Black"/>
              <a:ea typeface="Lato Black"/>
              <a:cs typeface="Lato Black"/>
              <a:sym typeface="Lato Black"/>
            </a:endParaRPr>
          </a:p>
        </p:txBody>
      </p:sp>
      <p:sp>
        <p:nvSpPr>
          <p:cNvPr id="1118" name="Google Shape;1118;gfe0a294b05_2_263"/>
          <p:cNvSpPr txBox="1"/>
          <p:nvPr/>
        </p:nvSpPr>
        <p:spPr>
          <a:xfrm>
            <a:off x="34600" y="1570575"/>
            <a:ext cx="9144000" cy="3976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50000"/>
              </a:lnSpc>
              <a:spcBef>
                <a:spcPts val="0"/>
              </a:spcBef>
              <a:spcAft>
                <a:spcPts val="0"/>
              </a:spcAft>
              <a:buClr>
                <a:schemeClr val="lt1"/>
              </a:buClr>
              <a:buSzPts val="1400"/>
              <a:buFont typeface="Lato"/>
              <a:buAutoNum type="arabicPeriod"/>
            </a:pPr>
            <a:r>
              <a:rPr b="0" i="0" lang="en-GB" sz="1400" u="sng" cap="none" strike="noStrike">
                <a:solidFill>
                  <a:schemeClr val="lt1"/>
                </a:solidFill>
                <a:latin typeface="Lato"/>
                <a:ea typeface="Lato"/>
                <a:cs typeface="Lato"/>
                <a:sym typeface="Lato"/>
                <a:hlinkClick r:id="rId3">
                  <a:extLst>
                    <a:ext uri="{A12FA001-AC4F-418D-AE19-62706E023703}">
                      <ahyp:hlinkClr val="tx"/>
                    </a:ext>
                  </a:extLst>
                </a:hlinkClick>
              </a:rPr>
              <a:t>How does UK tax work?</a:t>
            </a:r>
            <a:r>
              <a:rPr b="0" i="0" lang="en-GB" sz="1400" u="none" cap="none" strike="noStrike">
                <a:solidFill>
                  <a:schemeClr val="lt1"/>
                </a:solidFill>
                <a:latin typeface="Lato"/>
                <a:ea typeface="Lato"/>
                <a:cs typeface="Lato"/>
                <a:sym typeface="Lato"/>
              </a:rPr>
              <a:t> </a:t>
            </a:r>
            <a:r>
              <a:rPr b="0" i="0" lang="en-GB" sz="1400" u="sng" cap="none" strike="noStrike">
                <a:solidFill>
                  <a:schemeClr val="lt1"/>
                </a:solidFill>
                <a:latin typeface="Lato"/>
                <a:ea typeface="Lato"/>
                <a:cs typeface="Lato"/>
                <a:sym typeface="Lato"/>
                <a:hlinkClick r:id="rId4">
                  <a:extLst>
                    <a:ext uri="{A12FA001-AC4F-418D-AE19-62706E023703}">
                      <ahyp:hlinkClr val="tx"/>
                    </a:ext>
                  </a:extLst>
                </a:hlinkClick>
              </a:rPr>
              <a:t>(Youtube ‘Joe Georgekutty’, Sept 2020) </a:t>
            </a:r>
            <a:endParaRPr b="0" i="0" sz="1400" u="none" cap="none" strike="noStrike">
              <a:solidFill>
                <a:schemeClr val="lt1"/>
              </a:solidFill>
              <a:latin typeface="Lato"/>
              <a:ea typeface="Lato"/>
              <a:cs typeface="Lato"/>
              <a:sym typeface="Lato"/>
            </a:endParaRPr>
          </a:p>
          <a:p>
            <a:pPr indent="-317500" lvl="0" marL="457200" marR="0" rtl="0" algn="l">
              <a:lnSpc>
                <a:spcPct val="150000"/>
              </a:lnSpc>
              <a:spcBef>
                <a:spcPts val="0"/>
              </a:spcBef>
              <a:spcAft>
                <a:spcPts val="0"/>
              </a:spcAft>
              <a:buClr>
                <a:schemeClr val="lt1"/>
              </a:buClr>
              <a:buSzPts val="1400"/>
              <a:buFont typeface="Lato"/>
              <a:buAutoNum type="arabicPeriod"/>
            </a:pPr>
            <a:r>
              <a:rPr b="0" i="0" lang="en-GB" sz="1400" u="sng" cap="none" strike="noStrike">
                <a:solidFill>
                  <a:schemeClr val="lt1"/>
                </a:solidFill>
                <a:latin typeface="Lato"/>
                <a:ea typeface="Lato"/>
                <a:cs typeface="Lato"/>
                <a:sym typeface="Lato"/>
                <a:hlinkClick r:id="rId5">
                  <a:extLst>
                    <a:ext uri="{A12FA001-AC4F-418D-AE19-62706E023703}">
                      <ahyp:hlinkClr val="tx"/>
                    </a:ext>
                  </a:extLst>
                </a:hlinkClick>
              </a:rPr>
              <a:t>What are the tax implications of earning over £100,000?</a:t>
            </a:r>
            <a:r>
              <a:rPr b="0" i="0" lang="en-GB" sz="1400" u="none" cap="none" strike="noStrike">
                <a:solidFill>
                  <a:schemeClr val="lt1"/>
                </a:solidFill>
                <a:latin typeface="Lato"/>
                <a:ea typeface="Lato"/>
                <a:cs typeface="Lato"/>
                <a:sym typeface="Lato"/>
              </a:rPr>
              <a:t> (TaxScouts, July 2022)</a:t>
            </a:r>
            <a:endParaRPr b="0" i="0" sz="1400" u="none" cap="none" strike="noStrike">
              <a:solidFill>
                <a:schemeClr val="lt1"/>
              </a:solidFill>
              <a:latin typeface="Lato"/>
              <a:ea typeface="Lato"/>
              <a:cs typeface="Lato"/>
              <a:sym typeface="Lato"/>
            </a:endParaRPr>
          </a:p>
          <a:p>
            <a:pPr indent="-317500" lvl="0" marL="457200" marR="0" rtl="0" algn="l">
              <a:lnSpc>
                <a:spcPct val="150000"/>
              </a:lnSpc>
              <a:spcBef>
                <a:spcPts val="0"/>
              </a:spcBef>
              <a:spcAft>
                <a:spcPts val="0"/>
              </a:spcAft>
              <a:buClr>
                <a:schemeClr val="lt1"/>
              </a:buClr>
              <a:buSzPts val="1400"/>
              <a:buFont typeface="Lato"/>
              <a:buAutoNum type="arabicPeriod"/>
            </a:pPr>
            <a:r>
              <a:rPr b="0" i="0" lang="en-GB" sz="1400" u="sng" cap="none" strike="noStrike">
                <a:solidFill>
                  <a:schemeClr val="lt1"/>
                </a:solidFill>
                <a:latin typeface="Lato"/>
                <a:ea typeface="Lato"/>
                <a:cs typeface="Lato"/>
                <a:sym typeface="Lato"/>
                <a:hlinkClick r:id="rId6">
                  <a:extLst>
                    <a:ext uri="{A12FA001-AC4F-418D-AE19-62706E023703}">
                      <ahyp:hlinkClr val="tx"/>
                    </a:ext>
                  </a:extLst>
                </a:hlinkClick>
              </a:rPr>
              <a:t>Difference between sole trade and limited company</a:t>
            </a:r>
            <a:r>
              <a:rPr b="0" i="0" lang="en-GB" sz="1400" u="none" cap="none" strike="noStrike">
                <a:solidFill>
                  <a:schemeClr val="lt1"/>
                </a:solidFill>
                <a:latin typeface="Lato"/>
                <a:ea typeface="Lato"/>
                <a:cs typeface="Lato"/>
                <a:sym typeface="Lato"/>
              </a:rPr>
              <a:t> </a:t>
            </a:r>
            <a:r>
              <a:rPr b="0" i="0" lang="en-GB" sz="1400" u="none" cap="none" strike="noStrike">
                <a:solidFill>
                  <a:schemeClr val="lt1"/>
                </a:solidFill>
                <a:latin typeface="Lato"/>
                <a:ea typeface="Lato"/>
                <a:cs typeface="Lato"/>
                <a:sym typeface="Lato"/>
                <a:extLst>
                  <a:ext uri="http://customooxmlschemas.google.com/">
                    <go:slidesCustomData xmlns:go="http://customooxmlschemas.google.com/" textRoundtripDataId="68"/>
                  </a:ext>
                </a:extLst>
              </a:rPr>
              <a:t> (Youtube ‘Pennies to Pounds’, Nov 2020)</a:t>
            </a:r>
            <a:endParaRPr b="0" i="0" sz="1400" u="none" cap="none" strike="noStrike">
              <a:solidFill>
                <a:schemeClr val="lt1"/>
              </a:solidFill>
              <a:latin typeface="Lato"/>
              <a:ea typeface="Lato"/>
              <a:cs typeface="Lato"/>
              <a:sym typeface="Lato"/>
            </a:endParaRPr>
          </a:p>
          <a:p>
            <a:pPr indent="-317500" lvl="0" marL="457200" marR="0" rtl="0" algn="l">
              <a:lnSpc>
                <a:spcPct val="150000"/>
              </a:lnSpc>
              <a:spcBef>
                <a:spcPts val="0"/>
              </a:spcBef>
              <a:spcAft>
                <a:spcPts val="0"/>
              </a:spcAft>
              <a:buClr>
                <a:schemeClr val="lt1"/>
              </a:buClr>
              <a:buSzPts val="1400"/>
              <a:buFont typeface="Lato"/>
              <a:buAutoNum type="arabicPeriod"/>
            </a:pPr>
            <a:r>
              <a:rPr b="0" i="0" lang="en-GB" sz="1400" u="sng" cap="none" strike="noStrike">
                <a:solidFill>
                  <a:schemeClr val="lt1"/>
                </a:solidFill>
                <a:latin typeface="Lato"/>
                <a:ea typeface="Lato"/>
                <a:cs typeface="Lato"/>
                <a:sym typeface="Lato"/>
                <a:hlinkClick r:id="rId7">
                  <a:extLst>
                    <a:ext uri="{A12FA001-AC4F-418D-AE19-62706E023703}">
                      <ahyp:hlinkClr val="tx"/>
                    </a:ext>
                  </a:extLst>
                </a:hlinkClick>
              </a:rPr>
              <a:t>A guide to the living wage</a:t>
            </a:r>
            <a:r>
              <a:rPr b="0" i="0" lang="en-GB" sz="1400" u="none" cap="none" strike="noStrike">
                <a:solidFill>
                  <a:schemeClr val="lt1"/>
                </a:solidFill>
                <a:latin typeface="Lato"/>
                <a:ea typeface="Lato"/>
                <a:cs typeface="Lato"/>
                <a:sym typeface="Lato"/>
              </a:rPr>
              <a:t> (Living Wage Foundation)</a:t>
            </a:r>
            <a:endParaRPr b="0" i="0" sz="1400" u="none" cap="none" strike="noStrike">
              <a:solidFill>
                <a:schemeClr val="lt1"/>
              </a:solidFill>
              <a:latin typeface="Lato"/>
              <a:ea typeface="Lato"/>
              <a:cs typeface="Lato"/>
              <a:sym typeface="Lato"/>
            </a:endParaRPr>
          </a:p>
          <a:p>
            <a:pPr indent="-317500" lvl="0" marL="457200" marR="0" rtl="0" algn="l">
              <a:lnSpc>
                <a:spcPct val="150000"/>
              </a:lnSpc>
              <a:spcBef>
                <a:spcPts val="0"/>
              </a:spcBef>
              <a:spcAft>
                <a:spcPts val="0"/>
              </a:spcAft>
              <a:buClr>
                <a:schemeClr val="lt1"/>
              </a:buClr>
              <a:buSzPts val="1400"/>
              <a:buFont typeface="Lato"/>
              <a:buAutoNum type="arabicPeriod"/>
            </a:pPr>
            <a:r>
              <a:rPr b="0" i="0" lang="en-GB" sz="1400" u="sng" cap="none" strike="noStrike">
                <a:solidFill>
                  <a:schemeClr val="lt1"/>
                </a:solidFill>
                <a:latin typeface="Lato"/>
                <a:ea typeface="Lato"/>
                <a:cs typeface="Lato"/>
                <a:sym typeface="Lato"/>
                <a:hlinkClick r:id="rId8">
                  <a:extLst>
                    <a:ext uri="{A12FA001-AC4F-418D-AE19-62706E023703}">
                      <ahyp:hlinkClr val="tx"/>
                    </a:ext>
                  </a:extLst>
                </a:hlinkClick>
                <a:extLst>
                  <a:ext uri="http://customooxmlschemas.google.com/">
                    <go:slidesCustomData xmlns:go="http://customooxmlschemas.google.com/" textRoundtripDataId="69"/>
                  </a:ext>
                </a:extLst>
              </a:rPr>
              <a:t>Benefits checker/calculator and grants finding website which also has useful info about benefits</a:t>
            </a:r>
            <a:r>
              <a:rPr b="0" i="0" lang="en-GB" sz="1200" u="sng" cap="none" strike="noStrike">
                <a:solidFill>
                  <a:schemeClr val="lt1"/>
                </a:solidFill>
                <a:latin typeface="Lato"/>
                <a:ea typeface="Lato"/>
                <a:cs typeface="Lato"/>
                <a:sym typeface="Lato"/>
                <a:hlinkClick r:id="rId9">
                  <a:extLst>
                    <a:ext uri="{A12FA001-AC4F-418D-AE19-62706E023703}">
                      <ahyp:hlinkClr val="tx"/>
                    </a:ext>
                  </a:extLst>
                </a:hlinkClick>
              </a:rPr>
              <a:t>.</a:t>
            </a:r>
            <a:r>
              <a:rPr b="0" i="0" lang="en-GB" sz="1400" u="none" cap="none" strike="noStrike">
                <a:solidFill>
                  <a:schemeClr val="lt1"/>
                </a:solidFill>
                <a:latin typeface="Lato"/>
                <a:ea typeface="Lato"/>
                <a:cs typeface="Lato"/>
                <a:sym typeface="Lato"/>
              </a:rPr>
              <a:t> (Turn to Us, UK National Charity) </a:t>
            </a:r>
            <a:endParaRPr b="0" i="0" sz="1400" u="none" cap="none" strike="noStrike">
              <a:solidFill>
                <a:schemeClr val="lt1"/>
              </a:solidFill>
              <a:latin typeface="Lato"/>
              <a:ea typeface="Lato"/>
              <a:cs typeface="Lato"/>
              <a:sym typeface="Lato"/>
            </a:endParaRPr>
          </a:p>
          <a:p>
            <a:pPr indent="-317500" lvl="0" marL="457200" marR="0" rtl="0" algn="l">
              <a:lnSpc>
                <a:spcPct val="150000"/>
              </a:lnSpc>
              <a:spcBef>
                <a:spcPts val="0"/>
              </a:spcBef>
              <a:spcAft>
                <a:spcPts val="0"/>
              </a:spcAft>
              <a:buClr>
                <a:schemeClr val="lt1"/>
              </a:buClr>
              <a:buSzPts val="1400"/>
              <a:buFont typeface="Lato"/>
              <a:buAutoNum type="arabicPeriod"/>
            </a:pPr>
            <a:r>
              <a:rPr lang="en-GB" u="sng">
                <a:solidFill>
                  <a:schemeClr val="lt1"/>
                </a:solidFill>
                <a:latin typeface="Lato"/>
                <a:ea typeface="Lato"/>
                <a:cs typeface="Lato"/>
                <a:sym typeface="Lato"/>
                <a:hlinkClick r:id="rId10">
                  <a:extLst>
                    <a:ext uri="{A12FA001-AC4F-418D-AE19-62706E023703}">
                      <ahyp:hlinkClr val="tx"/>
                    </a:ext>
                  </a:extLst>
                </a:hlinkClick>
              </a:rPr>
              <a:t>BBC Sounds - Should we be more open about salaries?</a:t>
            </a:r>
            <a:endParaRPr>
              <a:solidFill>
                <a:schemeClr val="lt1"/>
              </a:solidFill>
              <a:latin typeface="Lato"/>
              <a:ea typeface="Lato"/>
              <a:cs typeface="Lato"/>
              <a:sym typeface="Lato"/>
            </a:endParaRPr>
          </a:p>
          <a:p>
            <a:pPr indent="0" lvl="0" marL="457200" marR="0" rtl="0" algn="l">
              <a:lnSpc>
                <a:spcPct val="150000"/>
              </a:lnSpc>
              <a:spcBef>
                <a:spcPts val="0"/>
              </a:spcBef>
              <a:spcAft>
                <a:spcPts val="0"/>
              </a:spcAft>
              <a:buNone/>
            </a:pPr>
            <a:r>
              <a:t/>
            </a:r>
            <a:endParaRPr>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GB">
                <a:solidFill>
                  <a:schemeClr val="lt1"/>
                </a:solidFill>
                <a:latin typeface="Lato"/>
                <a:ea typeface="Lato"/>
                <a:cs typeface="Lato"/>
                <a:sym typeface="Lato"/>
              </a:rPr>
              <a:t>Please visit the  FLIC learning hub - </a:t>
            </a:r>
            <a:r>
              <a:rPr lang="en-GB" u="sng">
                <a:solidFill>
                  <a:schemeClr val="lt1"/>
                </a:solidFill>
                <a:latin typeface="Lato"/>
                <a:ea typeface="Lato"/>
                <a:cs typeface="Lato"/>
                <a:sym typeface="Lato"/>
                <a:hlinkClick r:id="rId11">
                  <a:extLst>
                    <a:ext uri="{A12FA001-AC4F-418D-AE19-62706E023703}">
                      <ahyp:hlinkClr val="tx"/>
                    </a:ext>
                  </a:extLst>
                </a:hlinkClick>
              </a:rPr>
              <a:t>https://ftflic.com/learning-hub/</a:t>
            </a:r>
            <a:r>
              <a:rPr lang="en-GB">
                <a:solidFill>
                  <a:schemeClr val="lt1"/>
                </a:solidFill>
                <a:latin typeface="Lato"/>
                <a:ea typeface="Lato"/>
                <a:cs typeface="Lato"/>
                <a:sym typeface="Lato"/>
              </a:rPr>
              <a:t>  for further resources</a:t>
            </a:r>
            <a:endParaRPr>
              <a:solidFill>
                <a:schemeClr val="lt1"/>
              </a:solidFill>
              <a:latin typeface="Lato"/>
              <a:ea typeface="Lato"/>
              <a:cs typeface="Lato"/>
              <a:sym typeface="Lato"/>
            </a:endParaRPr>
          </a:p>
          <a:p>
            <a:pPr indent="0" lvl="0" marL="457200" rtl="0" algn="l">
              <a:lnSpc>
                <a:spcPct val="123076"/>
              </a:lnSpc>
              <a:spcBef>
                <a:spcPts val="1200"/>
              </a:spcBef>
              <a:spcAft>
                <a:spcPts val="0"/>
              </a:spcAft>
              <a:buNone/>
            </a:pPr>
            <a:r>
              <a:t/>
            </a:r>
            <a:endParaRPr>
              <a:solidFill>
                <a:schemeClr val="lt1"/>
              </a:solidFill>
              <a:latin typeface="Lato"/>
              <a:ea typeface="Lato"/>
              <a:cs typeface="Lato"/>
              <a:sym typeface="Lato"/>
            </a:endParaRPr>
          </a:p>
          <a:p>
            <a:pPr indent="0" lvl="0" marL="0" marR="0" rtl="0" algn="l">
              <a:lnSpc>
                <a:spcPct val="150000"/>
              </a:lnSpc>
              <a:spcBef>
                <a:spcPts val="0"/>
              </a:spcBef>
              <a:spcAft>
                <a:spcPts val="0"/>
              </a:spcAft>
              <a:buNone/>
            </a:pPr>
            <a:r>
              <a:t/>
            </a:r>
            <a:endParaRPr>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p:txBody>
      </p:sp>
      <p:sp>
        <p:nvSpPr>
          <p:cNvPr id="1119" name="Google Shape;1119;gfe0a294b05_2_263"/>
          <p:cNvSpPr txBox="1"/>
          <p:nvPr/>
        </p:nvSpPr>
        <p:spPr>
          <a:xfrm>
            <a:off x="-121025" y="194475"/>
            <a:ext cx="8141100" cy="1376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3600"/>
              <a:buFont typeface="Arial"/>
              <a:buNone/>
            </a:pPr>
            <a:r>
              <a:rPr b="1" i="0" lang="en-GB" sz="3600" u="none" cap="none" strike="noStrike">
                <a:solidFill>
                  <a:schemeClr val="lt1"/>
                </a:solidFill>
                <a:latin typeface="Lato Black"/>
                <a:ea typeface="Lato Black"/>
                <a:cs typeface="Lato Black"/>
                <a:sym typeface="Lato Black"/>
              </a:rPr>
              <a:t>Links to learn more!</a:t>
            </a:r>
            <a:endParaRPr b="1" i="0" sz="3600" u="none" cap="none" strike="noStrike">
              <a:solidFill>
                <a:schemeClr val="lt1"/>
              </a:solidFill>
              <a:latin typeface="Lato Black"/>
              <a:ea typeface="Lato Black"/>
              <a:cs typeface="Lato Black"/>
              <a:sym typeface="Lato Black"/>
            </a:endParaRPr>
          </a:p>
          <a:p>
            <a:pPr indent="0" lvl="0" marL="0" marR="0" rtl="0" algn="ctr">
              <a:lnSpc>
                <a:spcPct val="115000"/>
              </a:lnSpc>
              <a:spcBef>
                <a:spcPts val="0"/>
              </a:spcBef>
              <a:spcAft>
                <a:spcPts val="0"/>
              </a:spcAft>
              <a:buClr>
                <a:srgbClr val="000000"/>
              </a:buClr>
              <a:buSzPts val="3600"/>
              <a:buFont typeface="Arial"/>
              <a:buNone/>
            </a:pPr>
            <a:r>
              <a:rPr b="1" i="0" lang="en-GB" sz="1800" u="none" cap="none" strike="noStrike">
                <a:solidFill>
                  <a:schemeClr val="lt1"/>
                </a:solidFill>
                <a:latin typeface="Lato Black"/>
                <a:ea typeface="Lato Black"/>
                <a:cs typeface="Lato Black"/>
                <a:sym typeface="Lato Black"/>
              </a:rPr>
              <a:t>Articles to extend learning</a:t>
            </a:r>
            <a:r>
              <a:rPr b="1" i="0" lang="en-GB" sz="3600" u="none" cap="none" strike="noStrike">
                <a:solidFill>
                  <a:schemeClr val="lt1"/>
                </a:solidFill>
                <a:latin typeface="Lato Black"/>
                <a:ea typeface="Lato Black"/>
                <a:cs typeface="Lato Black"/>
                <a:sym typeface="Lato Black"/>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gfe0a294b05_2_303"/>
          <p:cNvSpPr txBox="1"/>
          <p:nvPr/>
        </p:nvSpPr>
        <p:spPr>
          <a:xfrm>
            <a:off x="311700" y="3061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1125" name="Google Shape;1125;gfe0a294b05_2_303"/>
          <p:cNvSpPr txBox="1"/>
          <p:nvPr/>
        </p:nvSpPr>
        <p:spPr>
          <a:xfrm>
            <a:off x="439450" y="597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gfe0a294b05_2_303"/>
          <p:cNvSpPr txBox="1"/>
          <p:nvPr>
            <p:ph idx="12" type="sldNum"/>
          </p:nvPr>
        </p:nvSpPr>
        <p:spPr>
          <a:xfrm>
            <a:off x="86098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sz="1400">
                <a:solidFill>
                  <a:schemeClr val="lt1"/>
                </a:solidFill>
              </a:rPr>
              <a:t>91</a:t>
            </a:r>
            <a:endParaRPr sz="1400">
              <a:solidFill>
                <a:schemeClr val="lt1"/>
              </a:solidFill>
            </a:endParaRPr>
          </a:p>
        </p:txBody>
      </p:sp>
      <p:sp>
        <p:nvSpPr>
          <p:cNvPr id="1127" name="Google Shape;1127;gfe0a294b05_2_303"/>
          <p:cNvSpPr txBox="1"/>
          <p:nvPr/>
        </p:nvSpPr>
        <p:spPr>
          <a:xfrm>
            <a:off x="0" y="597750"/>
            <a:ext cx="9144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3600"/>
              <a:buFont typeface="Arial"/>
              <a:buNone/>
            </a:pPr>
            <a:r>
              <a:rPr b="0" i="0" lang="en-GB" sz="3600" u="none" cap="none" strike="noStrike">
                <a:solidFill>
                  <a:schemeClr val="lt1"/>
                </a:solidFill>
                <a:latin typeface="Lato Light"/>
                <a:ea typeface="Lato Light"/>
                <a:cs typeface="Lato Light"/>
                <a:sym typeface="Lato Light"/>
              </a:rPr>
              <a:t>Over to you…</a:t>
            </a:r>
            <a:endParaRPr b="0" i="0" sz="1400" u="none" cap="none" strike="noStrike">
              <a:solidFill>
                <a:srgbClr val="000000"/>
              </a:solidFill>
              <a:latin typeface="Arial"/>
              <a:ea typeface="Arial"/>
              <a:cs typeface="Arial"/>
              <a:sym typeface="Arial"/>
            </a:endParaRPr>
          </a:p>
        </p:txBody>
      </p:sp>
      <p:sp>
        <p:nvSpPr>
          <p:cNvPr id="1128" name="Google Shape;1128;gfe0a294b05_2_303"/>
          <p:cNvSpPr txBox="1"/>
          <p:nvPr/>
        </p:nvSpPr>
        <p:spPr>
          <a:xfrm>
            <a:off x="0" y="1220877"/>
            <a:ext cx="9144000" cy="2856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Arial"/>
              <a:buNone/>
            </a:pPr>
            <a:r>
              <a:rPr b="1" i="0" lang="en-GB" sz="3200" u="none" cap="none" strike="noStrike">
                <a:solidFill>
                  <a:schemeClr val="lt1"/>
                </a:solidFill>
                <a:latin typeface="Lato"/>
                <a:ea typeface="Lato"/>
                <a:cs typeface="Lato"/>
                <a:sym typeface="Lato"/>
              </a:rPr>
              <a:t>What are the three most </a:t>
            </a:r>
            <a:endParaRPr b="1" i="0" sz="32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3200"/>
              <a:buFont typeface="Arial"/>
              <a:buNone/>
            </a:pPr>
            <a:r>
              <a:rPr b="1" i="0" lang="en-GB" sz="3200" u="none" cap="none" strike="noStrike">
                <a:solidFill>
                  <a:schemeClr val="lt1"/>
                </a:solidFill>
                <a:latin typeface="Lato"/>
                <a:ea typeface="Lato"/>
                <a:cs typeface="Lato"/>
                <a:sym typeface="Lato"/>
              </a:rPr>
              <a:t>important messages that you </a:t>
            </a:r>
            <a:r>
              <a:rPr b="1" lang="en-GB" sz="3200">
                <a:solidFill>
                  <a:schemeClr val="lt1"/>
                </a:solidFill>
                <a:latin typeface="Lato"/>
                <a:ea typeface="Lato"/>
                <a:cs typeface="Lato"/>
                <a:sym typeface="Lato"/>
              </a:rPr>
              <a:t>have learnt about</a:t>
            </a:r>
            <a:r>
              <a:rPr b="1" i="0" lang="en-GB" sz="3200" u="none" cap="none" strike="noStrike">
                <a:solidFill>
                  <a:schemeClr val="lt1"/>
                </a:solidFill>
                <a:latin typeface="Lato"/>
                <a:ea typeface="Lato"/>
                <a:cs typeface="Lato"/>
                <a:sym typeface="Lato"/>
              </a:rPr>
              <a:t> </a:t>
            </a:r>
            <a:r>
              <a:rPr b="1" lang="en-GB" sz="3200">
                <a:solidFill>
                  <a:schemeClr val="accent2"/>
                </a:solidFill>
                <a:latin typeface="Lato"/>
                <a:ea typeface="Lato"/>
                <a:cs typeface="Lato"/>
                <a:sym typeface="Lato"/>
              </a:rPr>
              <a:t>getting paid</a:t>
            </a:r>
            <a:r>
              <a:rPr b="1" i="0" lang="en-GB" sz="3200" u="none" cap="none" strike="noStrike">
                <a:solidFill>
                  <a:schemeClr val="lt1"/>
                </a:solidFill>
                <a:latin typeface="Lato"/>
                <a:ea typeface="Lato"/>
                <a:cs typeface="Lato"/>
                <a:sym typeface="Lato"/>
              </a:rPr>
              <a:t> that you will use in the future?</a:t>
            </a:r>
            <a:endParaRPr b="0" i="0" sz="3200" u="none" cap="none" strike="noStrike">
              <a:solidFill>
                <a:schemeClr val="lt1"/>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2400"/>
              <a:buFont typeface="Arial"/>
              <a:buNone/>
            </a:pPr>
            <a:r>
              <a:t/>
            </a:r>
            <a:endParaRPr b="1" i="0" sz="2600" u="none" cap="none" strike="noStrike">
              <a:solidFill>
                <a:schemeClr val="lt1"/>
              </a:solidFill>
              <a:latin typeface="Lato Black"/>
              <a:ea typeface="Lato Black"/>
              <a:cs typeface="Lato Black"/>
              <a:sym typeface="Lato Black"/>
            </a:endParaRPr>
          </a:p>
          <a:p>
            <a:pPr indent="0" lvl="0" marL="0" marR="0" rtl="0" algn="ctr">
              <a:lnSpc>
                <a:spcPct val="115000"/>
              </a:lnSpc>
              <a:spcBef>
                <a:spcPts val="0"/>
              </a:spcBef>
              <a:spcAft>
                <a:spcPts val="0"/>
              </a:spcAft>
              <a:buClr>
                <a:srgbClr val="000000"/>
              </a:buClr>
              <a:buSzPts val="2400"/>
              <a:buFont typeface="Arial"/>
              <a:buNone/>
            </a:pPr>
            <a:r>
              <a:rPr b="0" i="1" lang="en-GB" sz="2400" u="none" cap="none" strike="noStrike">
                <a:solidFill>
                  <a:schemeClr val="lt1"/>
                </a:solidFill>
                <a:latin typeface="Lato"/>
                <a:ea typeface="Lato"/>
                <a:cs typeface="Lato"/>
                <a:sym typeface="Lato"/>
              </a:rPr>
              <a:t>Consider your </a:t>
            </a:r>
            <a:r>
              <a:rPr i="1" lang="en-GB" sz="2400">
                <a:solidFill>
                  <a:schemeClr val="lt1"/>
                </a:solidFill>
                <a:latin typeface="Lato"/>
                <a:ea typeface="Lato"/>
                <a:cs typeface="Lato"/>
                <a:sym typeface="Lato"/>
              </a:rPr>
              <a:t>employment</a:t>
            </a:r>
            <a:r>
              <a:rPr b="0" i="1" lang="en-GB" sz="2400" u="none" cap="none" strike="noStrike">
                <a:solidFill>
                  <a:schemeClr val="lt1"/>
                </a:solidFill>
                <a:latin typeface="Lato"/>
                <a:ea typeface="Lato"/>
                <a:cs typeface="Lato"/>
                <a:sym typeface="Lato"/>
              </a:rPr>
              <a:t>, payslip and resolving pay problems </a:t>
            </a:r>
            <a:r>
              <a:rPr i="1" lang="en-GB" sz="2400">
                <a:solidFill>
                  <a:schemeClr val="lt1"/>
                </a:solidFill>
                <a:latin typeface="Lato"/>
                <a:ea typeface="Lato"/>
                <a:cs typeface="Lato"/>
                <a:sym typeface="Lato"/>
              </a:rPr>
              <a:t>at work</a:t>
            </a:r>
            <a:r>
              <a:rPr b="0" i="1" lang="en-GB" sz="2400" u="none" cap="none" strike="noStrike">
                <a:solidFill>
                  <a:schemeClr val="lt1"/>
                </a:solidFill>
                <a:latin typeface="Lato"/>
                <a:ea typeface="Lato"/>
                <a:cs typeface="Lato"/>
                <a:sym typeface="Lato"/>
              </a:rPr>
              <a:t> knowledge</a:t>
            </a:r>
            <a:endParaRPr b="0" i="1" sz="2400" u="none" cap="none" strike="noStrike">
              <a:solidFill>
                <a:schemeClr val="l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Charlotte Jessop</dc:creator>
</cp:coreProperties>
</file>