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8" r:id="rId6"/>
    <p:sldMasterId id="2147483667" r:id="rId7"/>
    <p:sldMasterId id="2147483675"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 id="324" r:id="rId78"/>
    <p:sldId id="325" r:id="rId79"/>
    <p:sldId id="326" r:id="rId80"/>
    <p:sldId id="327" r:id="rId81"/>
    <p:sldId id="328" r:id="rId82"/>
    <p:sldId id="329" r:id="rId83"/>
  </p:sldIdLst>
  <p:sldSz cy="5143500" cx="9144000"/>
  <p:notesSz cx="6858000" cy="9144000"/>
  <p:embeddedFontLst>
    <p:embeddedFont>
      <p:font typeface="Lato"/>
      <p:regular r:id="rId84"/>
      <p:bold r:id="rId85"/>
      <p:italic r:id="rId86"/>
      <p:boldItalic r:id="rId87"/>
    </p:embeddedFont>
    <p:embeddedFont>
      <p:font typeface="Lato Light"/>
      <p:regular r:id="rId88"/>
      <p:bold r:id="rId89"/>
      <p:italic r:id="rId90"/>
      <p:boldItalic r:id="rId91"/>
    </p:embeddedFont>
    <p:embeddedFont>
      <p:font typeface="Lato Black"/>
      <p:bold r:id="rId92"/>
      <p:boldItalic r:id="rId9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27">
          <p15:clr>
            <a:srgbClr val="A4A3A4"/>
          </p15:clr>
        </p15:guide>
      </p15:sldGuideLst>
    </p:ext>
    <p:ext uri="GoogleSlidesCustomDataVersion2">
      <go:slidesCustomData xmlns:go="http://customooxmlschemas.google.com/" r:id="rId94" roundtripDataSignature="AMtx7mjxAIcbGFWHKDx5ChLy71RQE+Iwu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CF19943-73C5-453C-BD73-9971EBE1CCB1}">
  <a:tblStyle styleId="{3CF19943-73C5-453C-BD73-9971EBE1CCB1}"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2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84" Type="http://schemas.openxmlformats.org/officeDocument/2006/relationships/font" Target="fonts/Lato-regular.fntdata"/><Relationship Id="rId83" Type="http://schemas.openxmlformats.org/officeDocument/2006/relationships/slide" Target="slides/slide74.xml"/><Relationship Id="rId42" Type="http://schemas.openxmlformats.org/officeDocument/2006/relationships/slide" Target="slides/slide33.xml"/><Relationship Id="rId86" Type="http://schemas.openxmlformats.org/officeDocument/2006/relationships/font" Target="fonts/Lato-italic.fntdata"/><Relationship Id="rId41" Type="http://schemas.openxmlformats.org/officeDocument/2006/relationships/slide" Target="slides/slide32.xml"/><Relationship Id="rId85" Type="http://schemas.openxmlformats.org/officeDocument/2006/relationships/font" Target="fonts/Lato-bold.fntdata"/><Relationship Id="rId44" Type="http://schemas.openxmlformats.org/officeDocument/2006/relationships/slide" Target="slides/slide35.xml"/><Relationship Id="rId88" Type="http://schemas.openxmlformats.org/officeDocument/2006/relationships/font" Target="fonts/LatoLight-regular.fntdata"/><Relationship Id="rId43" Type="http://schemas.openxmlformats.org/officeDocument/2006/relationships/slide" Target="slides/slide34.xml"/><Relationship Id="rId87" Type="http://schemas.openxmlformats.org/officeDocument/2006/relationships/font" Target="fonts/Lato-boldItalic.fntdata"/><Relationship Id="rId46" Type="http://schemas.openxmlformats.org/officeDocument/2006/relationships/slide" Target="slides/slide37.xml"/><Relationship Id="rId45" Type="http://schemas.openxmlformats.org/officeDocument/2006/relationships/slide" Target="slides/slide36.xml"/><Relationship Id="rId89" Type="http://schemas.openxmlformats.org/officeDocument/2006/relationships/font" Target="fonts/LatoLight-bold.fntdata"/><Relationship Id="rId80" Type="http://schemas.openxmlformats.org/officeDocument/2006/relationships/slide" Target="slides/slide71.xml"/><Relationship Id="rId82" Type="http://schemas.openxmlformats.org/officeDocument/2006/relationships/slide" Target="slides/slide73.xml"/><Relationship Id="rId81" Type="http://schemas.openxmlformats.org/officeDocument/2006/relationships/slide" Target="slides/slide72.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48" Type="http://schemas.openxmlformats.org/officeDocument/2006/relationships/slide" Target="slides/slide39.xml"/><Relationship Id="rId47" Type="http://schemas.openxmlformats.org/officeDocument/2006/relationships/slide" Target="slides/slide38.xml"/><Relationship Id="rId49" Type="http://schemas.openxmlformats.org/officeDocument/2006/relationships/slide" Target="slides/slide40.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73" Type="http://schemas.openxmlformats.org/officeDocument/2006/relationships/slide" Target="slides/slide64.xml"/><Relationship Id="rId72" Type="http://schemas.openxmlformats.org/officeDocument/2006/relationships/slide" Target="slides/slide63.xml"/><Relationship Id="rId31" Type="http://schemas.openxmlformats.org/officeDocument/2006/relationships/slide" Target="slides/slide22.xml"/><Relationship Id="rId75" Type="http://schemas.openxmlformats.org/officeDocument/2006/relationships/slide" Target="slides/slide66.xml"/><Relationship Id="rId30" Type="http://schemas.openxmlformats.org/officeDocument/2006/relationships/slide" Target="slides/slide21.xml"/><Relationship Id="rId74" Type="http://schemas.openxmlformats.org/officeDocument/2006/relationships/slide" Target="slides/slide65.xml"/><Relationship Id="rId33" Type="http://schemas.openxmlformats.org/officeDocument/2006/relationships/slide" Target="slides/slide24.xml"/><Relationship Id="rId77" Type="http://schemas.openxmlformats.org/officeDocument/2006/relationships/slide" Target="slides/slide68.xml"/><Relationship Id="rId32" Type="http://schemas.openxmlformats.org/officeDocument/2006/relationships/slide" Target="slides/slide23.xml"/><Relationship Id="rId76" Type="http://schemas.openxmlformats.org/officeDocument/2006/relationships/slide" Target="slides/slide67.xml"/><Relationship Id="rId35" Type="http://schemas.openxmlformats.org/officeDocument/2006/relationships/slide" Target="slides/slide26.xml"/><Relationship Id="rId79" Type="http://schemas.openxmlformats.org/officeDocument/2006/relationships/slide" Target="slides/slide70.xml"/><Relationship Id="rId34" Type="http://schemas.openxmlformats.org/officeDocument/2006/relationships/slide" Target="slides/slide25.xml"/><Relationship Id="rId78" Type="http://schemas.openxmlformats.org/officeDocument/2006/relationships/slide" Target="slides/slide69.xml"/><Relationship Id="rId71" Type="http://schemas.openxmlformats.org/officeDocument/2006/relationships/slide" Target="slides/slide62.xml"/><Relationship Id="rId70" Type="http://schemas.openxmlformats.org/officeDocument/2006/relationships/slide" Target="slides/slide61.xml"/><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62" Type="http://schemas.openxmlformats.org/officeDocument/2006/relationships/slide" Target="slides/slide53.xml"/><Relationship Id="rId61" Type="http://schemas.openxmlformats.org/officeDocument/2006/relationships/slide" Target="slides/slide52.xml"/><Relationship Id="rId20" Type="http://schemas.openxmlformats.org/officeDocument/2006/relationships/slide" Target="slides/slide11.xml"/><Relationship Id="rId64" Type="http://schemas.openxmlformats.org/officeDocument/2006/relationships/slide" Target="slides/slide55.xml"/><Relationship Id="rId63" Type="http://schemas.openxmlformats.org/officeDocument/2006/relationships/slide" Target="slides/slide54.xml"/><Relationship Id="rId22" Type="http://schemas.openxmlformats.org/officeDocument/2006/relationships/slide" Target="slides/slide13.xml"/><Relationship Id="rId66" Type="http://schemas.openxmlformats.org/officeDocument/2006/relationships/slide" Target="slides/slide57.xml"/><Relationship Id="rId21" Type="http://schemas.openxmlformats.org/officeDocument/2006/relationships/slide" Target="slides/slide12.xml"/><Relationship Id="rId65" Type="http://schemas.openxmlformats.org/officeDocument/2006/relationships/slide" Target="slides/slide56.xml"/><Relationship Id="rId24" Type="http://schemas.openxmlformats.org/officeDocument/2006/relationships/slide" Target="slides/slide15.xml"/><Relationship Id="rId68" Type="http://schemas.openxmlformats.org/officeDocument/2006/relationships/slide" Target="slides/slide59.xml"/><Relationship Id="rId23" Type="http://schemas.openxmlformats.org/officeDocument/2006/relationships/slide" Target="slides/slide14.xml"/><Relationship Id="rId67" Type="http://schemas.openxmlformats.org/officeDocument/2006/relationships/slide" Target="slides/slide58.xml"/><Relationship Id="rId60" Type="http://schemas.openxmlformats.org/officeDocument/2006/relationships/slide" Target="slides/slide51.xml"/><Relationship Id="rId26" Type="http://schemas.openxmlformats.org/officeDocument/2006/relationships/slide" Target="slides/slide17.xml"/><Relationship Id="rId25" Type="http://schemas.openxmlformats.org/officeDocument/2006/relationships/slide" Target="slides/slide16.xml"/><Relationship Id="rId69" Type="http://schemas.openxmlformats.org/officeDocument/2006/relationships/slide" Target="slides/slide60.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slide" Target="slides/slide42.xml"/><Relationship Id="rId50" Type="http://schemas.openxmlformats.org/officeDocument/2006/relationships/slide" Target="slides/slide41.xml"/><Relationship Id="rId94" Type="http://customschemas.google.com/relationships/presentationmetadata" Target="metadata"/><Relationship Id="rId53" Type="http://schemas.openxmlformats.org/officeDocument/2006/relationships/slide" Target="slides/slide44.xml"/><Relationship Id="rId52" Type="http://schemas.openxmlformats.org/officeDocument/2006/relationships/slide" Target="slides/slide43.xml"/><Relationship Id="rId11" Type="http://schemas.openxmlformats.org/officeDocument/2006/relationships/slide" Target="slides/slide2.xml"/><Relationship Id="rId55" Type="http://schemas.openxmlformats.org/officeDocument/2006/relationships/slide" Target="slides/slide46.xml"/><Relationship Id="rId10" Type="http://schemas.openxmlformats.org/officeDocument/2006/relationships/slide" Target="slides/slide1.xml"/><Relationship Id="rId54" Type="http://schemas.openxmlformats.org/officeDocument/2006/relationships/slide" Target="slides/slide45.xml"/><Relationship Id="rId13" Type="http://schemas.openxmlformats.org/officeDocument/2006/relationships/slide" Target="slides/slide4.xml"/><Relationship Id="rId57" Type="http://schemas.openxmlformats.org/officeDocument/2006/relationships/slide" Target="slides/slide48.xml"/><Relationship Id="rId12" Type="http://schemas.openxmlformats.org/officeDocument/2006/relationships/slide" Target="slides/slide3.xml"/><Relationship Id="rId56" Type="http://schemas.openxmlformats.org/officeDocument/2006/relationships/slide" Target="slides/slide47.xml"/><Relationship Id="rId91" Type="http://schemas.openxmlformats.org/officeDocument/2006/relationships/font" Target="fonts/LatoLight-boldItalic.fntdata"/><Relationship Id="rId90" Type="http://schemas.openxmlformats.org/officeDocument/2006/relationships/font" Target="fonts/LatoLight-italic.fntdata"/><Relationship Id="rId93" Type="http://schemas.openxmlformats.org/officeDocument/2006/relationships/font" Target="fonts/LatoBlack-boldItalic.fntdata"/><Relationship Id="rId92" Type="http://schemas.openxmlformats.org/officeDocument/2006/relationships/font" Target="fonts/LatoBlack-bold.fntdata"/><Relationship Id="rId15" Type="http://schemas.openxmlformats.org/officeDocument/2006/relationships/slide" Target="slides/slide6.xml"/><Relationship Id="rId59" Type="http://schemas.openxmlformats.org/officeDocument/2006/relationships/slide" Target="slides/slide50.xml"/><Relationship Id="rId14" Type="http://schemas.openxmlformats.org/officeDocument/2006/relationships/slide" Target="slides/slide5.xml"/><Relationship Id="rId58" Type="http://schemas.openxmlformats.org/officeDocument/2006/relationships/slide" Target="slides/slide49.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ogle.com/finance/quote/AAPL:NASDAQ?sa=X&amp;ved=2ahUKEwjDiIv_r8P1AhXwxoUKHd4DB4QQ3ecFegQICRAe&amp;window=5Y"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bc.co.uk/news/uk-scotland-57268024"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ews.bitcoin.com/spike-lee-directs-commercial-cryptocurrency-atms/" TargetMode="Externa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ews.bitcoin.com/spike-lee-directs-commercial-cryptocurrency-atms/" TargetMode="Externa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ews.bitcoin.com/spike-lee-directs-commercial-cryptocurrency-atms/" TargetMode="Externa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guardian.com/technology/2022/jan/13/investors-sue-kim-kardashian-and-floyd-mayweather-jr-over-crypto-scheme-ethereummax" TargetMode="Externa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guardian.com/technology/2022/jan/13/investors-sue-kim-kardashian-and-floyd-mayweather-jr-over-crypto-scheme-ethereummax"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t.com/content/d442936e-8805-4091-8276-130b403a3313" TargetMode="External"/><Relationship Id="rId3" Type="http://schemas.openxmlformats.org/officeDocument/2006/relationships/hyperlink" Target="https://www.statista.com/statistics/863917/number-crypto-coins-tokens/" TargetMode="External"/><Relationship Id="rId4" Type="http://schemas.openxmlformats.org/officeDocument/2006/relationships/hyperlink" Target="https://www.ft.com/content/b1ee6c14-2cd0-3ad5-a9db-c8e82d993987" TargetMode="Externa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4052082458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g14052082458_0_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i="1" lang="en-GB" sz="1200">
                <a:solidFill>
                  <a:schemeClr val="dk1"/>
                </a:solidFill>
              </a:rPr>
              <a:t>Teacher Explanation of savings vs investing</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sz="1200">
                <a:solidFill>
                  <a:schemeClr val="dk1"/>
                </a:solidFill>
              </a:rPr>
              <a:t>Saving generally means putting your money someplace safe, where you know you will definitely get it back. In the past, some people kept cash under their mattresses. Most people keep their savings in a bank. </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GB" sz="1200">
                <a:solidFill>
                  <a:schemeClr val="dk1"/>
                </a:solidFill>
              </a:rPr>
              <a:t>The bank</a:t>
            </a:r>
            <a:r>
              <a:rPr lang="en-GB" sz="1200">
                <a:solidFill>
                  <a:schemeClr val="dk1"/>
                </a:solidFill>
              </a:rPr>
              <a:t> will pay you if you keep your savings there. Payment for the savings - known as interest - will change depending on the interest rates set by the central bank. Over the past few years, interest rates have been low e.g.  if you put £100 in a bank account, you’d be lucky to earn £1 a year.  However this is changing at the moment.</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sz="1200">
                <a:solidFill>
                  <a:schemeClr val="dk1"/>
                </a:solidFill>
              </a:rPr>
              <a:t>If you want to earn more than that, the next step is </a:t>
            </a:r>
            <a:r>
              <a:rPr b="1" lang="en-GB" sz="1200">
                <a:solidFill>
                  <a:schemeClr val="dk1"/>
                </a:solidFill>
              </a:rPr>
              <a:t>investing</a:t>
            </a:r>
            <a:r>
              <a:rPr lang="en-GB" sz="1200">
                <a:solidFill>
                  <a:schemeClr val="dk1"/>
                </a:solidFill>
              </a:rPr>
              <a:t>. </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sz="1200">
                <a:solidFill>
                  <a:schemeClr val="dk1"/>
                </a:solidFill>
              </a:rPr>
              <a:t>There are lots of ways to invest.</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sz="1200">
                <a:solidFill>
                  <a:schemeClr val="dk1"/>
                </a:solidFill>
              </a:rPr>
              <a:t>You can buy </a:t>
            </a:r>
            <a:r>
              <a:rPr b="1" lang="en-GB" sz="1200">
                <a:solidFill>
                  <a:schemeClr val="dk1"/>
                </a:solidFill>
              </a:rPr>
              <a:t>bonds</a:t>
            </a:r>
            <a:r>
              <a:rPr lang="en-GB" sz="1200">
                <a:solidFill>
                  <a:schemeClr val="dk1"/>
                </a:solidFill>
              </a:rPr>
              <a:t>, which is like lending money to the government, or to companies. The riskier the government or company, the more you’ll be paid. But … if the government or company goes bust, you could lose some or all of your money. </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sz="1200">
                <a:solidFill>
                  <a:schemeClr val="dk1"/>
                </a:solidFill>
              </a:rPr>
              <a:t>Another thing you can do is buy </a:t>
            </a:r>
            <a:r>
              <a:rPr b="1" lang="en-GB" sz="1200">
                <a:solidFill>
                  <a:schemeClr val="dk1"/>
                </a:solidFill>
              </a:rPr>
              <a:t>shares</a:t>
            </a:r>
            <a:r>
              <a:rPr lang="en-GB" sz="1200">
                <a:solidFill>
                  <a:schemeClr val="dk1"/>
                </a:solidFill>
              </a:rPr>
              <a:t> that give you a tiny part of the ownership of public companies like Apple or Tesco. Shares are usually riskier than bonds, since if a company goes bust/bankrupt, it pays off its loans first, and then splits whatever is left between its owners. </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sz="1200">
                <a:solidFill>
                  <a:schemeClr val="dk1"/>
                </a:solidFill>
              </a:rPr>
              <a:t>If you buy shares, some companies will pay you a small amount of money every year, known as a dividend. </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sz="1200">
                <a:solidFill>
                  <a:schemeClr val="dk1"/>
                </a:solidFill>
              </a:rPr>
              <a:t>Shares can also go up in value, sometimes by quite a lot. If you’d bought an </a:t>
            </a:r>
            <a:r>
              <a:rPr lang="en-GB" sz="1200" u="sng">
                <a:solidFill>
                  <a:srgbClr val="1155CC"/>
                </a:solidFill>
                <a:hlinkClick r:id="rId2">
                  <a:extLst>
                    <a:ext uri="{A12FA001-AC4F-418D-AE19-62706E023703}">
                      <ahyp:hlinkClr val="tx"/>
                    </a:ext>
                  </a:extLst>
                </a:hlinkClick>
              </a:rPr>
              <a:t>Apple share</a:t>
            </a:r>
            <a:r>
              <a:rPr lang="en-GB" sz="1200">
                <a:solidFill>
                  <a:schemeClr val="dk1"/>
                </a:solidFill>
              </a:rPr>
              <a:t> five years ago, it would have cost you about $30, and it would be worth more than $160 today. </a:t>
            </a:r>
            <a:endParaRPr sz="1200">
              <a:solidFill>
                <a:schemeClr val="dk1"/>
              </a:solidFill>
            </a:endParaRPr>
          </a:p>
          <a:p>
            <a:pPr indent="0" lvl="0" marL="0" rtl="0" algn="l">
              <a:lnSpc>
                <a:spcPct val="100000"/>
              </a:lnSpc>
              <a:spcBef>
                <a:spcPts val="0"/>
              </a:spcBef>
              <a:spcAft>
                <a:spcPts val="0"/>
              </a:spcAft>
              <a:buSzPts val="1100"/>
              <a:buNone/>
            </a:pPr>
            <a:r>
              <a:t/>
            </a:r>
            <a:endParaRP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4052082458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g14052082458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i="1" lang="en-GB">
                <a:solidFill>
                  <a:schemeClr val="dk1"/>
                </a:solidFill>
              </a:rPr>
              <a:t>Teacher Explanation of ‘why do people invest’?</a:t>
            </a:r>
            <a:endParaRPr b="1" i="1">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rPr>
              <a:t>This all depends on what you are investing in.</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rPr>
              <a:t>When people invest in items, it could be because of a hobby or passion they have. This could also be linked to developing a skill like home renovations.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rPr>
              <a:t>Ultimately, investments allow for your money to have the potential to grow. People generally build wealth to prepare for and safeguard their future. This is especially important as people are living for longer and inflation rises.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36363"/>
              </a:lnSpc>
              <a:spcBef>
                <a:spcPts val="1200"/>
              </a:spcBef>
              <a:spcAft>
                <a:spcPts val="0"/>
              </a:spcAft>
              <a:buClr>
                <a:schemeClr val="dk1"/>
              </a:buClr>
              <a:buSzPts val="1100"/>
              <a:buFont typeface="Arial"/>
              <a:buNone/>
            </a:pPr>
            <a:r>
              <a:rPr lang="en-GB">
                <a:solidFill>
                  <a:schemeClr val="dk1"/>
                </a:solidFill>
              </a:rPr>
              <a:t>Ask students to discuss their ideas for one minute with the person next to them before sharing with the group.</a:t>
            </a:r>
            <a:endParaRPr>
              <a:solidFill>
                <a:schemeClr val="dk1"/>
              </a:solidFill>
            </a:endParaRPr>
          </a:p>
          <a:p>
            <a:pPr indent="0" lvl="0" marL="0" rtl="0" algn="l">
              <a:lnSpc>
                <a:spcPct val="136363"/>
              </a:lnSpc>
              <a:spcBef>
                <a:spcPts val="1200"/>
              </a:spcBef>
              <a:spcAft>
                <a:spcPts val="0"/>
              </a:spcAft>
              <a:buClr>
                <a:schemeClr val="dk1"/>
              </a:buClr>
              <a:buSzPts val="1100"/>
              <a:buFont typeface="Arial"/>
              <a:buNone/>
            </a:pPr>
            <a:r>
              <a:rPr lang="en-GB">
                <a:solidFill>
                  <a:schemeClr val="dk1"/>
                </a:solidFill>
              </a:rPr>
              <a:t>Consolidate the ideas about the purpose of investing:</a:t>
            </a:r>
            <a:endParaRPr>
              <a:solidFill>
                <a:schemeClr val="dk1"/>
              </a:solidFill>
            </a:endParaRPr>
          </a:p>
          <a:p>
            <a:pPr indent="0" lvl="0" marL="0" rtl="0" algn="l">
              <a:lnSpc>
                <a:spcPct val="136363"/>
              </a:lnSpc>
              <a:spcBef>
                <a:spcPts val="1200"/>
              </a:spcBef>
              <a:spcAft>
                <a:spcPts val="0"/>
              </a:spcAft>
              <a:buClr>
                <a:schemeClr val="dk1"/>
              </a:buClr>
              <a:buSzPts val="1100"/>
              <a:buFont typeface="Arial"/>
              <a:buNone/>
            </a:pPr>
            <a:r>
              <a:rPr lang="en-GB">
                <a:solidFill>
                  <a:schemeClr val="dk1"/>
                </a:solidFill>
              </a:rPr>
              <a:t>-Beat inflation</a:t>
            </a:r>
            <a:endParaRPr>
              <a:solidFill>
                <a:schemeClr val="dk1"/>
              </a:solidFill>
            </a:endParaRPr>
          </a:p>
          <a:p>
            <a:pPr indent="0" lvl="0" marL="0" rtl="0" algn="l">
              <a:lnSpc>
                <a:spcPct val="136363"/>
              </a:lnSpc>
              <a:spcBef>
                <a:spcPts val="1200"/>
              </a:spcBef>
              <a:spcAft>
                <a:spcPts val="0"/>
              </a:spcAft>
              <a:buClr>
                <a:schemeClr val="dk1"/>
              </a:buClr>
              <a:buSzPts val="1100"/>
              <a:buFont typeface="Arial"/>
              <a:buNone/>
            </a:pPr>
            <a:r>
              <a:rPr lang="en-GB">
                <a:solidFill>
                  <a:schemeClr val="dk1"/>
                </a:solidFill>
              </a:rPr>
              <a:t>-Grow wealth</a:t>
            </a:r>
            <a:endParaRPr>
              <a:solidFill>
                <a:schemeClr val="dk1"/>
              </a:solidFill>
            </a:endParaRPr>
          </a:p>
          <a:p>
            <a:pPr indent="0" lvl="0" marL="0" rtl="0" algn="l">
              <a:lnSpc>
                <a:spcPct val="136363"/>
              </a:lnSpc>
              <a:spcBef>
                <a:spcPts val="1200"/>
              </a:spcBef>
              <a:spcAft>
                <a:spcPts val="0"/>
              </a:spcAft>
              <a:buClr>
                <a:schemeClr val="dk1"/>
              </a:buClr>
              <a:buSzPts val="1100"/>
              <a:buFont typeface="Arial"/>
              <a:buNone/>
            </a:pPr>
            <a:r>
              <a:rPr lang="en-GB">
                <a:solidFill>
                  <a:schemeClr val="dk1"/>
                </a:solidFill>
              </a:rPr>
              <a:t>-Create another stream of (passive) income</a:t>
            </a:r>
            <a:endParaRPr>
              <a:solidFill>
                <a:schemeClr val="dk1"/>
              </a:solidFill>
            </a:endParaRPr>
          </a:p>
          <a:p>
            <a:pPr indent="0" lvl="0" marL="0" rtl="0" algn="l">
              <a:lnSpc>
                <a:spcPct val="136363"/>
              </a:lnSpc>
              <a:spcBef>
                <a:spcPts val="1200"/>
              </a:spcBef>
              <a:spcAft>
                <a:spcPts val="0"/>
              </a:spcAft>
              <a:buClr>
                <a:schemeClr val="dk1"/>
              </a:buClr>
              <a:buSzPts val="1100"/>
              <a:buFont typeface="Arial"/>
              <a:buNone/>
            </a:pPr>
            <a:r>
              <a:rPr lang="en-GB">
                <a:solidFill>
                  <a:schemeClr val="dk1"/>
                </a:solidFill>
              </a:rPr>
              <a:t>-Achieve financial goals faster</a:t>
            </a:r>
            <a:endParaRPr>
              <a:solidFill>
                <a:schemeClr val="dk1"/>
              </a:solidFill>
            </a:endParaRPr>
          </a:p>
          <a:p>
            <a:pPr indent="0" lvl="0" marL="0" rtl="0" algn="l">
              <a:lnSpc>
                <a:spcPct val="136363"/>
              </a:lnSpc>
              <a:spcBef>
                <a:spcPts val="1200"/>
              </a:spcBef>
              <a:spcAft>
                <a:spcPts val="0"/>
              </a:spcAft>
              <a:buClr>
                <a:schemeClr val="dk1"/>
              </a:buClr>
              <a:buSzPts val="1100"/>
              <a:buFont typeface="Arial"/>
              <a:buNone/>
            </a:pPr>
            <a:r>
              <a:rPr lang="en-GB">
                <a:solidFill>
                  <a:schemeClr val="dk1"/>
                </a:solidFill>
              </a:rPr>
              <a:t>-Save for retirement</a:t>
            </a:r>
            <a:endParaRPr>
              <a:solidFill>
                <a:schemeClr val="dk1"/>
              </a:solidFill>
            </a:endParaRPr>
          </a:p>
          <a:p>
            <a:pPr indent="0" lvl="0" marL="0" rtl="0" algn="l">
              <a:lnSpc>
                <a:spcPct val="100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2a140fb3d5_2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g22a140fb3d5_2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1386f841171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8" name="Google Shape;278;g1386f841171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latin typeface="Lato"/>
                <a:ea typeface="Lato"/>
                <a:cs typeface="Lato"/>
                <a:sym typeface="Lato"/>
              </a:rPr>
              <a:t>An institutional body includes organisations such as banks or insurance companies.</a:t>
            </a:r>
            <a:endParaRPr>
              <a:latin typeface="Lato"/>
              <a:ea typeface="Lato"/>
              <a:cs typeface="Lato"/>
              <a:sym typeface="Lat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6ceedd0a82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0" name="Google Shape;290;g16ceedd0a82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800"/>
              </a:spcAft>
              <a:buClr>
                <a:schemeClr val="dk1"/>
              </a:buClr>
              <a:buSzPts val="11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14052082458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2" name="Google Shape;302;g14052082458_0_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Different sets of students to be given different sections to read and summarise. Students then feedback to the class.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2251632af7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 name="Google Shape;311;g22251632af7_0_1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Different sets of students to be given different sections to read and summarise. Students then feedback to the class.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41df95946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8" name="Google Shape;318;g241df95946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Different sets of students to be given different sections to read and summarise. Students then feedback to the class.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2a140fb3d5_2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6" name="Google Shape;326;g22a140fb3d5_2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1000"/>
              </a:spcBef>
              <a:spcAft>
                <a:spcPts val="0"/>
              </a:spcAft>
              <a:buNone/>
            </a:pPr>
            <a:r>
              <a:rPr b="1" lang="en-GB" sz="1600">
                <a:solidFill>
                  <a:schemeClr val="dk1"/>
                </a:solidFill>
                <a:latin typeface="Lato"/>
                <a:ea typeface="Lato"/>
                <a:cs typeface="Lato"/>
                <a:sym typeface="Lato"/>
              </a:rPr>
              <a:t>Further context</a:t>
            </a:r>
            <a:endParaRPr b="1" sz="1600">
              <a:solidFill>
                <a:schemeClr val="dk1"/>
              </a:solidFill>
              <a:latin typeface="Lato"/>
              <a:ea typeface="Lato"/>
              <a:cs typeface="Lato"/>
              <a:sym typeface="Lato"/>
            </a:endParaRPr>
          </a:p>
          <a:p>
            <a:pPr indent="0" lvl="0" marL="0" rtl="0" algn="l">
              <a:spcBef>
                <a:spcPts val="1000"/>
              </a:spcBef>
              <a:spcAft>
                <a:spcPts val="0"/>
              </a:spcAft>
              <a:buNone/>
            </a:pPr>
            <a:r>
              <a:rPr lang="en-GB" sz="1600">
                <a:solidFill>
                  <a:schemeClr val="dk1"/>
                </a:solidFill>
                <a:latin typeface="Lato"/>
                <a:ea typeface="Lato"/>
                <a:cs typeface="Lato"/>
                <a:sym typeface="Lato"/>
              </a:rPr>
              <a:t>A network of computers that all have the same history of transactions instead of one organisation or company that holds all information. Gets validated , constantly updating itself. Uses cryptography to encode and secure all of the transactions. </a:t>
            </a:r>
            <a:endParaRPr sz="1600">
              <a:solidFill>
                <a:schemeClr val="dk1"/>
              </a:solidFill>
              <a:latin typeface="Lato"/>
              <a:ea typeface="Lato"/>
              <a:cs typeface="Lato"/>
              <a:sym typeface="Lato"/>
            </a:endParaRPr>
          </a:p>
          <a:p>
            <a:pPr indent="0" lvl="0" marL="457200" rtl="0" algn="l">
              <a:spcBef>
                <a:spcPts val="100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2a140fb3d5_2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5" name="Google Shape;335;g22a140fb3d5_2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Different sets of students to be given different sections to read and summarise. Students then feedback to the class.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143409b8039_0_3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8" name="Google Shape;348;g143409b8039_0_3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Optional slide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17a680fb66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9" name="Google Shape;359;g17a680fb66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800"/>
              </a:spcAft>
              <a:buClr>
                <a:schemeClr val="dk1"/>
              </a:buClr>
              <a:buSzPts val="1100"/>
              <a:buFont typeface="Arial"/>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2251632af7_0_1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9" name="Google Shape;369;g22251632af7_0_1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rPr b="1" lang="en-GB" sz="1200">
                <a:solidFill>
                  <a:schemeClr val="dk1"/>
                </a:solidFill>
                <a:latin typeface="Lato"/>
                <a:ea typeface="Lato"/>
                <a:cs typeface="Lato"/>
                <a:sym typeface="Lato"/>
              </a:rPr>
              <a:t>Further example</a:t>
            </a:r>
            <a:endParaRPr b="1" sz="1200">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200"/>
              <a:buFont typeface="Arial"/>
              <a:buNone/>
            </a:pPr>
            <a:r>
              <a:rPr lang="en-GB" sz="1200">
                <a:solidFill>
                  <a:schemeClr val="dk1"/>
                </a:solidFill>
                <a:latin typeface="Lato"/>
                <a:ea typeface="Lato"/>
                <a:cs typeface="Lato"/>
                <a:sym typeface="Lato"/>
              </a:rPr>
              <a:t>That is what happened to a man called Jake, who told the BBC that he had </a:t>
            </a:r>
            <a:r>
              <a:rPr lang="en-GB" sz="1200" u="sng">
                <a:solidFill>
                  <a:srgbClr val="1155CC"/>
                </a:solidFill>
                <a:latin typeface="Lato"/>
                <a:ea typeface="Lato"/>
                <a:cs typeface="Lato"/>
                <a:sym typeface="Lato"/>
                <a:hlinkClick r:id="rId2">
                  <a:extLst>
                    <a:ext uri="{A12FA001-AC4F-418D-AE19-62706E023703}">
                      <ahyp:hlinkClr val="tx"/>
                    </a:ext>
                  </a:extLst>
                </a:hlinkClick>
              </a:rPr>
              <a:t>lost millions</a:t>
            </a:r>
            <a:r>
              <a:rPr lang="en-GB" sz="1200">
                <a:solidFill>
                  <a:schemeClr val="dk1"/>
                </a:solidFill>
                <a:latin typeface="Lato"/>
                <a:ea typeface="Lato"/>
                <a:cs typeface="Lato"/>
                <a:sym typeface="Lato"/>
              </a:rPr>
              <a:t> after becoming addicted to trading cryptocurrencies. Jake did not have millions to lose — he was charged with stealing £1.5mn from his employer.</a:t>
            </a:r>
            <a:endParaRPr b="1" sz="1000" u="sng">
              <a:latin typeface="Lato"/>
              <a:ea typeface="Lato"/>
              <a:cs typeface="Lato"/>
              <a:sym typeface="Lato"/>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230ac1bbd2e_0_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9" name="Google Shape;379;g230ac1bbd2e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rPr b="1" lang="en-GB" sz="1200">
                <a:solidFill>
                  <a:schemeClr val="dk1"/>
                </a:solidFill>
                <a:latin typeface="Lato"/>
                <a:ea typeface="Lato"/>
                <a:cs typeface="Lato"/>
                <a:sym typeface="Lato"/>
              </a:rPr>
              <a:t>https://www.bbc.co.uk/news/technology-56012952</a:t>
            </a:r>
            <a:endParaRPr b="1" sz="1000" u="sng">
              <a:latin typeface="Lato"/>
              <a:ea typeface="Lato"/>
              <a:cs typeface="Lato"/>
              <a:sym typeface="Lato"/>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164521c4102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9" name="Google Shape;389;g164521c4102_0_1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164521c4102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9" name="Google Shape;399;g164521c4102_0_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164521c4102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0" name="Google Shape;410;g164521c4102_0_1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164521c4102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0" name="Google Shape;420;g164521c4102_0_2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164521c4102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0" name="Google Shape;430;g164521c4102_0_2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164521c4102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0" name="Google Shape;440;g164521c4102_0_2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43409b803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9" name="Google Shape;169;g143409b803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22b5717a55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0" name="Google Shape;450;g22b5717a55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22b5717a55a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0" name="Google Shape;460;g22b5717a55a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164521c4102_0_3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0" name="Google Shape;470;g164521c4102_0_3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164521c4102_0_3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0" name="Google Shape;480;g164521c4102_0_3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1437502037d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0" name="Google Shape;490;g1437502037d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245c3ce00da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0" name="Google Shape;500;g245c3ce00da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Teacher explanation </a:t>
            </a:r>
            <a:endParaRPr b="1"/>
          </a:p>
          <a:p>
            <a:pPr indent="0" lvl="0" marL="0" rtl="0" algn="l">
              <a:lnSpc>
                <a:spcPct val="100000"/>
              </a:lnSpc>
              <a:spcBef>
                <a:spcPts val="0"/>
              </a:spcBef>
              <a:spcAft>
                <a:spcPts val="0"/>
              </a:spcAft>
              <a:buSzPts val="1100"/>
              <a:buNone/>
            </a:pPr>
            <a:r>
              <a:rPr lang="en-GB">
                <a:solidFill>
                  <a:schemeClr val="dk1"/>
                </a:solidFill>
              </a:rPr>
              <a:t>It may be that young people might think about crypto as ‘empowering’ ‘revolutionary’ or ‘exciting’ – if this is the case, explain reasons why, although these might be feelings associated with investing in crypto, there is also a lot of anxiety, disappointment, confusion and frustration that can also be generated.</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rgbClr val="222222"/>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164521c4102_0_4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4" name="Google Shape;514;g164521c4102_0_4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137256c1b60_1_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1" name="Google Shape;521;g137256c1b60_1_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Teacher asks students to rate level of confidence from 1-10 on their fingers, so they can target students with support/extension appropriately.</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1" name="Google Shape;53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1437502037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9" name="Google Shape;539;g1437502037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fdcf7e1543_2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7" name="Google Shape;547;gfdcf7e1543_2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Delivery</a:t>
            </a:r>
            <a:r>
              <a:rPr b="1" lang="en-GB"/>
              <a:t> </a:t>
            </a:r>
            <a:r>
              <a:rPr b="1" lang="en-GB"/>
              <a:t>instruction</a:t>
            </a:r>
            <a:r>
              <a:rPr b="1" lang="en-GB"/>
              <a:t> </a:t>
            </a:r>
            <a:endParaRPr b="1"/>
          </a:p>
          <a:p>
            <a:pPr indent="0" lvl="0" marL="0" rtl="0" algn="l">
              <a:lnSpc>
                <a:spcPct val="100000"/>
              </a:lnSpc>
              <a:spcBef>
                <a:spcPts val="0"/>
              </a:spcBef>
              <a:spcAft>
                <a:spcPts val="0"/>
              </a:spcAft>
              <a:buSzPts val="1100"/>
              <a:buNone/>
            </a:pPr>
            <a:r>
              <a:rPr lang="en-GB"/>
              <a:t>Teacher to circulate and invite feedback; or all students can show their </a:t>
            </a:r>
            <a:r>
              <a:rPr lang="en-GB"/>
              <a:t>responses on their hands.</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14052082458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5" name="Google Shape;555;g14052082458_0_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u="sng">
                <a:solidFill>
                  <a:srgbClr val="1155CC"/>
                </a:solidFill>
                <a:highlight>
                  <a:schemeClr val="lt1"/>
                </a:highlight>
                <a:latin typeface="Lato"/>
                <a:ea typeface="Lato"/>
                <a:cs typeface="Lato"/>
                <a:sym typeface="Lato"/>
                <a:hlinkClick r:id="rId2">
                  <a:extLst>
                    <a:ext uri="{A12FA001-AC4F-418D-AE19-62706E023703}">
                      <ahyp:hlinkClr val="tx"/>
                    </a:ext>
                  </a:extLst>
                </a:hlinkClick>
              </a:rPr>
              <a:t>https://news.bitcoin.com/spike-lee-directs-commercial-cryptocurrency-atms/</a:t>
            </a:r>
            <a:endParaRPr sz="1400">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22f1c61018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7" name="Google Shape;567;g22f1c61018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u="sng">
                <a:solidFill>
                  <a:srgbClr val="1155CC"/>
                </a:solidFill>
                <a:highlight>
                  <a:schemeClr val="lt1"/>
                </a:highlight>
                <a:latin typeface="Lato"/>
                <a:ea typeface="Lato"/>
                <a:cs typeface="Lato"/>
                <a:sym typeface="Lato"/>
                <a:hlinkClick r:id="rId2">
                  <a:extLst>
                    <a:ext uri="{A12FA001-AC4F-418D-AE19-62706E023703}">
                      <ahyp:hlinkClr val="tx"/>
                    </a:ext>
                  </a:extLst>
                </a:hlinkClick>
              </a:rPr>
              <a:t>https://news.bitcoin.com/spike-lee-directs-commercial-cryptocurrency-atms/</a:t>
            </a:r>
            <a:endParaRPr sz="1400">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230ac1bbd2e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9" name="Google Shape;579;g230ac1bbd2e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u="sng">
                <a:solidFill>
                  <a:srgbClr val="1155CC"/>
                </a:solidFill>
                <a:highlight>
                  <a:schemeClr val="lt1"/>
                </a:highlight>
                <a:latin typeface="Lato"/>
                <a:ea typeface="Lato"/>
                <a:cs typeface="Lato"/>
                <a:sym typeface="Lato"/>
                <a:hlinkClick r:id="rId2">
                  <a:extLst>
                    <a:ext uri="{A12FA001-AC4F-418D-AE19-62706E023703}">
                      <ahyp:hlinkClr val="tx"/>
                    </a:ext>
                  </a:extLst>
                </a:hlinkClick>
              </a:rPr>
              <a:t>https://news.bitcoin.com/spike-lee-directs-commercial-cryptocurrency-atms/</a:t>
            </a:r>
            <a:endParaRPr sz="1400">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14052082458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1" name="Google Shape;591;g14052082458_0_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14052082458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0" name="Google Shape;600;g14052082458_0_1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fdcf7e1543_2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9" name="Google Shape;609;gfdcf7e1543_2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12d7a4eba7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7" name="Google Shape;617;g12d7a4eba7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36363"/>
              </a:lnSpc>
              <a:spcBef>
                <a:spcPts val="1200"/>
              </a:spcBef>
              <a:spcAft>
                <a:spcPts val="0"/>
              </a:spcAft>
              <a:buClr>
                <a:schemeClr val="dk1"/>
              </a:buClr>
              <a:buSzPts val="1100"/>
              <a:buFont typeface="Arial"/>
              <a:buNone/>
            </a:pPr>
            <a:r>
              <a:rPr lang="en-GB"/>
              <a:t>Teacher prompt questions</a:t>
            </a:r>
            <a:endParaRPr/>
          </a:p>
          <a:p>
            <a:pPr indent="-298450" lvl="0" marL="457200" rtl="0" algn="l">
              <a:lnSpc>
                <a:spcPct val="115000"/>
              </a:lnSpc>
              <a:spcBef>
                <a:spcPts val="1200"/>
              </a:spcBef>
              <a:spcAft>
                <a:spcPts val="0"/>
              </a:spcAft>
              <a:buClr>
                <a:schemeClr val="dk1"/>
              </a:buClr>
              <a:buSzPts val="1100"/>
              <a:buChar char="●"/>
            </a:pPr>
            <a:r>
              <a:rPr lang="en-GB"/>
              <a:t>Why did the value of the coin decrease?</a:t>
            </a:r>
            <a:endParaRPr/>
          </a:p>
          <a:p>
            <a:pPr indent="-298450" lvl="0" marL="457200" rtl="0" algn="l">
              <a:lnSpc>
                <a:spcPct val="115000"/>
              </a:lnSpc>
              <a:spcBef>
                <a:spcPts val="0"/>
              </a:spcBef>
              <a:spcAft>
                <a:spcPts val="0"/>
              </a:spcAft>
              <a:buClr>
                <a:schemeClr val="dk1"/>
              </a:buClr>
              <a:buSzPts val="1100"/>
              <a:buChar char="●"/>
            </a:pPr>
            <a:r>
              <a:rPr lang="en-GB"/>
              <a:t>Why is that a bad thing?</a:t>
            </a:r>
            <a:endParaRPr/>
          </a:p>
          <a:p>
            <a:pPr indent="-298450" lvl="0" marL="457200" rtl="0" algn="l">
              <a:lnSpc>
                <a:spcPct val="115000"/>
              </a:lnSpc>
              <a:spcBef>
                <a:spcPts val="0"/>
              </a:spcBef>
              <a:spcAft>
                <a:spcPts val="0"/>
              </a:spcAft>
              <a:buClr>
                <a:schemeClr val="dk1"/>
              </a:buClr>
              <a:buSzPts val="1100"/>
              <a:buChar char="●"/>
            </a:pPr>
            <a:r>
              <a:rPr lang="en-GB"/>
              <a:t>Who would have been able to benefit in this scenario?</a:t>
            </a:r>
            <a:endParaRPr/>
          </a:p>
          <a:p>
            <a:pPr indent="-298450" lvl="0" marL="457200" rtl="0" algn="l">
              <a:lnSpc>
                <a:spcPct val="115000"/>
              </a:lnSpc>
              <a:spcBef>
                <a:spcPts val="0"/>
              </a:spcBef>
              <a:spcAft>
                <a:spcPts val="0"/>
              </a:spcAft>
              <a:buClr>
                <a:schemeClr val="dk1"/>
              </a:buClr>
              <a:buSzPts val="1100"/>
              <a:buChar char="●"/>
            </a:pPr>
            <a:r>
              <a:rPr lang="en-GB"/>
              <a:t>How might someone protect themselves or make the best out of this situation?</a:t>
            </a:r>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g14052082458_0_1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8" name="Google Shape;628;g14052082458_0_1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u="sng">
                <a:solidFill>
                  <a:schemeClr val="hlink"/>
                </a:solidFill>
                <a:hlinkClick r:id="rId2"/>
              </a:rPr>
              <a:t>https://www.theguardian.com/technology/2022/jan/13/investors-sue-kim-kardashian-and-floyd-mayweather-jr-over-crypto-scheme-ethereummax</a:t>
            </a:r>
            <a:r>
              <a:rPr lang="en-GB"/>
              <a:t>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22251632af7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8" name="Google Shape;638;g22251632af7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u="sng">
                <a:solidFill>
                  <a:schemeClr val="hlink"/>
                </a:solidFill>
                <a:hlinkClick r:id="rId2"/>
              </a:rPr>
              <a:t>https://www.theguardian.com/technology/2022/jan/13/investors-sue-kim-kardashian-and-floyd-mayweather-jr-over-crypto-scheme-ethereummax</a:t>
            </a:r>
            <a:r>
              <a:rPr lang="en-GB"/>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43409b8039_0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4" name="Google Shape;184;g143409b8039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8" name="Google Shape;64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rPr lang="en-GB"/>
              <a:t>Alternative video: https://www.youtube.com/watch?v=YJVtgv6Zmq4</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22251632af7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2" name="Google Shape;662;g22251632af7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400">
                <a:solidFill>
                  <a:schemeClr val="dk1"/>
                </a:solidFill>
              </a:rPr>
              <a:t>https://www.theguardian.com/technology/2022/nov/19/the-money-is-gone-people-who-lost-out-in-ftxs-collapse</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22b5717a55a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4" name="Google Shape;674;g22b5717a55a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g245c3ce00da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4" name="Google Shape;684;g245c3ce00d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g248565304f6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8" name="Google Shape;698;g248565304f6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g143409b8039_0_4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2" name="Google Shape;712;g143409b8039_0_4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g164521c4102_0_5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2" name="Google Shape;722;g164521c4102_0_5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g137256c1b60_1_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9" name="Google Shape;729;g137256c1b60_1_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g143409b8039_0_4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1" name="Google Shape;741;g143409b8039_0_4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g1437502037d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8" name="Google Shape;748;g1437502037d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g137256c1b60_1_1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6" name="Google Shape;756;g137256c1b60_1_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Font typeface="Arial"/>
              <a:buNone/>
            </a:pPr>
            <a:r>
              <a:t/>
            </a:r>
            <a:endParaRPr sz="1200"/>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gfdcf7e1543_2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9" name="Google Shape;769;gfdcf7e1543_2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g22f1c61018f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9" name="Google Shape;779;g22f1c61018f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g14052082458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0" name="Google Shape;790;g14052082458_0_2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rPr b="1" lang="en-GB" sz="1200">
                <a:solidFill>
                  <a:schemeClr val="dk1"/>
                </a:solidFill>
              </a:rPr>
              <a:t>Fees </a:t>
            </a:r>
            <a:endParaRPr sz="1200">
              <a:solidFill>
                <a:schemeClr val="dk1"/>
              </a:solidFill>
            </a:endParaRPr>
          </a:p>
          <a:p>
            <a:pPr indent="-304800" lvl="0" marL="457200" rtl="0" algn="l">
              <a:lnSpc>
                <a:spcPct val="100000"/>
              </a:lnSpc>
              <a:spcBef>
                <a:spcPts val="0"/>
              </a:spcBef>
              <a:spcAft>
                <a:spcPts val="0"/>
              </a:spcAft>
              <a:buClr>
                <a:schemeClr val="dk1"/>
              </a:buClr>
              <a:buSzPts val="1200"/>
              <a:buChar char="●"/>
            </a:pPr>
            <a:r>
              <a:rPr lang="en-GB" sz="1200">
                <a:solidFill>
                  <a:schemeClr val="dk1"/>
                </a:solidFill>
              </a:rPr>
              <a:t>Buying and selling cryptocurrencies can be expensive, and fees can eat up a lot of the profits you might earn through rising prices. </a:t>
            </a:r>
            <a:endParaRPr sz="1200">
              <a:solidFill>
                <a:schemeClr val="dk1"/>
              </a:solidFill>
            </a:endParaRPr>
          </a:p>
          <a:p>
            <a:pPr indent="-304800" lvl="0" marL="457200" rtl="0" algn="l">
              <a:lnSpc>
                <a:spcPct val="100000"/>
              </a:lnSpc>
              <a:spcBef>
                <a:spcPts val="0"/>
              </a:spcBef>
              <a:spcAft>
                <a:spcPts val="0"/>
              </a:spcAft>
              <a:buClr>
                <a:schemeClr val="dk1"/>
              </a:buClr>
              <a:buSzPts val="1200"/>
              <a:buChar char="●"/>
            </a:pPr>
            <a:r>
              <a:rPr lang="en-GB" sz="1200">
                <a:solidFill>
                  <a:schemeClr val="dk1"/>
                </a:solidFill>
              </a:rPr>
              <a:t>The fees can be hard to understand, and they can vary a lot, but they are often higher than people expect and higher than other investments.</a:t>
            </a:r>
            <a:endParaRPr sz="1200">
              <a:solidFill>
                <a:schemeClr val="dk1"/>
              </a:solidFill>
            </a:endParaRPr>
          </a:p>
          <a:p>
            <a:pPr indent="0" lvl="0" marL="457200" rtl="0" algn="l">
              <a:lnSpc>
                <a:spcPct val="100000"/>
              </a:lnSpc>
              <a:spcBef>
                <a:spcPts val="0"/>
              </a:spcBef>
              <a:spcAft>
                <a:spcPts val="0"/>
              </a:spcAft>
              <a:buSzPts val="1100"/>
              <a:buNone/>
            </a:pPr>
            <a:br>
              <a:rPr lang="en-GB" sz="1200">
                <a:solidFill>
                  <a:schemeClr val="dk1"/>
                </a:solidFill>
              </a:rPr>
            </a:br>
            <a:r>
              <a:rPr b="1" lang="en-GB" sz="1200">
                <a:solidFill>
                  <a:schemeClr val="dk1"/>
                </a:solidFill>
              </a:rPr>
              <a:t>Buyout terms - You might get stuck </a:t>
            </a:r>
            <a:endParaRPr sz="1200">
              <a:solidFill>
                <a:schemeClr val="dk1"/>
              </a:solidFill>
            </a:endParaRPr>
          </a:p>
          <a:p>
            <a:pPr indent="-304800" lvl="0" marL="457200" rtl="0" algn="l">
              <a:lnSpc>
                <a:spcPct val="100000"/>
              </a:lnSpc>
              <a:spcBef>
                <a:spcPts val="0"/>
              </a:spcBef>
              <a:spcAft>
                <a:spcPts val="0"/>
              </a:spcAft>
              <a:buClr>
                <a:schemeClr val="dk1"/>
              </a:buClr>
              <a:buSzPts val="1200"/>
              <a:buChar char="●"/>
            </a:pPr>
            <a:r>
              <a:rPr lang="en-GB" sz="1200">
                <a:solidFill>
                  <a:schemeClr val="dk1"/>
                </a:solidFill>
              </a:rPr>
              <a:t>Picture this: Your crypto currency is up 20pc in one day, you’re delighted and want to get your money out. Then you find out you can’t. </a:t>
            </a:r>
            <a:endParaRPr sz="1200">
              <a:solidFill>
                <a:schemeClr val="dk1"/>
              </a:solidFill>
            </a:endParaRPr>
          </a:p>
          <a:p>
            <a:pPr indent="-304800" lvl="0" marL="457200" rtl="0" algn="l">
              <a:lnSpc>
                <a:spcPct val="100000"/>
              </a:lnSpc>
              <a:spcBef>
                <a:spcPts val="0"/>
              </a:spcBef>
              <a:spcAft>
                <a:spcPts val="0"/>
              </a:spcAft>
              <a:buClr>
                <a:schemeClr val="dk1"/>
              </a:buClr>
              <a:buSzPts val="1200"/>
              <a:buChar char="●"/>
            </a:pPr>
            <a:r>
              <a:rPr lang="en-GB" sz="1200">
                <a:solidFill>
                  <a:schemeClr val="dk1"/>
                </a:solidFill>
              </a:rPr>
              <a:t>Sometimes it’s because the site you trade on has gone down. Everyone had the same idea, they all tried to log on at the same time, and bang, you’ve got a complete outage.</a:t>
            </a:r>
            <a:endParaRPr sz="1200">
              <a:solidFill>
                <a:schemeClr val="dk1"/>
              </a:solidFill>
            </a:endParaRPr>
          </a:p>
          <a:p>
            <a:pPr indent="-304800" lvl="0" marL="457200" rtl="0" algn="l">
              <a:lnSpc>
                <a:spcPct val="100000"/>
              </a:lnSpc>
              <a:spcBef>
                <a:spcPts val="0"/>
              </a:spcBef>
              <a:spcAft>
                <a:spcPts val="0"/>
              </a:spcAft>
              <a:buClr>
                <a:schemeClr val="dk1"/>
              </a:buClr>
              <a:buSzPts val="1200"/>
              <a:buChar char="●"/>
            </a:pPr>
            <a:r>
              <a:rPr lang="en-GB" sz="1200">
                <a:solidFill>
                  <a:schemeClr val="dk1"/>
                </a:solidFill>
              </a:rPr>
              <a:t>Sometimes it’s because you can’t trade instantly, the terms of what you signed up to means that you can place an order, but the site doesn’t have to act on it instantly. </a:t>
            </a:r>
            <a:endParaRPr sz="1200">
              <a:solidFill>
                <a:schemeClr val="dk1"/>
              </a:solidFill>
            </a:endParaRPr>
          </a:p>
          <a:p>
            <a:pPr indent="-304800" lvl="0" marL="457200" rtl="0" algn="l">
              <a:lnSpc>
                <a:spcPct val="100000"/>
              </a:lnSpc>
              <a:spcBef>
                <a:spcPts val="0"/>
              </a:spcBef>
              <a:spcAft>
                <a:spcPts val="0"/>
              </a:spcAft>
              <a:buClr>
                <a:schemeClr val="dk1"/>
              </a:buClr>
              <a:buSzPts val="1200"/>
              <a:buChar char="●"/>
            </a:pPr>
            <a:r>
              <a:rPr lang="en-GB" sz="1200">
                <a:solidFill>
                  <a:schemeClr val="dk1"/>
                </a:solidFill>
              </a:rPr>
              <a:t>It can go the opposite way too. In May 2021, when crypto markets crashed and lots of people were trying to get their money out, one crypto exchange Binance went down across the world. People who were trying to trade on Binance, and were hurt by the outage, have raised $5m to </a:t>
            </a:r>
            <a:r>
              <a:rPr lang="en-GB" sz="1200" u="sng">
                <a:solidFill>
                  <a:srgbClr val="1155CC"/>
                </a:solidFill>
                <a:hlinkClick r:id="rId2">
                  <a:extLst>
                    <a:ext uri="{A12FA001-AC4F-418D-AE19-62706E023703}">
                      <ahyp:hlinkClr val="tx"/>
                    </a:ext>
                  </a:extLst>
                </a:hlinkClick>
              </a:rPr>
              <a:t>sue the exchange</a:t>
            </a:r>
            <a:r>
              <a:rPr lang="en-GB" sz="1200">
                <a:solidFill>
                  <a:schemeClr val="dk1"/>
                </a:solidFill>
              </a:rPr>
              <a:t> but there’s no guarantee they’ll get back what they lost.</a:t>
            </a:r>
            <a:endParaRPr sz="1200">
              <a:solidFill>
                <a:schemeClr val="dk1"/>
              </a:solidFill>
            </a:endParaRPr>
          </a:p>
          <a:p>
            <a:pPr indent="0" lvl="0" marL="457200" rtl="0" algn="l">
              <a:lnSpc>
                <a:spcPct val="100000"/>
              </a:lnSpc>
              <a:spcBef>
                <a:spcPts val="0"/>
              </a:spcBef>
              <a:spcAft>
                <a:spcPts val="0"/>
              </a:spcAft>
              <a:buSzPts val="1100"/>
              <a:buNone/>
            </a:pPr>
            <a:br>
              <a:rPr lang="en-GB" sz="1200">
                <a:solidFill>
                  <a:schemeClr val="dk1"/>
                </a:solidFill>
              </a:rPr>
            </a:br>
            <a:br>
              <a:rPr lang="en-GB" sz="1200">
                <a:solidFill>
                  <a:schemeClr val="dk1"/>
                </a:solidFill>
              </a:rPr>
            </a:br>
            <a:br>
              <a:rPr lang="en-GB" sz="1200">
                <a:solidFill>
                  <a:schemeClr val="dk1"/>
                </a:solidFill>
              </a:rPr>
            </a:br>
            <a:r>
              <a:rPr b="1" lang="en-GB" sz="1200">
                <a:solidFill>
                  <a:schemeClr val="dk1"/>
                </a:solidFill>
              </a:rPr>
              <a:t>Your cryptocurrency might die </a:t>
            </a:r>
            <a:endParaRPr sz="1200">
              <a:solidFill>
                <a:schemeClr val="dk1"/>
              </a:solidFill>
            </a:endParaRPr>
          </a:p>
          <a:p>
            <a:pPr indent="-304800" lvl="0" marL="457200" rtl="0" algn="l">
              <a:lnSpc>
                <a:spcPct val="100000"/>
              </a:lnSpc>
              <a:spcBef>
                <a:spcPts val="0"/>
              </a:spcBef>
              <a:spcAft>
                <a:spcPts val="0"/>
              </a:spcAft>
              <a:buClr>
                <a:schemeClr val="dk1"/>
              </a:buClr>
              <a:buSzPts val="1200"/>
              <a:buChar char="●"/>
            </a:pPr>
            <a:r>
              <a:rPr b="1" lang="en-GB" sz="1200">
                <a:solidFill>
                  <a:schemeClr val="dk1"/>
                </a:solidFill>
              </a:rPr>
              <a:t> </a:t>
            </a:r>
            <a:r>
              <a:rPr lang="en-GB" sz="1200">
                <a:solidFill>
                  <a:schemeClr val="dk1"/>
                </a:solidFill>
              </a:rPr>
              <a:t>Some crypto currencies completely disappear. They become known as Dead Coins. </a:t>
            </a:r>
            <a:endParaRPr sz="1200">
              <a:solidFill>
                <a:schemeClr val="dk1"/>
              </a:solidFill>
            </a:endParaRPr>
          </a:p>
          <a:p>
            <a:pPr indent="-304800" lvl="0" marL="457200" rtl="0" algn="l">
              <a:lnSpc>
                <a:spcPct val="100000"/>
              </a:lnSpc>
              <a:spcBef>
                <a:spcPts val="0"/>
              </a:spcBef>
              <a:spcAft>
                <a:spcPts val="0"/>
              </a:spcAft>
              <a:buClr>
                <a:schemeClr val="dk1"/>
              </a:buClr>
              <a:buSzPts val="1200"/>
              <a:buChar char="●"/>
            </a:pPr>
            <a:r>
              <a:rPr lang="en-GB" sz="1200">
                <a:solidFill>
                  <a:schemeClr val="dk1"/>
                </a:solidFill>
              </a:rPr>
              <a:t>There are already </a:t>
            </a:r>
            <a:r>
              <a:rPr lang="en-GB" sz="1200" u="sng">
                <a:solidFill>
                  <a:srgbClr val="1155CC"/>
                </a:solidFill>
                <a:hlinkClick r:id="rId3">
                  <a:extLst>
                    <a:ext uri="{A12FA001-AC4F-418D-AE19-62706E023703}">
                      <ahyp:hlinkClr val="tx"/>
                    </a:ext>
                  </a:extLst>
                </a:hlinkClick>
              </a:rPr>
              <a:t>more than 2,000</a:t>
            </a:r>
            <a:r>
              <a:rPr lang="en-GB" sz="1200">
                <a:solidFill>
                  <a:schemeClr val="dk1"/>
                </a:solidFill>
              </a:rPr>
              <a:t> Dead Coins. </a:t>
            </a:r>
            <a:endParaRPr sz="1200">
              <a:solidFill>
                <a:schemeClr val="dk1"/>
              </a:solidFill>
            </a:endParaRPr>
          </a:p>
          <a:p>
            <a:pPr indent="-304800" lvl="0" marL="457200" rtl="0" algn="l">
              <a:lnSpc>
                <a:spcPct val="100000"/>
              </a:lnSpc>
              <a:spcBef>
                <a:spcPts val="0"/>
              </a:spcBef>
              <a:spcAft>
                <a:spcPts val="0"/>
              </a:spcAft>
              <a:buClr>
                <a:schemeClr val="dk1"/>
              </a:buClr>
              <a:buSzPts val="1200"/>
              <a:buChar char="●"/>
            </a:pPr>
            <a:r>
              <a:rPr lang="en-GB" sz="1200">
                <a:solidFill>
                  <a:schemeClr val="dk1"/>
                </a:solidFill>
              </a:rPr>
              <a:t>If you put money into a coin, and it dies, you’re probably not going to see your money again. </a:t>
            </a:r>
            <a:endParaRPr sz="1200">
              <a:solidFill>
                <a:schemeClr val="dk1"/>
              </a:solidFill>
            </a:endParaRPr>
          </a:p>
          <a:p>
            <a:pPr indent="0" lvl="0" marL="457200" rtl="0" algn="l">
              <a:lnSpc>
                <a:spcPct val="100000"/>
              </a:lnSpc>
              <a:spcBef>
                <a:spcPts val="0"/>
              </a:spcBef>
              <a:spcAft>
                <a:spcPts val="0"/>
              </a:spcAft>
              <a:buSzPts val="1100"/>
              <a:buNone/>
            </a:pPr>
            <a:br>
              <a:rPr lang="en-GB" sz="1200">
                <a:solidFill>
                  <a:schemeClr val="dk1"/>
                </a:solidFill>
              </a:rPr>
            </a:br>
            <a:r>
              <a:rPr b="1" lang="en-GB" sz="1200">
                <a:solidFill>
                  <a:schemeClr val="dk1"/>
                </a:solidFill>
              </a:rPr>
              <a:t>Your crypto might fall sharply in value </a:t>
            </a:r>
            <a:endParaRPr sz="1200">
              <a:solidFill>
                <a:schemeClr val="dk1"/>
              </a:solidFill>
            </a:endParaRPr>
          </a:p>
          <a:p>
            <a:pPr indent="-304800" lvl="0" marL="457200" rtl="0" algn="l">
              <a:lnSpc>
                <a:spcPct val="100000"/>
              </a:lnSpc>
              <a:spcBef>
                <a:spcPts val="0"/>
              </a:spcBef>
              <a:spcAft>
                <a:spcPts val="0"/>
              </a:spcAft>
              <a:buClr>
                <a:schemeClr val="dk1"/>
              </a:buClr>
              <a:buSzPts val="1200"/>
              <a:buChar char="●"/>
            </a:pPr>
            <a:r>
              <a:rPr lang="en-GB" sz="1200">
                <a:solidFill>
                  <a:schemeClr val="dk1"/>
                </a:solidFill>
              </a:rPr>
              <a:t>There’s a lot of uncertainty about the value of the cryptocurrencies that are still out there, even the biggest one, Bitcoin. </a:t>
            </a:r>
            <a:endParaRPr sz="1200">
              <a:solidFill>
                <a:schemeClr val="dk1"/>
              </a:solidFill>
            </a:endParaRPr>
          </a:p>
          <a:p>
            <a:pPr indent="-304800" lvl="0" marL="457200" rtl="0" algn="l">
              <a:lnSpc>
                <a:spcPct val="100000"/>
              </a:lnSpc>
              <a:spcBef>
                <a:spcPts val="0"/>
              </a:spcBef>
              <a:spcAft>
                <a:spcPts val="0"/>
              </a:spcAft>
              <a:buClr>
                <a:schemeClr val="dk1"/>
              </a:buClr>
              <a:buSzPts val="1200"/>
              <a:buChar char="●"/>
            </a:pPr>
            <a:r>
              <a:rPr lang="en-GB" sz="1200">
                <a:solidFill>
                  <a:schemeClr val="dk1"/>
                </a:solidFill>
              </a:rPr>
              <a:t>Jamie Dimon, who runs the world’s biggest bank, describes the whole thing </a:t>
            </a:r>
            <a:r>
              <a:rPr lang="en-GB" sz="1200" u="sng">
                <a:solidFill>
                  <a:srgbClr val="1155CC"/>
                </a:solidFill>
                <a:hlinkClick r:id="rId4">
                  <a:extLst>
                    <a:ext uri="{A12FA001-AC4F-418D-AE19-62706E023703}">
                      <ahyp:hlinkClr val="tx"/>
                    </a:ext>
                  </a:extLst>
                </a:hlinkClick>
              </a:rPr>
              <a:t>as a “fraud”</a:t>
            </a:r>
            <a:r>
              <a:rPr lang="en-GB" sz="1200">
                <a:solidFill>
                  <a:schemeClr val="dk1"/>
                </a:solidFill>
              </a:rPr>
              <a:t> and says it’s going to turn out worse than the tulip bulbs bubble in Holland in the early 1600s. </a:t>
            </a:r>
            <a:endParaRPr sz="1200">
              <a:solidFill>
                <a:schemeClr val="dk1"/>
              </a:solidFill>
            </a:endParaRPr>
          </a:p>
          <a:p>
            <a:pPr indent="-304800" lvl="0" marL="457200" rtl="0" algn="l">
              <a:lnSpc>
                <a:spcPct val="100000"/>
              </a:lnSpc>
              <a:spcBef>
                <a:spcPts val="0"/>
              </a:spcBef>
              <a:spcAft>
                <a:spcPts val="0"/>
              </a:spcAft>
              <a:buClr>
                <a:schemeClr val="dk1"/>
              </a:buClr>
              <a:buSzPts val="1200"/>
              <a:buChar char="●"/>
            </a:pPr>
            <a:r>
              <a:rPr lang="en-GB" sz="1200">
                <a:solidFill>
                  <a:schemeClr val="dk1"/>
                </a:solidFill>
              </a:rPr>
              <a:t>See video on Tulipmania… https://www.youtube.com/watch?v=bq1fbB9_rLs</a:t>
            </a:r>
            <a:endParaRPr sz="1200">
              <a:solidFill>
                <a:schemeClr val="dk1"/>
              </a:solidFill>
            </a:endParaRPr>
          </a:p>
          <a:p>
            <a:pPr indent="-304800" lvl="0" marL="457200" rtl="0" algn="l">
              <a:lnSpc>
                <a:spcPct val="100000"/>
              </a:lnSpc>
              <a:spcBef>
                <a:spcPts val="0"/>
              </a:spcBef>
              <a:spcAft>
                <a:spcPts val="0"/>
              </a:spcAft>
              <a:buClr>
                <a:schemeClr val="dk1"/>
              </a:buClr>
              <a:buSzPts val="1200"/>
              <a:buChar char="●"/>
            </a:pPr>
            <a:r>
              <a:rPr lang="en-GB" sz="1200">
                <a:solidFill>
                  <a:schemeClr val="dk1"/>
                </a:solidFill>
              </a:rPr>
              <a:t>One potential future threat comes from regulation. China launched a big clampdown on crypto last year, which hit prices very hard when it was announced. If other countries introduced new rules around cryptocurrencies, they could become less valuable, especially because some argue that the value of crypto now actually comes from the fact there are no rules, so it’s popular with people trying to dodge the law. </a:t>
            </a:r>
            <a:endParaRPr sz="1200">
              <a:solidFill>
                <a:schemeClr val="dk1"/>
              </a:solidFill>
            </a:endParaRPr>
          </a:p>
          <a:p>
            <a:pPr indent="0" lvl="0" marL="457200" rtl="0" algn="l">
              <a:lnSpc>
                <a:spcPct val="100000"/>
              </a:lnSpc>
              <a:spcBef>
                <a:spcPts val="0"/>
              </a:spcBef>
              <a:spcAft>
                <a:spcPts val="0"/>
              </a:spcAft>
              <a:buSzPts val="1100"/>
              <a:buNone/>
            </a:pPr>
            <a:br>
              <a:rPr lang="en-GB" sz="1200">
                <a:solidFill>
                  <a:schemeClr val="dk1"/>
                </a:solidFill>
              </a:rPr>
            </a:br>
            <a:endParaRPr sz="1200">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g148fb80227b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7" name="Google Shape;797;g148fb80227b_4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g145a8d0729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5" name="Google Shape;805;g145a8d0729b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Market cap means the total value of all the coins that have been mined.</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5" name="Google Shape;815;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rgbClr val="231F20"/>
                </a:solidFill>
              </a:rPr>
              <a:t>Teacher </a:t>
            </a:r>
            <a:r>
              <a:rPr b="1" lang="en-GB">
                <a:solidFill>
                  <a:srgbClr val="231F20"/>
                </a:solidFill>
              </a:rPr>
              <a:t>explanation</a:t>
            </a:r>
            <a:endParaRPr b="1">
              <a:solidFill>
                <a:srgbClr val="231F20"/>
              </a:solidFill>
            </a:endParaRPr>
          </a:p>
          <a:p>
            <a:pPr indent="0" lvl="0" marL="0" rtl="0" algn="l">
              <a:lnSpc>
                <a:spcPct val="100000"/>
              </a:lnSpc>
              <a:spcBef>
                <a:spcPts val="0"/>
              </a:spcBef>
              <a:spcAft>
                <a:spcPts val="0"/>
              </a:spcAft>
              <a:buClr>
                <a:schemeClr val="dk1"/>
              </a:buClr>
              <a:buSzPts val="1100"/>
              <a:buFont typeface="Arial"/>
              <a:buNone/>
            </a:pPr>
            <a:r>
              <a:rPr lang="en-GB">
                <a:solidFill>
                  <a:srgbClr val="231F20"/>
                </a:solidFill>
              </a:rPr>
              <a:t>The value of Bitcoin has gone up and down over the years since it was created in 2009 and some people don't think it's safe to turn 'real' money into Bitcoins.</a:t>
            </a:r>
            <a:endParaRPr>
              <a:solidFill>
                <a:srgbClr val="231F20"/>
              </a:solidFill>
            </a:endParaRPr>
          </a:p>
          <a:p>
            <a:pPr indent="0" lvl="0" marL="0" rtl="0" algn="l">
              <a:lnSpc>
                <a:spcPct val="100000"/>
              </a:lnSpc>
              <a:spcBef>
                <a:spcPts val="0"/>
              </a:spcBef>
              <a:spcAft>
                <a:spcPts val="0"/>
              </a:spcAft>
              <a:buClr>
                <a:schemeClr val="dk1"/>
              </a:buClr>
              <a:buSzPts val="1100"/>
              <a:buFont typeface="Arial"/>
              <a:buNone/>
            </a:pPr>
            <a:r>
              <a:rPr lang="en-GB">
                <a:solidFill>
                  <a:srgbClr val="231F20"/>
                </a:solidFill>
              </a:rPr>
              <a:t>This concern was expressed by the head of The Bank of England, Andrew Bailey, in October 2020.</a:t>
            </a:r>
            <a:endParaRPr>
              <a:solidFill>
                <a:srgbClr val="231F20"/>
              </a:solidFill>
            </a:endParaRPr>
          </a:p>
          <a:p>
            <a:pPr indent="0" lvl="0" marL="0" rtl="0" algn="l">
              <a:lnSpc>
                <a:spcPct val="100000"/>
              </a:lnSpc>
              <a:spcBef>
                <a:spcPts val="0"/>
              </a:spcBef>
              <a:spcAft>
                <a:spcPts val="0"/>
              </a:spcAft>
              <a:buClr>
                <a:schemeClr val="dk1"/>
              </a:buClr>
              <a:buSzPts val="1100"/>
              <a:buFont typeface="Arial"/>
              <a:buNone/>
            </a:pPr>
            <a:r>
              <a:rPr lang="en-GB">
                <a:solidFill>
                  <a:srgbClr val="231F20"/>
                </a:solidFill>
              </a:rPr>
              <a:t>He said that he was "very nervous" about people using Bitcoin for payments pointing out that investors should realise its price is extremely volatile.</a:t>
            </a:r>
            <a:endParaRPr>
              <a:solidFill>
                <a:srgbClr val="231F20"/>
              </a:solidFill>
            </a:endParaRPr>
          </a:p>
          <a:p>
            <a:pPr indent="0" lvl="0" marL="0" rtl="0" algn="l">
              <a:lnSpc>
                <a:spcPct val="100000"/>
              </a:lnSpc>
              <a:spcBef>
                <a:spcPts val="0"/>
              </a:spcBef>
              <a:spcAft>
                <a:spcPts val="4800"/>
              </a:spcAft>
              <a:buClr>
                <a:schemeClr val="dk1"/>
              </a:buClr>
              <a:buSzPts val="1100"/>
              <a:buFont typeface="Arial"/>
              <a:buNone/>
            </a:pPr>
            <a:r>
              <a:rPr lang="en-GB">
                <a:solidFill>
                  <a:srgbClr val="231F20"/>
                </a:solidFill>
              </a:rPr>
              <a:t>By this, he meant that the value could drop significantly at any moment and investors could lose a lot of money.</a:t>
            </a:r>
            <a:endParaRPr sz="1300"/>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g230ac1bbd2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0" name="Google Shape;850;g230ac1bbd2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7" name="Shape 857"/>
        <p:cNvGrpSpPr/>
        <p:nvPr/>
      </p:nvGrpSpPr>
      <p:grpSpPr>
        <a:xfrm>
          <a:off x="0" y="0"/>
          <a:ext cx="0" cy="0"/>
          <a:chOff x="0" y="0"/>
          <a:chExt cx="0" cy="0"/>
        </a:xfrm>
      </p:grpSpPr>
      <p:sp>
        <p:nvSpPr>
          <p:cNvPr id="858" name="Google Shape;858;g140779f449b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9" name="Google Shape;859;g140779f449b_1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5" name="Shape 865"/>
        <p:cNvGrpSpPr/>
        <p:nvPr/>
      </p:nvGrpSpPr>
      <p:grpSpPr>
        <a:xfrm>
          <a:off x="0" y="0"/>
          <a:ext cx="0" cy="0"/>
          <a:chOff x="0" y="0"/>
          <a:chExt cx="0" cy="0"/>
        </a:xfrm>
      </p:grpSpPr>
      <p:sp>
        <p:nvSpPr>
          <p:cNvPr id="866" name="Google Shape;866;g10e092d3ce3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7" name="Google Shape;867;g10e092d3ce3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rPr lang="en-GB" sz="1400">
                <a:latin typeface="Lato"/>
                <a:ea typeface="Lato"/>
                <a:cs typeface="Lato"/>
                <a:sym typeface="Lato"/>
              </a:rPr>
              <a:t>https://twitter.com/thefca/status/1642832976600809474?s=46</a:t>
            </a:r>
            <a:endParaRPr sz="1400">
              <a:latin typeface="Lato"/>
              <a:ea typeface="Lato"/>
              <a:cs typeface="Lato"/>
              <a:sym typeface="La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g16ceedd0a8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6" name="Google Shape;876;g16ceedd0a82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1" name="Shape 881"/>
        <p:cNvGrpSpPr/>
        <p:nvPr/>
      </p:nvGrpSpPr>
      <p:grpSpPr>
        <a:xfrm>
          <a:off x="0" y="0"/>
          <a:ext cx="0" cy="0"/>
          <a:chOff x="0" y="0"/>
          <a:chExt cx="0" cy="0"/>
        </a:xfrm>
      </p:grpSpPr>
      <p:sp>
        <p:nvSpPr>
          <p:cNvPr id="882" name="Google Shape;882;g164521c4102_0_5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3" name="Google Shape;883;g164521c4102_0_5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g137256c1b60_1_1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2" name="Google Shape;892;g137256c1b60_1_1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g22251632af7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5" name="Google Shape;905;g22251632af7_0_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4" name="Shape 924"/>
        <p:cNvGrpSpPr/>
        <p:nvPr/>
      </p:nvGrpSpPr>
      <p:grpSpPr>
        <a:xfrm>
          <a:off x="0" y="0"/>
          <a:ext cx="0" cy="0"/>
          <a:chOff x="0" y="0"/>
          <a:chExt cx="0" cy="0"/>
        </a:xfrm>
      </p:grpSpPr>
      <p:sp>
        <p:nvSpPr>
          <p:cNvPr id="925" name="Google Shape;925;g143409b8039_0_1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6" name="Google Shape;926;g143409b8039_0_1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fdcf7e1543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gfdcf7e1543_2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4052082458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g14052082458_0_1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i="1" lang="en-GB">
                <a:solidFill>
                  <a:schemeClr val="dk1"/>
                </a:solidFill>
              </a:rPr>
              <a:t>Teacher explanation</a:t>
            </a:r>
            <a:endParaRPr b="1" i="1">
              <a:solidFill>
                <a:schemeClr val="dk1"/>
              </a:solidFill>
            </a:endParaRPr>
          </a:p>
          <a:p>
            <a:pPr indent="0" lvl="0" marL="0" rtl="0" algn="l">
              <a:lnSpc>
                <a:spcPct val="100000"/>
              </a:lnSpc>
              <a:spcBef>
                <a:spcPts val="0"/>
              </a:spcBef>
              <a:spcAft>
                <a:spcPts val="0"/>
              </a:spcAft>
              <a:buSzPts val="1100"/>
              <a:buNone/>
            </a:pPr>
            <a:r>
              <a:rPr lang="en-GB">
                <a:solidFill>
                  <a:schemeClr val="dk1"/>
                </a:solidFill>
              </a:rPr>
              <a:t>When you get money, lots of it will go on things like paying for housing, food, clothes, nights out and other things you need and want.</a:t>
            </a:r>
            <a:endParaRPr>
              <a:solidFill>
                <a:schemeClr val="dk1"/>
              </a:solidFill>
            </a:endParaRPr>
          </a:p>
          <a:p>
            <a:pPr indent="0" lvl="0" marL="0" rtl="0" algn="l">
              <a:lnSpc>
                <a:spcPct val="136363"/>
              </a:lnSpc>
              <a:spcBef>
                <a:spcPts val="1200"/>
              </a:spcBef>
              <a:spcAft>
                <a:spcPts val="0"/>
              </a:spcAft>
              <a:buClr>
                <a:schemeClr val="dk1"/>
              </a:buClr>
              <a:buSzPts val="1100"/>
              <a:buFont typeface="Arial"/>
              <a:buNone/>
            </a:pPr>
            <a:r>
              <a:rPr lang="en-GB">
                <a:solidFill>
                  <a:schemeClr val="dk1"/>
                </a:solidFill>
              </a:rPr>
              <a:t>The money that you don’t spend can be used for saving, or for investing.</a:t>
            </a:r>
            <a:endParaRPr>
              <a:solidFill>
                <a:schemeClr val="dk1"/>
              </a:solidFill>
            </a:endParaRPr>
          </a:p>
          <a:p>
            <a:pPr indent="0" lvl="0" marL="158750" rtl="0" algn="l">
              <a:lnSpc>
                <a:spcPct val="100000"/>
              </a:lnSpc>
              <a:spcBef>
                <a:spcPts val="1200"/>
              </a:spcBef>
              <a:spcAft>
                <a:spcPts val="0"/>
              </a:spcAft>
              <a:buSzPts val="1100"/>
              <a:buNone/>
            </a:pPr>
            <a:r>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3.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3.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3.png"/><Relationship Id="rId3"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7" name="Shape 7"/>
        <p:cNvGrpSpPr/>
        <p:nvPr/>
      </p:nvGrpSpPr>
      <p:grpSpPr>
        <a:xfrm>
          <a:off x="0" y="0"/>
          <a:ext cx="0" cy="0"/>
          <a:chOff x="0" y="0"/>
          <a:chExt cx="0" cy="0"/>
        </a:xfrm>
      </p:grpSpPr>
      <p:sp>
        <p:nvSpPr>
          <p:cNvPr id="8" name="Google Shape;8;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9" name="Google Shape;9;p25"/>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10" name="Google Shape;10;p25"/>
          <p:cNvPicPr preferRelativeResize="0"/>
          <p:nvPr/>
        </p:nvPicPr>
        <p:blipFill rotWithShape="1">
          <a:blip r:embed="rId3">
            <a:alphaModFix/>
          </a:blip>
          <a:srcRect b="-2277" l="-4222" r="-3757" t="-2440"/>
          <a:stretch/>
        </p:blipFill>
        <p:spPr>
          <a:xfrm rot="-5400000">
            <a:off x="7182681" y="3219806"/>
            <a:ext cx="2039601" cy="1978026"/>
          </a:xfrm>
          <a:prstGeom prst="rect">
            <a:avLst/>
          </a:prstGeom>
          <a:noFill/>
          <a:ln>
            <a:noFill/>
          </a:ln>
        </p:spPr>
      </p:pic>
      <p:sp>
        <p:nvSpPr>
          <p:cNvPr id="11" name="Google Shape;11;p25"/>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2" name="Google Shape;12;p25"/>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pos="30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53" name="Shape 53"/>
        <p:cNvGrpSpPr/>
        <p:nvPr/>
      </p:nvGrpSpPr>
      <p:grpSpPr>
        <a:xfrm>
          <a:off x="0" y="0"/>
          <a:ext cx="0" cy="0"/>
          <a:chOff x="0" y="0"/>
          <a:chExt cx="0" cy="0"/>
        </a:xfrm>
      </p:grpSpPr>
      <p:sp>
        <p:nvSpPr>
          <p:cNvPr id="54" name="Google Shape;54;g164521c4102_0_479"/>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5" name="Google Shape;55;g164521c4102_0_479"/>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56" name="Google Shape;56;g164521c4102_0_479"/>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57" name="Google Shape;57;g164521c4102_0_479"/>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58" name="Shape 58"/>
        <p:cNvGrpSpPr/>
        <p:nvPr/>
      </p:nvGrpSpPr>
      <p:grpSpPr>
        <a:xfrm>
          <a:off x="0" y="0"/>
          <a:ext cx="0" cy="0"/>
          <a:chOff x="0" y="0"/>
          <a:chExt cx="0" cy="0"/>
        </a:xfrm>
      </p:grpSpPr>
      <p:pic>
        <p:nvPicPr>
          <p:cNvPr id="59" name="Google Shape;59;g164521c4102_0_471"/>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60" name="Google Shape;60;g164521c4102_0_471"/>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61" name="Google Shape;61;g164521c4102_0_47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62" name="Shape 62"/>
        <p:cNvGrpSpPr/>
        <p:nvPr/>
      </p:nvGrpSpPr>
      <p:grpSpPr>
        <a:xfrm>
          <a:off x="0" y="0"/>
          <a:ext cx="0" cy="0"/>
          <a:chOff x="0" y="0"/>
          <a:chExt cx="0" cy="0"/>
        </a:xfrm>
      </p:grpSpPr>
      <p:pic>
        <p:nvPicPr>
          <p:cNvPr id="63" name="Google Shape;63;g164521c4102_0_464"/>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64" name="Google Shape;64;g164521c4102_0_464"/>
          <p:cNvPicPr preferRelativeResize="0"/>
          <p:nvPr/>
        </p:nvPicPr>
        <p:blipFill rotWithShape="1">
          <a:blip r:embed="rId3">
            <a:alphaModFix/>
          </a:blip>
          <a:srcRect b="-2272" l="-4222" r="-3757" t="-2439"/>
          <a:stretch/>
        </p:blipFill>
        <p:spPr>
          <a:xfrm rot="-5400000">
            <a:off x="7181808" y="322227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65" name="Shape 65"/>
        <p:cNvGrpSpPr/>
        <p:nvPr/>
      </p:nvGrpSpPr>
      <p:grpSpPr>
        <a:xfrm>
          <a:off x="0" y="0"/>
          <a:ext cx="0" cy="0"/>
          <a:chOff x="0" y="0"/>
          <a:chExt cx="0" cy="0"/>
        </a:xfrm>
      </p:grpSpPr>
      <p:pic>
        <p:nvPicPr>
          <p:cNvPr id="66" name="Google Shape;66;g164521c4102_0_467"/>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67" name="Google Shape;67;g164521c4102_0_467"/>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68" name="Google Shape;68;g164521c4102_0_46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69" name="Shape 69"/>
        <p:cNvGrpSpPr/>
        <p:nvPr/>
      </p:nvGrpSpPr>
      <p:grpSpPr>
        <a:xfrm>
          <a:off x="0" y="0"/>
          <a:ext cx="0" cy="0"/>
          <a:chOff x="0" y="0"/>
          <a:chExt cx="0" cy="0"/>
        </a:xfrm>
      </p:grpSpPr>
      <p:pic>
        <p:nvPicPr>
          <p:cNvPr id="70" name="Google Shape;70;g164521c4102_0_475"/>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71" name="Google Shape;71;g164521c4102_0_475"/>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72" name="Google Shape;72;g164521c4102_0_475"/>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73" name="Shape 73"/>
        <p:cNvGrpSpPr/>
        <p:nvPr/>
      </p:nvGrpSpPr>
      <p:grpSpPr>
        <a:xfrm>
          <a:off x="0" y="0"/>
          <a:ext cx="0" cy="0"/>
          <a:chOff x="0" y="0"/>
          <a:chExt cx="0" cy="0"/>
        </a:xfrm>
      </p:grpSpPr>
      <p:pic>
        <p:nvPicPr>
          <p:cNvPr id="74" name="Google Shape;74;g164521c4102_0_484"/>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75" name="Google Shape;75;g164521c4102_0_484"/>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76" name="Google Shape;76;g164521c4102_0_484"/>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1_Divider slide">
    <p:bg>
      <p:bgPr>
        <a:solidFill>
          <a:srgbClr val="262A33"/>
        </a:solidFill>
      </p:bgPr>
    </p:bg>
    <p:spTree>
      <p:nvGrpSpPr>
        <p:cNvPr id="77" name="Shape 77"/>
        <p:cNvGrpSpPr/>
        <p:nvPr/>
      </p:nvGrpSpPr>
      <p:grpSpPr>
        <a:xfrm>
          <a:off x="0" y="0"/>
          <a:ext cx="0" cy="0"/>
          <a:chOff x="0" y="0"/>
          <a:chExt cx="0" cy="0"/>
        </a:xfrm>
      </p:grpSpPr>
      <p:pic>
        <p:nvPicPr>
          <p:cNvPr id="78" name="Google Shape;78;g164521c4102_0_488"/>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79" name="Google Shape;79;g164521c4102_0_48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80" name="Shape 80"/>
        <p:cNvGrpSpPr/>
        <p:nvPr/>
      </p:nvGrpSpPr>
      <p:grpSpPr>
        <a:xfrm>
          <a:off x="0" y="0"/>
          <a:ext cx="0" cy="0"/>
          <a:chOff x="0" y="0"/>
          <a:chExt cx="0" cy="0"/>
        </a:xfrm>
      </p:grpSpPr>
      <p:sp>
        <p:nvSpPr>
          <p:cNvPr id="81" name="Google Shape;81;g164521c4102_0_491"/>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2" name="Google Shape;82;g164521c4102_0_491"/>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83" name="Google Shape;83;g164521c4102_0_491"/>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84" name="Google Shape;84;g164521c4102_0_49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spTree>
      <p:nvGrpSpPr>
        <p:cNvPr id="87" name="Shape 87"/>
        <p:cNvGrpSpPr/>
        <p:nvPr/>
      </p:nvGrpSpPr>
      <p:grpSpPr>
        <a:xfrm>
          <a:off x="0" y="0"/>
          <a:ext cx="0" cy="0"/>
          <a:chOff x="0" y="0"/>
          <a:chExt cx="0" cy="0"/>
        </a:xfrm>
      </p:grpSpPr>
      <p:pic>
        <p:nvPicPr>
          <p:cNvPr id="88" name="Google Shape;88;g164521c4102_0_553"/>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89" name="Google Shape;89;g164521c4102_0_553"/>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90" name="Google Shape;90;g164521c4102_0_553"/>
          <p:cNvSpPr txBox="1"/>
          <p:nvPr>
            <p:ph idx="12" type="sldNum"/>
          </p:nvPr>
        </p:nvSpPr>
        <p:spPr>
          <a:xfrm>
            <a:off x="8371895" y="403106"/>
            <a:ext cx="473700" cy="225300"/>
          </a:xfrm>
          <a:prstGeom prst="rect">
            <a:avLst/>
          </a:prstGeom>
          <a:noFill/>
          <a:ln>
            <a:noFill/>
          </a:ln>
        </p:spPr>
        <p:txBody>
          <a:bodyPr anchorCtr="0" anchor="ctr" bIns="91425" lIns="91425" spcFirstLastPara="1" rIns="91425" wrap="square" tIns="91425">
            <a:normAutofit/>
          </a:bodyPr>
          <a:lstStyle>
            <a:lvl1pPr indent="0" lvl="0"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spTree>
      <p:nvGrpSpPr>
        <p:cNvPr id="91" name="Shape 91"/>
        <p:cNvGrpSpPr/>
        <p:nvPr/>
      </p:nvGrpSpPr>
      <p:grpSpPr>
        <a:xfrm>
          <a:off x="0" y="0"/>
          <a:ext cx="0" cy="0"/>
          <a:chOff x="0" y="0"/>
          <a:chExt cx="0" cy="0"/>
        </a:xfrm>
      </p:grpSpPr>
      <p:pic>
        <p:nvPicPr>
          <p:cNvPr id="92" name="Google Shape;92;g164521c4102_0_557"/>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93" name="Google Shape;93;g164521c4102_0_557"/>
          <p:cNvPicPr preferRelativeResize="0"/>
          <p:nvPr/>
        </p:nvPicPr>
        <p:blipFill rotWithShape="1">
          <a:blip r:embed="rId3">
            <a:alphaModFix/>
          </a:blip>
          <a:srcRect b="-2272" l="-4222" r="-3757" t="-2439"/>
          <a:stretch/>
        </p:blipFill>
        <p:spPr>
          <a:xfrm rot="-5400000">
            <a:off x="7053065" y="3090187"/>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3" name="Shape 13"/>
        <p:cNvGrpSpPr/>
        <p:nvPr/>
      </p:nvGrpSpPr>
      <p:grpSpPr>
        <a:xfrm>
          <a:off x="0" y="0"/>
          <a:ext cx="0" cy="0"/>
          <a:chOff x="0" y="0"/>
          <a:chExt cx="0" cy="0"/>
        </a:xfrm>
      </p:grpSpPr>
      <p:pic>
        <p:nvPicPr>
          <p:cNvPr id="14" name="Google Shape;14;p28"/>
          <p:cNvPicPr preferRelativeResize="0"/>
          <p:nvPr/>
        </p:nvPicPr>
        <p:blipFill rotWithShape="1">
          <a:blip r:embed="rId2">
            <a:alphaModFix/>
          </a:blip>
          <a:srcRect b="-8413" l="-5675" r="-7635" t="-10644"/>
          <a:stretch/>
        </p:blipFill>
        <p:spPr>
          <a:xfrm>
            <a:off x="8069450" y="4311925"/>
            <a:ext cx="835000" cy="650200"/>
          </a:xfrm>
          <a:prstGeom prst="rect">
            <a:avLst/>
          </a:prstGeom>
          <a:noFill/>
          <a:ln>
            <a:noFill/>
          </a:ln>
        </p:spPr>
      </p:pic>
      <p:sp>
        <p:nvSpPr>
          <p:cNvPr id="15" name="Google Shape;15;p28"/>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6" name="Google Shape;16;p2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7" name="Google Shape;17;p28"/>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spTree>
      <p:nvGrpSpPr>
        <p:cNvPr id="94" name="Shape 94"/>
        <p:cNvGrpSpPr/>
        <p:nvPr/>
      </p:nvGrpSpPr>
      <p:grpSpPr>
        <a:xfrm>
          <a:off x="0" y="0"/>
          <a:ext cx="0" cy="0"/>
          <a:chOff x="0" y="0"/>
          <a:chExt cx="0" cy="0"/>
        </a:xfrm>
      </p:grpSpPr>
      <p:pic>
        <p:nvPicPr>
          <p:cNvPr id="95" name="Google Shape;95;g164521c4102_0_560"/>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96" name="Google Shape;96;g164521c4102_0_560"/>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97" name="Google Shape;97;g164521c4102_0_560"/>
          <p:cNvSpPr txBox="1"/>
          <p:nvPr>
            <p:ph idx="12" type="sldNum"/>
          </p:nvPr>
        </p:nvSpPr>
        <p:spPr>
          <a:xfrm>
            <a:off x="8371895" y="403106"/>
            <a:ext cx="473700" cy="225300"/>
          </a:xfrm>
          <a:prstGeom prst="rect">
            <a:avLst/>
          </a:prstGeom>
          <a:noFill/>
          <a:ln>
            <a:noFill/>
          </a:ln>
        </p:spPr>
        <p:txBody>
          <a:bodyPr anchorCtr="0" anchor="ctr" bIns="91425" lIns="91425" spcFirstLastPara="1" rIns="91425" wrap="square" tIns="91425">
            <a:normAutofit/>
          </a:bodyPr>
          <a:lstStyle>
            <a:lvl1pPr indent="0" lvl="0"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spTree>
      <p:nvGrpSpPr>
        <p:cNvPr id="98" name="Shape 98"/>
        <p:cNvGrpSpPr/>
        <p:nvPr/>
      </p:nvGrpSpPr>
      <p:grpSpPr>
        <a:xfrm>
          <a:off x="0" y="0"/>
          <a:ext cx="0" cy="0"/>
          <a:chOff x="0" y="0"/>
          <a:chExt cx="0" cy="0"/>
        </a:xfrm>
      </p:grpSpPr>
      <p:pic>
        <p:nvPicPr>
          <p:cNvPr id="99" name="Google Shape;99;g164521c4102_0_564"/>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00" name="Google Shape;100;g164521c4102_0_564"/>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01" name="Google Shape;101;g164521c4102_0_564"/>
          <p:cNvSpPr txBox="1"/>
          <p:nvPr>
            <p:ph idx="12" type="sldNum"/>
          </p:nvPr>
        </p:nvSpPr>
        <p:spPr>
          <a:xfrm>
            <a:off x="8371895" y="403106"/>
            <a:ext cx="473700" cy="225300"/>
          </a:xfrm>
          <a:prstGeom prst="rect">
            <a:avLst/>
          </a:prstGeom>
          <a:noFill/>
          <a:ln>
            <a:noFill/>
          </a:ln>
        </p:spPr>
        <p:txBody>
          <a:bodyPr anchorCtr="0" anchor="ctr" bIns="91425" lIns="91425" spcFirstLastPara="1" rIns="91425" wrap="square" tIns="91425">
            <a:normAutofit/>
          </a:bodyPr>
          <a:lstStyle>
            <a:lvl1pPr indent="0" lvl="0"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102" name="Shape 102"/>
        <p:cNvGrpSpPr/>
        <p:nvPr/>
      </p:nvGrpSpPr>
      <p:grpSpPr>
        <a:xfrm>
          <a:off x="0" y="0"/>
          <a:ext cx="0" cy="0"/>
          <a:chOff x="0" y="0"/>
          <a:chExt cx="0" cy="0"/>
        </a:xfrm>
      </p:grpSpPr>
      <p:sp>
        <p:nvSpPr>
          <p:cNvPr id="103" name="Google Shape;103;g164521c4102_0_568"/>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4" name="Google Shape;104;g164521c4102_0_568"/>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105" name="Google Shape;105;g164521c4102_0_568"/>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06" name="Google Shape;106;g164521c4102_0_568"/>
          <p:cNvSpPr txBox="1"/>
          <p:nvPr>
            <p:ph idx="12" type="sldNum"/>
          </p:nvPr>
        </p:nvSpPr>
        <p:spPr>
          <a:xfrm>
            <a:off x="8371895" y="403106"/>
            <a:ext cx="473700" cy="225300"/>
          </a:xfrm>
          <a:prstGeom prst="rect">
            <a:avLst/>
          </a:prstGeom>
          <a:noFill/>
          <a:ln>
            <a:noFill/>
          </a:ln>
        </p:spPr>
        <p:txBody>
          <a:bodyPr anchorCtr="0" anchor="ctr" bIns="91425" lIns="91425" spcFirstLastPara="1" rIns="91425" wrap="square" tIns="91425">
            <a:normAutofit/>
          </a:bodyPr>
          <a:lstStyle>
            <a:lvl1pPr indent="0" lvl="0"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spTree>
      <p:nvGrpSpPr>
        <p:cNvPr id="107" name="Shape 107"/>
        <p:cNvGrpSpPr/>
        <p:nvPr/>
      </p:nvGrpSpPr>
      <p:grpSpPr>
        <a:xfrm>
          <a:off x="0" y="0"/>
          <a:ext cx="0" cy="0"/>
          <a:chOff x="0" y="0"/>
          <a:chExt cx="0" cy="0"/>
        </a:xfrm>
      </p:grpSpPr>
      <p:pic>
        <p:nvPicPr>
          <p:cNvPr id="108" name="Google Shape;108;g164521c4102_0_573"/>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09" name="Google Shape;109;g164521c4102_0_573"/>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10" name="Google Shape;110;g164521c4102_0_573"/>
          <p:cNvSpPr txBox="1"/>
          <p:nvPr>
            <p:ph idx="12" type="sldNum"/>
          </p:nvPr>
        </p:nvSpPr>
        <p:spPr>
          <a:xfrm>
            <a:off x="8371895" y="403106"/>
            <a:ext cx="473700" cy="225300"/>
          </a:xfrm>
          <a:prstGeom prst="rect">
            <a:avLst/>
          </a:prstGeom>
          <a:noFill/>
          <a:ln>
            <a:noFill/>
          </a:ln>
        </p:spPr>
        <p:txBody>
          <a:bodyPr anchorCtr="0" anchor="ctr" bIns="91425" lIns="91425" spcFirstLastPara="1" rIns="91425" wrap="square" tIns="91425">
            <a:normAutofit/>
          </a:bodyPr>
          <a:lstStyle>
            <a:lvl1pPr indent="0" lvl="0"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1_Divider slide">
    <p:spTree>
      <p:nvGrpSpPr>
        <p:cNvPr id="111" name="Shape 111"/>
        <p:cNvGrpSpPr/>
        <p:nvPr/>
      </p:nvGrpSpPr>
      <p:grpSpPr>
        <a:xfrm>
          <a:off x="0" y="0"/>
          <a:ext cx="0" cy="0"/>
          <a:chOff x="0" y="0"/>
          <a:chExt cx="0" cy="0"/>
        </a:xfrm>
      </p:grpSpPr>
      <p:pic>
        <p:nvPicPr>
          <p:cNvPr id="112" name="Google Shape;112;g164521c4102_0_577"/>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115" name="Shape 115"/>
        <p:cNvGrpSpPr/>
        <p:nvPr/>
      </p:nvGrpSpPr>
      <p:grpSpPr>
        <a:xfrm>
          <a:off x="0" y="0"/>
          <a:ext cx="0" cy="0"/>
          <a:chOff x="0" y="0"/>
          <a:chExt cx="0" cy="0"/>
        </a:xfrm>
      </p:grpSpPr>
      <p:pic>
        <p:nvPicPr>
          <p:cNvPr id="116" name="Google Shape;116;g22251632af7_0_91"/>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117" name="Google Shape;117;g22251632af7_0_91"/>
          <p:cNvPicPr preferRelativeResize="0"/>
          <p:nvPr/>
        </p:nvPicPr>
        <p:blipFill rotWithShape="1">
          <a:blip r:embed="rId3">
            <a:alphaModFix/>
          </a:blip>
          <a:srcRect b="-2272" l="-4222" r="-3757" t="-2439"/>
          <a:stretch/>
        </p:blipFill>
        <p:spPr>
          <a:xfrm rot="-5400000">
            <a:off x="7181808" y="322227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18" name="Shape 118"/>
        <p:cNvGrpSpPr/>
        <p:nvPr/>
      </p:nvGrpSpPr>
      <p:grpSpPr>
        <a:xfrm>
          <a:off x="0" y="0"/>
          <a:ext cx="0" cy="0"/>
          <a:chOff x="0" y="0"/>
          <a:chExt cx="0" cy="0"/>
        </a:xfrm>
      </p:grpSpPr>
      <p:pic>
        <p:nvPicPr>
          <p:cNvPr id="119" name="Google Shape;119;g22251632af7_0_94"/>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20" name="Google Shape;120;g22251632af7_0_94"/>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21" name="Google Shape;121;g22251632af7_0_94"/>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22" name="Shape 122"/>
        <p:cNvGrpSpPr/>
        <p:nvPr/>
      </p:nvGrpSpPr>
      <p:grpSpPr>
        <a:xfrm>
          <a:off x="0" y="0"/>
          <a:ext cx="0" cy="0"/>
          <a:chOff x="0" y="0"/>
          <a:chExt cx="0" cy="0"/>
        </a:xfrm>
      </p:grpSpPr>
      <p:pic>
        <p:nvPicPr>
          <p:cNvPr id="123" name="Google Shape;123;g22251632af7_0_98"/>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24" name="Google Shape;124;g22251632af7_0_98"/>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25" name="Google Shape;125;g22251632af7_0_98"/>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26" name="Shape 126"/>
        <p:cNvGrpSpPr/>
        <p:nvPr/>
      </p:nvGrpSpPr>
      <p:grpSpPr>
        <a:xfrm>
          <a:off x="0" y="0"/>
          <a:ext cx="0" cy="0"/>
          <a:chOff x="0" y="0"/>
          <a:chExt cx="0" cy="0"/>
        </a:xfrm>
      </p:grpSpPr>
      <p:pic>
        <p:nvPicPr>
          <p:cNvPr id="127" name="Google Shape;127;g22251632af7_0_102"/>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28" name="Google Shape;128;g22251632af7_0_102"/>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29" name="Google Shape;129;g22251632af7_0_102"/>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130" name="Shape 130"/>
        <p:cNvGrpSpPr/>
        <p:nvPr/>
      </p:nvGrpSpPr>
      <p:grpSpPr>
        <a:xfrm>
          <a:off x="0" y="0"/>
          <a:ext cx="0" cy="0"/>
          <a:chOff x="0" y="0"/>
          <a:chExt cx="0" cy="0"/>
        </a:xfrm>
      </p:grpSpPr>
      <p:sp>
        <p:nvSpPr>
          <p:cNvPr id="131" name="Google Shape;131;g22251632af7_0_106"/>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2" name="Google Shape;132;g22251632af7_0_106"/>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133" name="Google Shape;133;g22251632af7_0_106"/>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34" name="Google Shape;134;g22251632af7_0_106"/>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8" name="Shape 18"/>
        <p:cNvGrpSpPr/>
        <p:nvPr/>
      </p:nvGrpSpPr>
      <p:grpSpPr>
        <a:xfrm>
          <a:off x="0" y="0"/>
          <a:ext cx="0" cy="0"/>
          <a:chOff x="0" y="0"/>
          <a:chExt cx="0" cy="0"/>
        </a:xfrm>
      </p:grpSpPr>
      <p:pic>
        <p:nvPicPr>
          <p:cNvPr id="19" name="Google Shape;19;p27"/>
          <p:cNvPicPr preferRelativeResize="0"/>
          <p:nvPr/>
        </p:nvPicPr>
        <p:blipFill rotWithShape="1">
          <a:blip r:embed="rId2">
            <a:alphaModFix/>
          </a:blip>
          <a:srcRect b="-8413" l="-5675" r="-7635" t="-10644"/>
          <a:stretch/>
        </p:blipFill>
        <p:spPr>
          <a:xfrm>
            <a:off x="8069450" y="4311925"/>
            <a:ext cx="835000" cy="650200"/>
          </a:xfrm>
          <a:prstGeom prst="rect">
            <a:avLst/>
          </a:prstGeom>
          <a:noFill/>
          <a:ln>
            <a:noFill/>
          </a:ln>
        </p:spPr>
      </p:pic>
      <p:sp>
        <p:nvSpPr>
          <p:cNvPr id="20" name="Google Shape;20;p27"/>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21" name="Google Shape;21;p2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2" name="Google Shape;22;p27"/>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135" name="Shape 135"/>
        <p:cNvGrpSpPr/>
        <p:nvPr/>
      </p:nvGrpSpPr>
      <p:grpSpPr>
        <a:xfrm>
          <a:off x="0" y="0"/>
          <a:ext cx="0" cy="0"/>
          <a:chOff x="0" y="0"/>
          <a:chExt cx="0" cy="0"/>
        </a:xfrm>
      </p:grpSpPr>
      <p:pic>
        <p:nvPicPr>
          <p:cNvPr id="136" name="Google Shape;136;g22251632af7_0_111"/>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37" name="Google Shape;137;g22251632af7_0_111"/>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38" name="Google Shape;138;g22251632af7_0_11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1_Divider slide">
    <p:bg>
      <p:bgPr>
        <a:solidFill>
          <a:srgbClr val="262A33"/>
        </a:solidFill>
      </p:bgPr>
    </p:bg>
    <p:spTree>
      <p:nvGrpSpPr>
        <p:cNvPr id="139" name="Shape 139"/>
        <p:cNvGrpSpPr/>
        <p:nvPr/>
      </p:nvGrpSpPr>
      <p:grpSpPr>
        <a:xfrm>
          <a:off x="0" y="0"/>
          <a:ext cx="0" cy="0"/>
          <a:chOff x="0" y="0"/>
          <a:chExt cx="0" cy="0"/>
        </a:xfrm>
      </p:grpSpPr>
      <p:pic>
        <p:nvPicPr>
          <p:cNvPr id="140" name="Google Shape;140;g22251632af7_0_115"/>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41" name="Google Shape;141;g22251632af7_0_11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142" name="Shape 142"/>
        <p:cNvGrpSpPr/>
        <p:nvPr/>
      </p:nvGrpSpPr>
      <p:grpSpPr>
        <a:xfrm>
          <a:off x="0" y="0"/>
          <a:ext cx="0" cy="0"/>
          <a:chOff x="0" y="0"/>
          <a:chExt cx="0" cy="0"/>
        </a:xfrm>
      </p:grpSpPr>
      <p:sp>
        <p:nvSpPr>
          <p:cNvPr id="143" name="Google Shape;143;g22251632af7_0_118"/>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4" name="Google Shape;144;g22251632af7_0_118"/>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145" name="Google Shape;145;g22251632af7_0_118"/>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46" name="Google Shape;146;g22251632af7_0_118"/>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secHead">
  <p:cSld name="SECTION_HEADER">
    <p:bg>
      <p:bgPr>
        <a:solidFill>
          <a:srgbClr val="262A33"/>
        </a:solidFill>
      </p:bgPr>
    </p:bg>
    <p:spTree>
      <p:nvGrpSpPr>
        <p:cNvPr id="23" name="Shape 23"/>
        <p:cNvGrpSpPr/>
        <p:nvPr/>
      </p:nvGrpSpPr>
      <p:grpSpPr>
        <a:xfrm>
          <a:off x="0" y="0"/>
          <a:ext cx="0" cy="0"/>
          <a:chOff x="0" y="0"/>
          <a:chExt cx="0" cy="0"/>
        </a:xfrm>
      </p:grpSpPr>
      <p:sp>
        <p:nvSpPr>
          <p:cNvPr id="24" name="Google Shape;24;p26"/>
          <p:cNvSpPr txBox="1"/>
          <p:nvPr/>
        </p:nvSpPr>
        <p:spPr>
          <a:xfrm>
            <a:off x="388800" y="298800"/>
            <a:ext cx="6785400" cy="781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8022"/>
                </a:solidFill>
                <a:latin typeface="Lato"/>
                <a:ea typeface="Lato"/>
                <a:cs typeface="Lato"/>
                <a:sym typeface="Lato"/>
              </a:rPr>
              <a:t>Contents</a:t>
            </a:r>
            <a:endParaRPr b="1" i="0" sz="2400" u="none" cap="none" strike="noStrike">
              <a:solidFill>
                <a:srgbClr val="FF8022"/>
              </a:solidFill>
              <a:latin typeface="Lato"/>
              <a:ea typeface="Lato"/>
              <a:cs typeface="Lato"/>
              <a:sym typeface="Lato"/>
            </a:endParaRPr>
          </a:p>
        </p:txBody>
      </p:sp>
      <p:pic>
        <p:nvPicPr>
          <p:cNvPr id="25" name="Google Shape;25;p26"/>
          <p:cNvPicPr preferRelativeResize="0"/>
          <p:nvPr/>
        </p:nvPicPr>
        <p:blipFill rotWithShape="1">
          <a:blip r:embed="rId2">
            <a:alphaModFix/>
          </a:blip>
          <a:srcRect b="-8413" l="-5675" r="-7635" t="-10644"/>
          <a:stretch/>
        </p:blipFill>
        <p:spPr>
          <a:xfrm>
            <a:off x="8069450" y="4311925"/>
            <a:ext cx="835000" cy="650200"/>
          </a:xfrm>
          <a:prstGeom prst="rect">
            <a:avLst/>
          </a:prstGeom>
          <a:noFill/>
          <a:ln>
            <a:noFill/>
          </a:ln>
        </p:spPr>
      </p:pic>
      <p:sp>
        <p:nvSpPr>
          <p:cNvPr id="26" name="Google Shape;26;p26"/>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27" name="Google Shape;27;p2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8" name="Google Shape;28;p26"/>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29" name="Shape 29"/>
        <p:cNvGrpSpPr/>
        <p:nvPr/>
      </p:nvGrpSpPr>
      <p:grpSpPr>
        <a:xfrm>
          <a:off x="0" y="0"/>
          <a:ext cx="0" cy="0"/>
          <a:chOff x="0" y="0"/>
          <a:chExt cx="0" cy="0"/>
        </a:xfrm>
      </p:grpSpPr>
      <p:pic>
        <p:nvPicPr>
          <p:cNvPr id="30" name="Google Shape;30;p31"/>
          <p:cNvPicPr preferRelativeResize="0"/>
          <p:nvPr/>
        </p:nvPicPr>
        <p:blipFill rotWithShape="1">
          <a:blip r:embed="rId2">
            <a:alphaModFix/>
          </a:blip>
          <a:srcRect b="-8413" l="-5675" r="-7635" t="-10644"/>
          <a:stretch/>
        </p:blipFill>
        <p:spPr>
          <a:xfrm>
            <a:off x="8069450" y="4311925"/>
            <a:ext cx="835000" cy="650200"/>
          </a:xfrm>
          <a:prstGeom prst="rect">
            <a:avLst/>
          </a:prstGeom>
          <a:noFill/>
          <a:ln>
            <a:noFill/>
          </a:ln>
        </p:spPr>
      </p:pic>
      <p:sp>
        <p:nvSpPr>
          <p:cNvPr id="31" name="Google Shape;31;p31"/>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32" name="Google Shape;32;p3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33" name="Google Shape;33;p31"/>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34" name="Shape 34"/>
        <p:cNvGrpSpPr/>
        <p:nvPr/>
      </p:nvGrpSpPr>
      <p:grpSpPr>
        <a:xfrm>
          <a:off x="0" y="0"/>
          <a:ext cx="0" cy="0"/>
          <a:chOff x="0" y="0"/>
          <a:chExt cx="0" cy="0"/>
        </a:xfrm>
      </p:grpSpPr>
      <p:sp>
        <p:nvSpPr>
          <p:cNvPr id="35" name="Google Shape;35;g14052082458_0_71"/>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 name="Google Shape;36;g14052082458_0_71"/>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
        <p:nvSpPr>
          <p:cNvPr id="37" name="Google Shape;37;g14052082458_0_71"/>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38" name="Google Shape;38;g14052082458_0_71"/>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39" name="Shape 39"/>
        <p:cNvGrpSpPr/>
        <p:nvPr/>
      </p:nvGrpSpPr>
      <p:grpSpPr>
        <a:xfrm>
          <a:off x="0" y="0"/>
          <a:ext cx="0" cy="0"/>
          <a:chOff x="0" y="0"/>
          <a:chExt cx="0" cy="0"/>
        </a:xfrm>
      </p:grpSpPr>
      <p:pic>
        <p:nvPicPr>
          <p:cNvPr id="40" name="Google Shape;40;p29"/>
          <p:cNvPicPr preferRelativeResize="0"/>
          <p:nvPr/>
        </p:nvPicPr>
        <p:blipFill rotWithShape="1">
          <a:blip r:embed="rId2">
            <a:alphaModFix/>
          </a:blip>
          <a:srcRect b="-8413" l="-5675" r="-7635" t="-10644"/>
          <a:stretch/>
        </p:blipFill>
        <p:spPr>
          <a:xfrm>
            <a:off x="8069450" y="4311925"/>
            <a:ext cx="835000" cy="650200"/>
          </a:xfrm>
          <a:prstGeom prst="rect">
            <a:avLst/>
          </a:prstGeom>
          <a:noFill/>
          <a:ln>
            <a:noFill/>
          </a:ln>
        </p:spPr>
      </p:pic>
      <p:sp>
        <p:nvSpPr>
          <p:cNvPr id="41" name="Google Shape;41;p29"/>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42" name="Google Shape;42;p2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43" name="Shape 43"/>
        <p:cNvGrpSpPr/>
        <p:nvPr/>
      </p:nvGrpSpPr>
      <p:grpSpPr>
        <a:xfrm>
          <a:off x="0" y="0"/>
          <a:ext cx="0" cy="0"/>
          <a:chOff x="0" y="0"/>
          <a:chExt cx="0" cy="0"/>
        </a:xfrm>
      </p:grpSpPr>
      <p:sp>
        <p:nvSpPr>
          <p:cNvPr id="44" name="Google Shape;44;p30"/>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5" name="Google Shape;45;p30"/>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
        <p:nvSpPr>
          <p:cNvPr id="46" name="Google Shape;46;p30"/>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47" name="Google Shape;47;p3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spTree>
      <p:nvGrpSpPr>
        <p:cNvPr id="48" name="Shape 48"/>
        <p:cNvGrpSpPr/>
        <p:nvPr/>
      </p:nvGrpSpPr>
      <p:grpSpPr>
        <a:xfrm>
          <a:off x="0" y="0"/>
          <a:ext cx="0" cy="0"/>
          <a:chOff x="0" y="0"/>
          <a:chExt cx="0" cy="0"/>
        </a:xfrm>
      </p:grpSpPr>
      <p:sp>
        <p:nvSpPr>
          <p:cNvPr id="49" name="Google Shape;49;g12d7a4eba7a_0_13"/>
          <p:cNvSpPr txBox="1"/>
          <p:nvPr>
            <p:ph idx="12" type="sldNum"/>
          </p:nvPr>
        </p:nvSpPr>
        <p:spPr>
          <a:xfrm>
            <a:off x="8372475" y="403225"/>
            <a:ext cx="4731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1pPr>
            <a:lvl2pPr indent="0" lvl="1"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2pPr>
            <a:lvl3pPr indent="0" lvl="2"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3pPr>
            <a:lvl4pPr indent="0" lvl="3"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4pPr>
            <a:lvl5pPr indent="0" lvl="4"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5pPr>
            <a:lvl6pPr indent="0" lvl="5"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6pPr>
            <a:lvl7pPr indent="0" lvl="6"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7pPr>
            <a:lvl8pPr indent="0" lvl="7"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8pPr>
            <a:lvl9pPr indent="0" lvl="8"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b="0" sz="1000">
              <a:solidFill>
                <a:schemeClr val="dk2"/>
              </a:solidFill>
              <a:latin typeface="Arial"/>
              <a:ea typeface="Arial"/>
              <a:cs typeface="Arial"/>
              <a:sym typeface="Arial"/>
            </a:endParaRPr>
          </a:p>
        </p:txBody>
      </p:sp>
      <p:sp>
        <p:nvSpPr>
          <p:cNvPr id="50" name="Google Shape;50;g12d7a4eba7a_0_13"/>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theme" Target="../theme/theme5.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theme" Target="../theme/theme1.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theme" Target="../theme/theme4.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1" name="Shape 51"/>
        <p:cNvGrpSpPr/>
        <p:nvPr/>
      </p:nvGrpSpPr>
      <p:grpSpPr>
        <a:xfrm>
          <a:off x="0" y="0"/>
          <a:ext cx="0" cy="0"/>
          <a:chOff x="0" y="0"/>
          <a:chExt cx="0" cy="0"/>
        </a:xfrm>
      </p:grpSpPr>
      <p:sp>
        <p:nvSpPr>
          <p:cNvPr id="52" name="Google Shape;52;g164521c4102_0_46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543B3"/>
        </a:solidFill>
      </p:bgPr>
    </p:bg>
    <p:spTree>
      <p:nvGrpSpPr>
        <p:cNvPr id="85" name="Shape 85"/>
        <p:cNvGrpSpPr/>
        <p:nvPr/>
      </p:nvGrpSpPr>
      <p:grpSpPr>
        <a:xfrm>
          <a:off x="0" y="0"/>
          <a:ext cx="0" cy="0"/>
          <a:chOff x="0" y="0"/>
          <a:chExt cx="0" cy="0"/>
        </a:xfrm>
      </p:grpSpPr>
      <p:sp>
        <p:nvSpPr>
          <p:cNvPr id="86" name="Google Shape;86;g164521c4102_0_5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8" r:id="rId1"/>
    <p:sldLayoutId id="2147483669" r:id="rId2"/>
    <p:sldLayoutId id="2147483670" r:id="rId3"/>
    <p:sldLayoutId id="2147483671" r:id="rId4"/>
    <p:sldLayoutId id="2147483672" r:id="rId5"/>
    <p:sldLayoutId id="2147483673" r:id="rId6"/>
    <p:sldLayoutId id="2147483674"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13" name="Shape 113"/>
        <p:cNvGrpSpPr/>
        <p:nvPr/>
      </p:nvGrpSpPr>
      <p:grpSpPr>
        <a:xfrm>
          <a:off x="0" y="0"/>
          <a:ext cx="0" cy="0"/>
          <a:chOff x="0" y="0"/>
          <a:chExt cx="0" cy="0"/>
        </a:xfrm>
      </p:grpSpPr>
      <p:sp>
        <p:nvSpPr>
          <p:cNvPr id="114" name="Google Shape;114;g22251632af7_0_8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2.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2.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30.png"/><Relationship Id="rId4" Type="http://schemas.openxmlformats.org/officeDocument/2006/relationships/image" Target="../media/image23.png"/><Relationship Id="rId10" Type="http://schemas.openxmlformats.org/officeDocument/2006/relationships/image" Target="../media/image26.png"/><Relationship Id="rId9" Type="http://schemas.openxmlformats.org/officeDocument/2006/relationships/image" Target="../media/image45.png"/><Relationship Id="rId5" Type="http://schemas.openxmlformats.org/officeDocument/2006/relationships/image" Target="../media/image35.png"/><Relationship Id="rId6" Type="http://schemas.openxmlformats.org/officeDocument/2006/relationships/image" Target="../media/image47.png"/><Relationship Id="rId7" Type="http://schemas.openxmlformats.org/officeDocument/2006/relationships/image" Target="../media/image34.png"/><Relationship Id="rId8" Type="http://schemas.openxmlformats.org/officeDocument/2006/relationships/image" Target="../media/image3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hyperlink" Target="https://youtu.be/f7iXTyHGYX4" TargetMode="External"/><Relationship Id="rId4" Type="http://schemas.openxmlformats.org/officeDocument/2006/relationships/hyperlink" Target="http://www.youtube.com/watch?v=PFKke1jDX78" TargetMode="External"/><Relationship Id="rId5" Type="http://schemas.openxmlformats.org/officeDocument/2006/relationships/image" Target="../media/image2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4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hyperlink" Target="https://www.gov.uk/guidance/check-if-you-need-to-pay-tax-when-you-sell-cryptoasset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hyperlink" Target="https://innohealthmagazine.com/2021/in-focus/what-is-estonia-doing-with-block-chain-in-providing-healthcare-to-its-citizens/" TargetMode="External"/><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hyperlink" Target="https://www.youtube.com/watch?v=J-xEhaUxCy4" TargetMode="External"/><Relationship Id="rId4" Type="http://schemas.openxmlformats.org/officeDocument/2006/relationships/hyperlink" Target="http://www.youtube.com/watch?v=J-xEhaUxCy4" TargetMode="External"/><Relationship Id="rId5" Type="http://schemas.openxmlformats.org/officeDocument/2006/relationships/image" Target="../media/image3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hyperlink" Target="https://www.theguardian.com/technology/2022/aug/29/crypto-crash-how-a-teachers-dream-investment-turned-into-a-nightmare-loss" TargetMode="External"/><Relationship Id="rId4" Type="http://schemas.openxmlformats.org/officeDocument/2006/relationships/hyperlink" Target="https://www.ft.com/video/ce61990f-ba96-4759-8979-139dd6ccd8d9" TargetMode="External"/><Relationship Id="rId5" Type="http://schemas.openxmlformats.org/officeDocument/2006/relationships/hyperlink" Target="https://www.ft.com/video/ce61990f-ba96-4759-8979-139dd6ccd8d9" TargetMode="External"/><Relationship Id="rId6" Type="http://schemas.openxmlformats.org/officeDocument/2006/relationships/hyperlink" Target="http://www.youtube.com/watch?v=Gljgx3GF4XU" TargetMode="External"/><Relationship Id="rId7" Type="http://schemas.openxmlformats.org/officeDocument/2006/relationships/image" Target="../media/image4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6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4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5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7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image" Target="../media/image4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hyperlink" Target="https://youtu.be/5XMFEUNut18" TargetMode="External"/><Relationship Id="rId4" Type="http://schemas.openxmlformats.org/officeDocument/2006/relationships/image" Target="../media/image48.png"/><Relationship Id="rId5" Type="http://schemas.openxmlformats.org/officeDocument/2006/relationships/image" Target="../media/image68.png"/><Relationship Id="rId6" Type="http://schemas.openxmlformats.org/officeDocument/2006/relationships/image" Target="../media/image49.png"/><Relationship Id="rId7" Type="http://schemas.openxmlformats.org/officeDocument/2006/relationships/image" Target="../media/image4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48.png"/><Relationship Id="rId4" Type="http://schemas.openxmlformats.org/officeDocument/2006/relationships/image" Target="../media/image68.png"/><Relationship Id="rId5" Type="http://schemas.openxmlformats.org/officeDocument/2006/relationships/image" Target="../media/image49.png"/><Relationship Id="rId6" Type="http://schemas.openxmlformats.org/officeDocument/2006/relationships/image" Target="../media/image4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image" Target="../media/image48.png"/><Relationship Id="rId4" Type="http://schemas.openxmlformats.org/officeDocument/2006/relationships/image" Target="../media/image68.png"/><Relationship Id="rId5" Type="http://schemas.openxmlformats.org/officeDocument/2006/relationships/image" Target="../media/image49.png"/><Relationship Id="rId6" Type="http://schemas.openxmlformats.org/officeDocument/2006/relationships/image" Target="../media/image4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 Id="rId3" Type="http://schemas.openxmlformats.org/officeDocument/2006/relationships/image" Target="../media/image4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 Id="rId3" Type="http://schemas.openxmlformats.org/officeDocument/2006/relationships/image" Target="../media/image4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 Id="rId3" Type="http://schemas.openxmlformats.org/officeDocument/2006/relationships/image" Target="../media/image5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 Id="rId3" Type="http://schemas.openxmlformats.org/officeDocument/2006/relationships/image" Target="../media/image89.png"/><Relationship Id="rId4" Type="http://schemas.openxmlformats.org/officeDocument/2006/relationships/image" Target="../media/image7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 Id="rId3" Type="http://schemas.openxmlformats.org/officeDocument/2006/relationships/image" Target="../media/image89.png"/><Relationship Id="rId4" Type="http://schemas.openxmlformats.org/officeDocument/2006/relationships/image" Target="../media/image7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 Id="rId3" Type="http://schemas.openxmlformats.org/officeDocument/2006/relationships/image" Target="../media/image89.png"/><Relationship Id="rId4" Type="http://schemas.openxmlformats.org/officeDocument/2006/relationships/image" Target="../media/image7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 Id="rId3" Type="http://schemas.openxmlformats.org/officeDocument/2006/relationships/image" Target="../media/image57.png"/><Relationship Id="rId4" Type="http://schemas.openxmlformats.org/officeDocument/2006/relationships/hyperlink" Target="http://www.youtube.com/watch?v=CakdQBB5QnQ" TargetMode="External"/><Relationship Id="rId5" Type="http://schemas.openxmlformats.org/officeDocument/2006/relationships/image" Target="../media/image54.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 Id="rId3" Type="http://schemas.openxmlformats.org/officeDocument/2006/relationships/hyperlink" Target="https://www.theguardian.com/technology/2022/nov/19/the-money-is-gone-people-who-lost-out-in-ftxs-collapse" TargetMode="External"/><Relationship Id="rId4" Type="http://schemas.openxmlformats.org/officeDocument/2006/relationships/image" Target="../media/image76.png"/><Relationship Id="rId5" Type="http://schemas.openxmlformats.org/officeDocument/2006/relationships/image" Target="../media/image5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2.xml"/><Relationship Id="rId3" Type="http://schemas.openxmlformats.org/officeDocument/2006/relationships/image" Target="../media/image56.png"/><Relationship Id="rId4" Type="http://schemas.openxmlformats.org/officeDocument/2006/relationships/image" Target="../media/image6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5.xml"/><Relationship Id="rId3" Type="http://schemas.openxmlformats.org/officeDocument/2006/relationships/image" Target="../media/image6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7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0.xml"/><Relationship Id="rId3" Type="http://schemas.openxmlformats.org/officeDocument/2006/relationships/image" Target="../media/image80.png"/><Relationship Id="rId4" Type="http://schemas.openxmlformats.org/officeDocument/2006/relationships/image" Target="../media/image64.png"/><Relationship Id="rId5" Type="http://schemas.openxmlformats.org/officeDocument/2006/relationships/image" Target="../media/image6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1.xml"/><Relationship Id="rId3" Type="http://schemas.openxmlformats.org/officeDocument/2006/relationships/hyperlink" Target="http://www.youtube.com/watch?v=3xVMpSI1GfE" TargetMode="External"/><Relationship Id="rId4" Type="http://schemas.openxmlformats.org/officeDocument/2006/relationships/image" Target="../media/image65.jpg"/><Relationship Id="rId5" Type="http://schemas.openxmlformats.org/officeDocument/2006/relationships/hyperlink" Target="https://youtu.be/3xVMpSI1GfE"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2.xml"/><Relationship Id="rId3" Type="http://schemas.openxmlformats.org/officeDocument/2006/relationships/image" Target="../media/image67.png"/><Relationship Id="rId4" Type="http://schemas.openxmlformats.org/officeDocument/2006/relationships/image" Target="../media/image77.png"/><Relationship Id="rId5" Type="http://schemas.openxmlformats.org/officeDocument/2006/relationships/hyperlink" Target="https://www.fca.org.uk/investsmart/crypto-basics#section-investing-in-crypto-"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3.xml"/><Relationship Id="rId3" Type="http://schemas.openxmlformats.org/officeDocument/2006/relationships/image" Target="../media/image6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4.xml"/><Relationship Id="rId3" Type="http://schemas.openxmlformats.org/officeDocument/2006/relationships/image" Target="../media/image7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5.xml"/><Relationship Id="rId3" Type="http://schemas.openxmlformats.org/officeDocument/2006/relationships/image" Target="../media/image7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6.xml"/><Relationship Id="rId3" Type="http://schemas.openxmlformats.org/officeDocument/2006/relationships/image" Target="../media/image79.png"/><Relationship Id="rId4" Type="http://schemas.openxmlformats.org/officeDocument/2006/relationships/image" Target="../media/image9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7.xml"/><Relationship Id="rId3" Type="http://schemas.openxmlformats.org/officeDocument/2006/relationships/image" Target="../media/image91.png"/><Relationship Id="rId4" Type="http://schemas.openxmlformats.org/officeDocument/2006/relationships/image" Target="../media/image8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8.xml"/><Relationship Id="rId3" Type="http://schemas.openxmlformats.org/officeDocument/2006/relationships/hyperlink" Target="https://www.ft.com/content/0f879851-5c74-42ef-914b-154cd4e9a881"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9.xml"/><Relationship Id="rId3" Type="http://schemas.openxmlformats.org/officeDocument/2006/relationships/image" Target="../media/image8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72.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73.xml"/><Relationship Id="rId3" Type="http://schemas.openxmlformats.org/officeDocument/2006/relationships/hyperlink" Target="https://www.citizensadvice.org.uk/debt-and-money/" TargetMode="External"/><Relationship Id="rId4" Type="http://schemas.openxmlformats.org/officeDocument/2006/relationships/image" Target="../media/image88.png"/><Relationship Id="rId10" Type="http://schemas.openxmlformats.org/officeDocument/2006/relationships/image" Target="../media/image87.png"/><Relationship Id="rId9" Type="http://schemas.openxmlformats.org/officeDocument/2006/relationships/hyperlink" Target="http://www.moneyadvicetrust.org/Pages/default.aspx" TargetMode="External"/><Relationship Id="rId5" Type="http://schemas.openxmlformats.org/officeDocument/2006/relationships/image" Target="../media/image81.png"/><Relationship Id="rId6" Type="http://schemas.openxmlformats.org/officeDocument/2006/relationships/image" Target="../media/image84.png"/><Relationship Id="rId7" Type="http://schemas.openxmlformats.org/officeDocument/2006/relationships/hyperlink" Target="https://www.nationaldebtline.org/" TargetMode="External"/><Relationship Id="rId8" Type="http://schemas.openxmlformats.org/officeDocument/2006/relationships/hyperlink" Target="https://www.nationaldebtline.org/" TargetMode="External"/></Relationships>
</file>

<file path=ppt/slides/_rels/slide74.xml.rels><?xml version="1.0" encoding="UTF-8" standalone="yes"?><Relationships xmlns="http://schemas.openxmlformats.org/package/2006/relationships"><Relationship Id="rId11" Type="http://schemas.openxmlformats.org/officeDocument/2006/relationships/hyperlink" Target="https://www.cnet.com/personal-finance/crypto/cryptocurrency-pump-and-dump-schemes-what-you-should-know-about-these-scams/" TargetMode="External"/><Relationship Id="rId10" Type="http://schemas.openxmlformats.org/officeDocument/2006/relationships/hyperlink" Target="https://www.nytimes.com/2021/08/05/business/hype-coins-cryptocurrency.html" TargetMode="External"/><Relationship Id="rId13" Type="http://schemas.openxmlformats.org/officeDocument/2006/relationships/hyperlink" Target="https://www.ft.com/content/2691366f-d381-40cd-a769-6559779151c2" TargetMode="External"/><Relationship Id="rId12" Type="http://schemas.openxmlformats.org/officeDocument/2006/relationships/hyperlink" Target="https://www.cnet.com/personal-finance/crypto/cryptocurrency-pump-and-dump-schemes-what-you-should-know-about-these-scams/" TargetMode="External"/><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hyperlink" Target="https://www.fca.org.uk/investsmart/crypto-basics#section-investing-in-crypto-" TargetMode="External"/><Relationship Id="rId4" Type="http://schemas.openxmlformats.org/officeDocument/2006/relationships/hyperlink" Target="https://www.fca.org.uk/investsmart/crypto-basics#section-investing-in-crypto-" TargetMode="External"/><Relationship Id="rId9" Type="http://schemas.openxmlformats.org/officeDocument/2006/relationships/hyperlink" Target="https://www.ft.com/content/52c98479-e50a-4cb0-9f88-a427f1818e28" TargetMode="External"/><Relationship Id="rId15" Type="http://schemas.openxmlformats.org/officeDocument/2006/relationships/hyperlink" Target="https://www.ft.com/content/52b7553a-199d-4637-b7fe-42ae7c8aca7f" TargetMode="External"/><Relationship Id="rId14" Type="http://schemas.openxmlformats.org/officeDocument/2006/relationships/hyperlink" Target="https://www.ft.com/content/2691366f-d381-40cd-a769-6559779151c2" TargetMode="External"/><Relationship Id="rId16" Type="http://schemas.openxmlformats.org/officeDocument/2006/relationships/hyperlink" Target="https://ftflic.com/learning-hub/" TargetMode="External"/><Relationship Id="rId5" Type="http://schemas.openxmlformats.org/officeDocument/2006/relationships/hyperlink" Target="https://www.fca.org.uk/investsmart/crypto-basics#section-investing-in-crypto-" TargetMode="External"/><Relationship Id="rId6" Type="http://schemas.openxmlformats.org/officeDocument/2006/relationships/hyperlink" Target="https://www.fca.org.uk/investsmart/crypto-basics#section-investing-in-crypto-" TargetMode="External"/><Relationship Id="rId7" Type="http://schemas.openxmlformats.org/officeDocument/2006/relationships/hyperlink" Target="https://www.ft.com/video/f7a7fad1-f3ed-41ee-94a7-e1311989aa7e" TargetMode="External"/><Relationship Id="rId8" Type="http://schemas.openxmlformats.org/officeDocument/2006/relationships/hyperlink" Target="https://www.ft.com/video/f7a7fad1-f3ed-41ee-94a7-e1311989aa7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4.png"/><Relationship Id="rId4" Type="http://schemas.openxmlformats.org/officeDocument/2006/relationships/image" Target="../media/image53.png"/><Relationship Id="rId5" Type="http://schemas.openxmlformats.org/officeDocument/2006/relationships/image" Target="../media/image17.png"/><Relationship Id="rId6" Type="http://schemas.openxmlformats.org/officeDocument/2006/relationships/image" Target="../media/image15.png"/><Relationship Id="rId7"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2.png"/><Relationship Id="rId4" Type="http://schemas.openxmlformats.org/officeDocument/2006/relationships/image" Target="../media/image25.png"/><Relationship Id="rId5"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A33"/>
        </a:solidFill>
      </p:bgPr>
    </p:bg>
    <p:spTree>
      <p:nvGrpSpPr>
        <p:cNvPr id="150" name="Shape 150"/>
        <p:cNvGrpSpPr/>
        <p:nvPr/>
      </p:nvGrpSpPr>
      <p:grpSpPr>
        <a:xfrm>
          <a:off x="0" y="0"/>
          <a:ext cx="0" cy="0"/>
          <a:chOff x="0" y="0"/>
          <a:chExt cx="0" cy="0"/>
        </a:xfrm>
      </p:grpSpPr>
      <p:sp>
        <p:nvSpPr>
          <p:cNvPr id="151" name="Google Shape;151;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pic>
        <p:nvPicPr>
          <p:cNvPr id="152" name="Google Shape;152;p1"/>
          <p:cNvPicPr preferRelativeResize="0"/>
          <p:nvPr/>
        </p:nvPicPr>
        <p:blipFill rotWithShape="1">
          <a:blip r:embed="rId3">
            <a:alphaModFix/>
          </a:blip>
          <a:srcRect b="0" l="0" r="0" t="0"/>
          <a:stretch/>
        </p:blipFill>
        <p:spPr>
          <a:xfrm>
            <a:off x="402375" y="2879425"/>
            <a:ext cx="1868099" cy="1868099"/>
          </a:xfrm>
          <a:prstGeom prst="rect">
            <a:avLst/>
          </a:prstGeom>
          <a:noFill/>
          <a:ln>
            <a:noFill/>
          </a:ln>
        </p:spPr>
      </p:pic>
      <p:sp>
        <p:nvSpPr>
          <p:cNvPr id="153" name="Google Shape;153;p1"/>
          <p:cNvSpPr txBox="1"/>
          <p:nvPr/>
        </p:nvSpPr>
        <p:spPr>
          <a:xfrm>
            <a:off x="360375" y="1253100"/>
            <a:ext cx="58707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1" i="0" lang="en-GB" sz="4800" u="none" cap="none" strike="noStrike">
                <a:solidFill>
                  <a:srgbClr val="FFFFFF"/>
                </a:solidFill>
                <a:latin typeface="Lato Black"/>
                <a:ea typeface="Lato Black"/>
                <a:cs typeface="Lato Black"/>
                <a:sym typeface="Lato Black"/>
              </a:rPr>
              <a:t>How to understand cryptocurrency</a:t>
            </a:r>
            <a:endParaRPr b="1" i="0" sz="4800" u="none" cap="none" strike="noStrike">
              <a:solidFill>
                <a:srgbClr val="FFFFFF"/>
              </a:solidFill>
              <a:latin typeface="Lato Black"/>
              <a:ea typeface="Lato Black"/>
              <a:cs typeface="Lato Black"/>
              <a:sym typeface="Lato Black"/>
            </a:endParaRPr>
          </a:p>
        </p:txBody>
      </p:sp>
      <p:pic>
        <p:nvPicPr>
          <p:cNvPr id="154" name="Google Shape;154;p1"/>
          <p:cNvPicPr preferRelativeResize="0"/>
          <p:nvPr/>
        </p:nvPicPr>
        <p:blipFill rotWithShape="1">
          <a:blip r:embed="rId4">
            <a:alphaModFix/>
          </a:blip>
          <a:srcRect b="0" l="0" r="0" t="0"/>
          <a:stretch/>
        </p:blipFill>
        <p:spPr>
          <a:xfrm>
            <a:off x="412875" y="3714749"/>
            <a:ext cx="1053199" cy="1053199"/>
          </a:xfrm>
          <a:prstGeom prst="rect">
            <a:avLst/>
          </a:prstGeom>
          <a:noFill/>
          <a:ln>
            <a:noFill/>
          </a:ln>
        </p:spPr>
      </p:pic>
      <p:sp>
        <p:nvSpPr>
          <p:cNvPr id="155" name="Google Shape;155;p1"/>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156" name="Google Shape;156;p1"/>
          <p:cNvSpPr txBox="1"/>
          <p:nvPr/>
        </p:nvSpPr>
        <p:spPr>
          <a:xfrm>
            <a:off x="360375" y="46822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FF8022"/>
                </a:solidFill>
                <a:latin typeface="Arial"/>
                <a:ea typeface="Arial"/>
                <a:cs typeface="Arial"/>
                <a:sym typeface="Arial"/>
              </a:rPr>
              <a:t>This session is aimed at key stage f</a:t>
            </a:r>
            <a:r>
              <a:rPr b="1" lang="en-GB" sz="1000">
                <a:solidFill>
                  <a:srgbClr val="FF8022"/>
                </a:solidFill>
              </a:rPr>
              <a:t>our and five</a:t>
            </a:r>
            <a:r>
              <a:rPr b="1" i="0" lang="en-GB" sz="1000" u="none" cap="none" strike="noStrike">
                <a:solidFill>
                  <a:srgbClr val="FF8022"/>
                </a:solidFill>
                <a:latin typeface="Arial"/>
                <a:ea typeface="Arial"/>
                <a:cs typeface="Arial"/>
                <a:sym typeface="Arial"/>
              </a:rPr>
              <a:t> (recommended for Years 9, 10</a:t>
            </a:r>
            <a:r>
              <a:rPr b="1" lang="en-GB" sz="1000">
                <a:solidFill>
                  <a:srgbClr val="FF8022"/>
                </a:solidFill>
              </a:rPr>
              <a:t>, </a:t>
            </a:r>
            <a:r>
              <a:rPr b="1" i="0" lang="en-GB" sz="1000" u="none" cap="none" strike="noStrike">
                <a:solidFill>
                  <a:srgbClr val="FF8022"/>
                </a:solidFill>
                <a:latin typeface="Arial"/>
                <a:ea typeface="Arial"/>
                <a:cs typeface="Arial"/>
                <a:sym typeface="Arial"/>
              </a:rPr>
              <a:t>11, 12 and 13)</a:t>
            </a:r>
            <a:endParaRPr b="1" i="0" sz="1000" u="none" cap="none" strike="noStrike">
              <a:solidFill>
                <a:srgbClr val="FF802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14052082458_0_84"/>
          <p:cNvSpPr txBox="1"/>
          <p:nvPr/>
        </p:nvSpPr>
        <p:spPr>
          <a:xfrm>
            <a:off x="481950" y="0"/>
            <a:ext cx="9094500" cy="10056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3060"/>
              <a:buFont typeface="Arial"/>
              <a:buNone/>
            </a:pPr>
            <a:r>
              <a:rPr b="1" i="0" lang="en-GB" sz="3200" u="none" cap="none" strike="noStrike">
                <a:solidFill>
                  <a:srgbClr val="FF8022"/>
                </a:solidFill>
                <a:latin typeface="Lato"/>
                <a:ea typeface="Lato"/>
                <a:cs typeface="Lato"/>
                <a:sym typeface="Lato"/>
              </a:rPr>
              <a:t>What are the differences between </a:t>
            </a:r>
            <a:endParaRPr b="1" i="0" sz="3200" u="none" cap="none" strike="noStrike">
              <a:solidFill>
                <a:srgbClr val="FF8022"/>
              </a:solidFill>
              <a:latin typeface="Lato"/>
              <a:ea typeface="Lato"/>
              <a:cs typeface="Lato"/>
              <a:sym typeface="Lato"/>
            </a:endParaRPr>
          </a:p>
          <a:p>
            <a:pPr indent="0" lvl="0" marL="0" marR="0" rtl="0" algn="l">
              <a:lnSpc>
                <a:spcPct val="80000"/>
              </a:lnSpc>
              <a:spcBef>
                <a:spcPts val="0"/>
              </a:spcBef>
              <a:spcAft>
                <a:spcPts val="0"/>
              </a:spcAft>
              <a:buClr>
                <a:srgbClr val="000000"/>
              </a:buClr>
              <a:buSzPts val="3060"/>
              <a:buFont typeface="Arial"/>
              <a:buNone/>
            </a:pPr>
            <a:r>
              <a:rPr b="1" i="0" lang="en-GB" sz="3200" u="none" cap="none" strike="noStrike">
                <a:solidFill>
                  <a:srgbClr val="FF8022"/>
                </a:solidFill>
                <a:latin typeface="Lato"/>
                <a:ea typeface="Lato"/>
                <a:cs typeface="Lato"/>
                <a:sym typeface="Lato"/>
              </a:rPr>
              <a:t>saving and investing?</a:t>
            </a:r>
            <a:endParaRPr b="1" i="0" sz="3200" u="none" cap="none" strike="noStrike">
              <a:solidFill>
                <a:srgbClr val="FF8022"/>
              </a:solidFill>
              <a:latin typeface="Lato"/>
              <a:ea typeface="Lato"/>
              <a:cs typeface="Lato"/>
              <a:sym typeface="Lato"/>
            </a:endParaRPr>
          </a:p>
        </p:txBody>
      </p:sp>
      <p:sp>
        <p:nvSpPr>
          <p:cNvPr id="240" name="Google Shape;240;g14052082458_0_84"/>
          <p:cNvSpPr txBox="1"/>
          <p:nvPr/>
        </p:nvSpPr>
        <p:spPr>
          <a:xfrm>
            <a:off x="-44675" y="3405175"/>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pic>
        <p:nvPicPr>
          <p:cNvPr id="241" name="Google Shape;241;g14052082458_0_84"/>
          <p:cNvPicPr preferRelativeResize="0"/>
          <p:nvPr/>
        </p:nvPicPr>
        <p:blipFill rotWithShape="1">
          <a:blip r:embed="rId3">
            <a:alphaModFix/>
          </a:blip>
          <a:srcRect b="0" l="0" r="0" t="0"/>
          <a:stretch/>
        </p:blipFill>
        <p:spPr>
          <a:xfrm>
            <a:off x="1613545" y="1393949"/>
            <a:ext cx="2936648" cy="2996024"/>
          </a:xfrm>
          <a:prstGeom prst="rect">
            <a:avLst/>
          </a:prstGeom>
          <a:noFill/>
          <a:ln>
            <a:noFill/>
          </a:ln>
        </p:spPr>
      </p:pic>
      <p:pic>
        <p:nvPicPr>
          <p:cNvPr id="242" name="Google Shape;242;g14052082458_0_84"/>
          <p:cNvPicPr preferRelativeResize="0"/>
          <p:nvPr/>
        </p:nvPicPr>
        <p:blipFill rotWithShape="1">
          <a:blip r:embed="rId4">
            <a:alphaModFix/>
          </a:blip>
          <a:srcRect b="0" l="0" r="0" t="0"/>
          <a:stretch/>
        </p:blipFill>
        <p:spPr>
          <a:xfrm>
            <a:off x="4657850" y="1422400"/>
            <a:ext cx="2880876" cy="2939126"/>
          </a:xfrm>
          <a:prstGeom prst="rect">
            <a:avLst/>
          </a:prstGeom>
          <a:noFill/>
          <a:ln>
            <a:noFill/>
          </a:ln>
        </p:spPr>
      </p:pic>
      <p:sp>
        <p:nvSpPr>
          <p:cNvPr id="243" name="Google Shape;243;g14052082458_0_84"/>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14052082458_0_16"/>
          <p:cNvSpPr txBox="1"/>
          <p:nvPr/>
        </p:nvSpPr>
        <p:spPr>
          <a:xfrm>
            <a:off x="183925" y="3328975"/>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pic>
        <p:nvPicPr>
          <p:cNvPr id="249" name="Google Shape;249;g14052082458_0_16"/>
          <p:cNvPicPr preferRelativeResize="0"/>
          <p:nvPr/>
        </p:nvPicPr>
        <p:blipFill rotWithShape="1">
          <a:blip r:embed="rId3">
            <a:alphaModFix/>
          </a:blip>
          <a:srcRect b="0" l="0" r="0" t="0"/>
          <a:stretch/>
        </p:blipFill>
        <p:spPr>
          <a:xfrm>
            <a:off x="139425" y="1664103"/>
            <a:ext cx="1928709" cy="1967698"/>
          </a:xfrm>
          <a:prstGeom prst="rect">
            <a:avLst/>
          </a:prstGeom>
          <a:noFill/>
          <a:ln>
            <a:noFill/>
          </a:ln>
        </p:spPr>
      </p:pic>
      <p:pic>
        <p:nvPicPr>
          <p:cNvPr id="250" name="Google Shape;250;g14052082458_0_16"/>
          <p:cNvPicPr preferRelativeResize="0"/>
          <p:nvPr/>
        </p:nvPicPr>
        <p:blipFill rotWithShape="1">
          <a:blip r:embed="rId4">
            <a:alphaModFix/>
          </a:blip>
          <a:srcRect b="0" l="0" r="0" t="0"/>
          <a:stretch/>
        </p:blipFill>
        <p:spPr>
          <a:xfrm>
            <a:off x="4763516" y="1664103"/>
            <a:ext cx="1928709" cy="1967698"/>
          </a:xfrm>
          <a:prstGeom prst="rect">
            <a:avLst/>
          </a:prstGeom>
          <a:noFill/>
          <a:ln>
            <a:noFill/>
          </a:ln>
        </p:spPr>
      </p:pic>
      <p:sp>
        <p:nvSpPr>
          <p:cNvPr id="251" name="Google Shape;251;g14052082458_0_16"/>
          <p:cNvSpPr txBox="1"/>
          <p:nvPr>
            <p:ph type="ctrTitle"/>
          </p:nvPr>
        </p:nvSpPr>
        <p:spPr>
          <a:xfrm>
            <a:off x="2203200" y="1983750"/>
            <a:ext cx="1928700" cy="13284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0" lang="en-GB" sz="1800" u="none" cap="none" strike="noStrike">
                <a:solidFill>
                  <a:schemeClr val="dk1"/>
                </a:solidFill>
                <a:latin typeface="Lato"/>
                <a:ea typeface="Lato"/>
                <a:cs typeface="Lato"/>
                <a:sym typeface="Lato"/>
              </a:rPr>
              <a:t>Savings </a:t>
            </a:r>
            <a:r>
              <a:rPr b="0" i="0" lang="en-GB" sz="1800" u="none" cap="none" strike="noStrike">
                <a:solidFill>
                  <a:schemeClr val="dk1"/>
                </a:solidFill>
                <a:latin typeface="Lato"/>
                <a:ea typeface="Lato"/>
                <a:cs typeface="Lato"/>
                <a:sym typeface="Lato"/>
              </a:rPr>
              <a:t>are a part of income set aside for future use.</a:t>
            </a:r>
            <a:endParaRPr b="0" i="0" sz="1800" u="none" cap="none" strike="noStrike">
              <a:solidFill>
                <a:schemeClr val="dk1"/>
              </a:solidFill>
              <a:latin typeface="Lato"/>
              <a:ea typeface="Lato"/>
              <a:cs typeface="Lato"/>
              <a:sym typeface="Lato"/>
            </a:endParaRPr>
          </a:p>
        </p:txBody>
      </p:sp>
      <p:sp>
        <p:nvSpPr>
          <p:cNvPr id="252" name="Google Shape;252;g14052082458_0_16"/>
          <p:cNvSpPr txBox="1"/>
          <p:nvPr>
            <p:ph idx="2" type="ctrTitle"/>
          </p:nvPr>
        </p:nvSpPr>
        <p:spPr>
          <a:xfrm>
            <a:off x="6771900" y="1850825"/>
            <a:ext cx="2170500" cy="13284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0" lang="en-GB" sz="1800" u="none" cap="none" strike="noStrike">
                <a:solidFill>
                  <a:schemeClr val="dk1"/>
                </a:solidFill>
                <a:latin typeface="Lato"/>
                <a:ea typeface="Lato"/>
                <a:cs typeface="Lato"/>
                <a:sym typeface="Lato"/>
              </a:rPr>
              <a:t>Investing </a:t>
            </a:r>
            <a:r>
              <a:rPr b="0" i="0" lang="en-GB" sz="1800" u="none" cap="none" strike="noStrike">
                <a:solidFill>
                  <a:schemeClr val="dk1"/>
                </a:solidFill>
                <a:latin typeface="Lato"/>
                <a:ea typeface="Lato"/>
                <a:cs typeface="Lato"/>
                <a:sym typeface="Lato"/>
              </a:rPr>
              <a:t>is </a:t>
            </a:r>
            <a:r>
              <a:rPr b="0" i="0" lang="en-GB" sz="1800" u="none" cap="none" strike="noStrike">
                <a:solidFill>
                  <a:srgbClr val="000000"/>
                </a:solidFill>
                <a:highlight>
                  <a:srgbClr val="FFFFFF"/>
                </a:highlight>
                <a:latin typeface="Lato"/>
                <a:ea typeface="Lato"/>
                <a:cs typeface="Lato"/>
                <a:sym typeface="Lato"/>
              </a:rPr>
              <a:t>the act of placing money into an asset* with the hope that the asset increases in value. </a:t>
            </a:r>
            <a:endParaRPr b="0" i="0" sz="1800" u="none" cap="none" strike="noStrike">
              <a:solidFill>
                <a:schemeClr val="dk1"/>
              </a:solidFill>
              <a:latin typeface="Lato"/>
              <a:ea typeface="Lato"/>
              <a:cs typeface="Lato"/>
              <a:sym typeface="Lato"/>
            </a:endParaRPr>
          </a:p>
        </p:txBody>
      </p:sp>
      <p:sp>
        <p:nvSpPr>
          <p:cNvPr id="253" name="Google Shape;253;g14052082458_0_16"/>
          <p:cNvSpPr txBox="1"/>
          <p:nvPr/>
        </p:nvSpPr>
        <p:spPr>
          <a:xfrm>
            <a:off x="-35400" y="3720225"/>
            <a:ext cx="8757600" cy="723300"/>
          </a:xfrm>
          <a:prstGeom prst="rect">
            <a:avLst/>
          </a:prstGeom>
          <a:noFill/>
          <a:ln>
            <a:noFill/>
          </a:ln>
        </p:spPr>
        <p:txBody>
          <a:bodyPr anchorCtr="0" anchor="ctr" bIns="91425" lIns="91425" spcFirstLastPara="1" rIns="91425" wrap="square" tIns="91425">
            <a:noAutofit/>
          </a:bodyPr>
          <a:lstStyle/>
          <a:p>
            <a:pPr indent="0" lvl="0" marL="457200" marR="0" rtl="0" algn="ctr">
              <a:lnSpc>
                <a:spcPct val="115000"/>
              </a:lnSpc>
              <a:spcBef>
                <a:spcPts val="0"/>
              </a:spcBef>
              <a:spcAft>
                <a:spcPts val="0"/>
              </a:spcAft>
              <a:buClr>
                <a:srgbClr val="000000"/>
              </a:buClr>
              <a:buSzPts val="3300"/>
              <a:buFont typeface="Arial"/>
              <a:buNone/>
            </a:pPr>
            <a:r>
              <a:rPr b="1" i="0" lang="en-GB" sz="3300" u="none" cap="none" strike="noStrike">
                <a:solidFill>
                  <a:srgbClr val="FF8022"/>
                </a:solidFill>
                <a:latin typeface="Lato"/>
                <a:ea typeface="Lato"/>
                <a:cs typeface="Lato"/>
                <a:sym typeface="Lato"/>
              </a:rPr>
              <a:t>Why do people invest?</a:t>
            </a:r>
            <a:endParaRPr b="1" i="0" sz="3300" u="none" cap="none" strike="noStrike">
              <a:solidFill>
                <a:srgbClr val="FF8022"/>
              </a:solidFill>
              <a:latin typeface="Lato"/>
              <a:ea typeface="Lato"/>
              <a:cs typeface="Lato"/>
              <a:sym typeface="Lato"/>
            </a:endParaRPr>
          </a:p>
        </p:txBody>
      </p:sp>
      <p:sp>
        <p:nvSpPr>
          <p:cNvPr id="254" name="Google Shape;254;g14052082458_0_16"/>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255" name="Google Shape;255;g14052082458_0_16"/>
          <p:cNvSpPr txBox="1"/>
          <p:nvPr/>
        </p:nvSpPr>
        <p:spPr>
          <a:xfrm>
            <a:off x="481950" y="0"/>
            <a:ext cx="9094500" cy="10056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3060"/>
              <a:buFont typeface="Arial"/>
              <a:buNone/>
            </a:pPr>
            <a:r>
              <a:rPr b="1" i="0" lang="en-GB" sz="3200" u="none" cap="none" strike="noStrike">
                <a:solidFill>
                  <a:srgbClr val="FF8022"/>
                </a:solidFill>
                <a:latin typeface="Lato"/>
                <a:ea typeface="Lato"/>
                <a:cs typeface="Lato"/>
                <a:sym typeface="Lato"/>
              </a:rPr>
              <a:t>Saving and Investing</a:t>
            </a:r>
            <a:endParaRPr b="1" i="0" sz="3200" u="none" cap="none" strike="noStrike">
              <a:solidFill>
                <a:srgbClr val="FF8022"/>
              </a:solidFill>
              <a:latin typeface="Lato"/>
              <a:ea typeface="Lato"/>
              <a:cs typeface="Lato"/>
              <a:sym typeface="Lato"/>
            </a:endParaRPr>
          </a:p>
        </p:txBody>
      </p:sp>
      <p:sp>
        <p:nvSpPr>
          <p:cNvPr id="256" name="Google Shape;256;g14052082458_0_16"/>
          <p:cNvSpPr txBox="1"/>
          <p:nvPr/>
        </p:nvSpPr>
        <p:spPr>
          <a:xfrm>
            <a:off x="71525" y="4835875"/>
            <a:ext cx="80820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00"/>
              <a:buFont typeface="Arial"/>
              <a:buNone/>
            </a:pPr>
            <a:r>
              <a:rPr b="0" i="0" lang="en-GB" sz="500" u="none" cap="none" strike="noStrike">
                <a:solidFill>
                  <a:schemeClr val="dk1"/>
                </a:solidFill>
                <a:latin typeface="Lato"/>
                <a:ea typeface="Lato"/>
                <a:cs typeface="Lato"/>
                <a:sym typeface="Lato"/>
              </a:rPr>
              <a:t>*</a:t>
            </a:r>
            <a:r>
              <a:rPr b="0" i="1" lang="en-GB" sz="700" u="none" cap="none" strike="noStrike">
                <a:solidFill>
                  <a:srgbClr val="000000"/>
                </a:solidFill>
                <a:latin typeface="Lato"/>
                <a:ea typeface="Lato"/>
                <a:cs typeface="Lato"/>
                <a:sym typeface="Lato"/>
              </a:rPr>
              <a:t>An asset is a resource that holds some significant value e.g. houses, stocks, shares and bonds. Most investors buy assets with the expectation that these assets will rise in value over a period of time.</a:t>
            </a:r>
            <a:endParaRPr b="0" i="1" sz="7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g22a140fb3d5_2_2"/>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g22a140fb3d5_2_2"/>
          <p:cNvSpPr txBox="1"/>
          <p:nvPr/>
        </p:nvSpPr>
        <p:spPr>
          <a:xfrm>
            <a:off x="189575" y="170375"/>
            <a:ext cx="910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3200" u="none" cap="none" strike="noStrike">
                <a:solidFill>
                  <a:schemeClr val="accent2"/>
                </a:solidFill>
                <a:latin typeface="Lato"/>
                <a:ea typeface="Lato"/>
                <a:cs typeface="Lato"/>
                <a:sym typeface="Lato"/>
              </a:rPr>
              <a:t>What is cryptocurrency?</a:t>
            </a:r>
            <a:endParaRPr b="1" i="0" sz="3200" u="none" cap="none" strike="noStrike">
              <a:solidFill>
                <a:schemeClr val="accent2"/>
              </a:solidFill>
              <a:latin typeface="Lato"/>
              <a:ea typeface="Lato"/>
              <a:cs typeface="Lato"/>
              <a:sym typeface="Lato"/>
            </a:endParaRPr>
          </a:p>
        </p:txBody>
      </p:sp>
      <p:sp>
        <p:nvSpPr>
          <p:cNvPr id="263" name="Google Shape;263;g22a140fb3d5_2_2"/>
          <p:cNvSpPr txBox="1"/>
          <p:nvPr/>
        </p:nvSpPr>
        <p:spPr>
          <a:xfrm>
            <a:off x="311700" y="29853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grpSp>
        <p:nvGrpSpPr>
          <p:cNvPr id="264" name="Google Shape;264;g22a140fb3d5_2_2"/>
          <p:cNvGrpSpPr/>
          <p:nvPr/>
        </p:nvGrpSpPr>
        <p:grpSpPr>
          <a:xfrm>
            <a:off x="1010878" y="2146848"/>
            <a:ext cx="7122274" cy="914773"/>
            <a:chOff x="1010863" y="2527788"/>
            <a:chExt cx="7122274" cy="1154725"/>
          </a:xfrm>
        </p:grpSpPr>
        <p:pic>
          <p:nvPicPr>
            <p:cNvPr descr="Bitcoin" id="265" name="Google Shape;265;g22a140fb3d5_2_2"/>
            <p:cNvPicPr preferRelativeResize="0"/>
            <p:nvPr/>
          </p:nvPicPr>
          <p:blipFill rotWithShape="1">
            <a:blip r:embed="rId3">
              <a:alphaModFix/>
            </a:blip>
            <a:srcRect b="0" l="0" r="0" t="0"/>
            <a:stretch/>
          </p:blipFill>
          <p:spPr>
            <a:xfrm>
              <a:off x="1010863" y="2635105"/>
              <a:ext cx="640853" cy="940082"/>
            </a:xfrm>
            <a:prstGeom prst="rect">
              <a:avLst/>
            </a:prstGeom>
            <a:noFill/>
            <a:ln>
              <a:noFill/>
            </a:ln>
          </p:spPr>
        </p:pic>
        <p:pic>
          <p:nvPicPr>
            <p:cNvPr id="266" name="Google Shape;266;g22a140fb3d5_2_2"/>
            <p:cNvPicPr preferRelativeResize="0"/>
            <p:nvPr/>
          </p:nvPicPr>
          <p:blipFill rotWithShape="1">
            <a:blip r:embed="rId4">
              <a:alphaModFix/>
            </a:blip>
            <a:srcRect b="0" l="0" r="0" t="0"/>
            <a:stretch/>
          </p:blipFill>
          <p:spPr>
            <a:xfrm>
              <a:off x="7345963" y="2527788"/>
              <a:ext cx="787174" cy="1154725"/>
            </a:xfrm>
            <a:prstGeom prst="rect">
              <a:avLst/>
            </a:prstGeom>
            <a:noFill/>
            <a:ln>
              <a:noFill/>
            </a:ln>
          </p:spPr>
        </p:pic>
        <p:pic>
          <p:nvPicPr>
            <p:cNvPr id="267" name="Google Shape;267;g22a140fb3d5_2_2"/>
            <p:cNvPicPr preferRelativeResize="0"/>
            <p:nvPr/>
          </p:nvPicPr>
          <p:blipFill rotWithShape="1">
            <a:blip r:embed="rId5">
              <a:alphaModFix/>
            </a:blip>
            <a:srcRect b="0" l="0" r="0" t="0"/>
            <a:stretch/>
          </p:blipFill>
          <p:spPr>
            <a:xfrm>
              <a:off x="3790304" y="2610851"/>
              <a:ext cx="673909" cy="988575"/>
            </a:xfrm>
            <a:prstGeom prst="rect">
              <a:avLst/>
            </a:prstGeom>
            <a:noFill/>
            <a:ln>
              <a:noFill/>
            </a:ln>
          </p:spPr>
        </p:pic>
        <p:pic>
          <p:nvPicPr>
            <p:cNvPr id="268" name="Google Shape;268;g22a140fb3d5_2_2"/>
            <p:cNvPicPr preferRelativeResize="0"/>
            <p:nvPr/>
          </p:nvPicPr>
          <p:blipFill rotWithShape="1">
            <a:blip r:embed="rId6">
              <a:alphaModFix/>
            </a:blip>
            <a:srcRect b="0" l="0" r="0" t="0"/>
            <a:stretch/>
          </p:blipFill>
          <p:spPr>
            <a:xfrm>
              <a:off x="5608278" y="2669772"/>
              <a:ext cx="593611" cy="870780"/>
            </a:xfrm>
            <a:prstGeom prst="rect">
              <a:avLst/>
            </a:prstGeom>
            <a:noFill/>
            <a:ln>
              <a:noFill/>
            </a:ln>
          </p:spPr>
        </p:pic>
        <p:pic>
          <p:nvPicPr>
            <p:cNvPr id="269" name="Google Shape;269;g22a140fb3d5_2_2"/>
            <p:cNvPicPr preferRelativeResize="0"/>
            <p:nvPr/>
          </p:nvPicPr>
          <p:blipFill rotWithShape="1">
            <a:blip r:embed="rId7">
              <a:alphaModFix/>
            </a:blip>
            <a:srcRect b="0" l="0" r="0" t="0"/>
            <a:stretch/>
          </p:blipFill>
          <p:spPr>
            <a:xfrm>
              <a:off x="1957826" y="2610879"/>
              <a:ext cx="673909" cy="988575"/>
            </a:xfrm>
            <a:prstGeom prst="rect">
              <a:avLst/>
            </a:prstGeom>
            <a:noFill/>
            <a:ln>
              <a:noFill/>
            </a:ln>
          </p:spPr>
        </p:pic>
        <p:pic>
          <p:nvPicPr>
            <p:cNvPr id="270" name="Google Shape;270;g22a140fb3d5_2_2"/>
            <p:cNvPicPr preferRelativeResize="0"/>
            <p:nvPr/>
          </p:nvPicPr>
          <p:blipFill rotWithShape="1">
            <a:blip r:embed="rId8">
              <a:alphaModFix/>
            </a:blip>
            <a:srcRect b="0" l="0" r="0" t="0"/>
            <a:stretch/>
          </p:blipFill>
          <p:spPr>
            <a:xfrm>
              <a:off x="4739436" y="2669757"/>
              <a:ext cx="593611" cy="870780"/>
            </a:xfrm>
            <a:prstGeom prst="rect">
              <a:avLst/>
            </a:prstGeom>
            <a:noFill/>
            <a:ln>
              <a:noFill/>
            </a:ln>
          </p:spPr>
        </p:pic>
        <p:pic>
          <p:nvPicPr>
            <p:cNvPr id="271" name="Google Shape;271;g22a140fb3d5_2_2"/>
            <p:cNvPicPr preferRelativeResize="0"/>
            <p:nvPr/>
          </p:nvPicPr>
          <p:blipFill rotWithShape="1">
            <a:blip r:embed="rId9">
              <a:alphaModFix/>
            </a:blip>
            <a:srcRect b="0" l="0" r="0" t="0"/>
            <a:stretch/>
          </p:blipFill>
          <p:spPr>
            <a:xfrm>
              <a:off x="2937868" y="2681793"/>
              <a:ext cx="577214" cy="846728"/>
            </a:xfrm>
            <a:prstGeom prst="rect">
              <a:avLst/>
            </a:prstGeom>
            <a:noFill/>
            <a:ln>
              <a:noFill/>
            </a:ln>
          </p:spPr>
        </p:pic>
        <p:pic>
          <p:nvPicPr>
            <p:cNvPr id="272" name="Google Shape;272;g22a140fb3d5_2_2"/>
            <p:cNvPicPr preferRelativeResize="0"/>
            <p:nvPr/>
          </p:nvPicPr>
          <p:blipFill rotWithShape="1">
            <a:blip r:embed="rId10">
              <a:alphaModFix/>
            </a:blip>
            <a:srcRect b="0" l="0" r="0" t="0"/>
            <a:stretch/>
          </p:blipFill>
          <p:spPr>
            <a:xfrm>
              <a:off x="6477136" y="2669769"/>
              <a:ext cx="593613" cy="870785"/>
            </a:xfrm>
            <a:prstGeom prst="rect">
              <a:avLst/>
            </a:prstGeom>
            <a:noFill/>
            <a:ln>
              <a:noFill/>
            </a:ln>
          </p:spPr>
        </p:pic>
      </p:grpSp>
      <p:sp>
        <p:nvSpPr>
          <p:cNvPr id="273" name="Google Shape;273;g22a140fb3d5_2_2"/>
          <p:cNvSpPr txBox="1"/>
          <p:nvPr/>
        </p:nvSpPr>
        <p:spPr>
          <a:xfrm>
            <a:off x="311700" y="999650"/>
            <a:ext cx="8450100" cy="992700"/>
          </a:xfrm>
          <a:prstGeom prst="rect">
            <a:avLst/>
          </a:prstGeom>
          <a:noFill/>
          <a:ln>
            <a:noFill/>
          </a:ln>
        </p:spPr>
        <p:txBody>
          <a:bodyPr anchorCtr="0" anchor="t" bIns="91425" lIns="91425" spcFirstLastPara="1" rIns="91425" wrap="square" tIns="91425">
            <a:spAutoFit/>
          </a:bodyPr>
          <a:lstStyle/>
          <a:p>
            <a:pPr indent="0" lvl="0" marL="0" marR="0" rtl="0" algn="ctr">
              <a:lnSpc>
                <a:spcPct val="150000"/>
              </a:lnSpc>
              <a:spcBef>
                <a:spcPts val="0"/>
              </a:spcBef>
              <a:spcAft>
                <a:spcPts val="0"/>
              </a:spcAft>
              <a:buClr>
                <a:srgbClr val="000000"/>
              </a:buClr>
              <a:buSzPts val="2100"/>
              <a:buFont typeface="Arial"/>
              <a:buNone/>
            </a:pPr>
            <a:r>
              <a:rPr b="0" i="0" lang="en-GB" sz="2100" u="none" cap="none" strike="noStrike">
                <a:solidFill>
                  <a:schemeClr val="lt1"/>
                </a:solidFill>
                <a:latin typeface="Lato"/>
                <a:ea typeface="Lato"/>
                <a:cs typeface="Lato"/>
                <a:sym typeface="Lato"/>
              </a:rPr>
              <a:t>Describe what you know about cryptocurrency using the words below: money     coins      digital       investment      risk     bank        </a:t>
            </a:r>
            <a:endParaRPr b="0" i="0" sz="1200" u="none" cap="none" strike="noStrike">
              <a:solidFill>
                <a:srgbClr val="000000"/>
              </a:solidFill>
              <a:latin typeface="Arial"/>
              <a:ea typeface="Arial"/>
              <a:cs typeface="Arial"/>
              <a:sym typeface="Arial"/>
            </a:endParaRPr>
          </a:p>
        </p:txBody>
      </p:sp>
      <p:sp>
        <p:nvSpPr>
          <p:cNvPr id="274" name="Google Shape;274;g22a140fb3d5_2_2"/>
          <p:cNvSpPr txBox="1"/>
          <p:nvPr/>
        </p:nvSpPr>
        <p:spPr>
          <a:xfrm>
            <a:off x="360375" y="3321100"/>
            <a:ext cx="8583000" cy="1617000"/>
          </a:xfrm>
          <a:prstGeom prst="rect">
            <a:avLst/>
          </a:prstGeom>
          <a:solidFill>
            <a:schemeClr val="accent1"/>
          </a:solid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extLst>
                  <a:ext uri="http://customooxmlschemas.google.com/">
                    <go:slidesCustomData xmlns:go="http://customooxmlschemas.google.com/" textRoundtripDataId="1"/>
                  </a:ext>
                </a:extLst>
              </a:rPr>
              <a:t>Currencies </a:t>
            </a:r>
            <a:r>
              <a:rPr b="1" i="0" lang="en-GB" sz="1600" u="none" cap="none" strike="noStrike">
                <a:solidFill>
                  <a:schemeClr val="lt1"/>
                </a:solidFill>
                <a:latin typeface="Lato"/>
                <a:ea typeface="Lato"/>
                <a:cs typeface="Lato"/>
                <a:sym typeface="Lato"/>
              </a:rPr>
              <a:t>- </a:t>
            </a:r>
            <a:r>
              <a:rPr b="1" lang="en-GB" sz="1600">
                <a:solidFill>
                  <a:schemeClr val="lt1"/>
                </a:solidFill>
                <a:latin typeface="Lato"/>
                <a:ea typeface="Lato"/>
                <a:cs typeface="Lato"/>
                <a:sym typeface="Lato"/>
              </a:rPr>
              <a:t>a</a:t>
            </a:r>
            <a:r>
              <a:rPr b="1" i="0" lang="en-GB" sz="1600" u="none" cap="none" strike="noStrike">
                <a:solidFill>
                  <a:schemeClr val="lt1"/>
                </a:solidFill>
                <a:latin typeface="Lato"/>
                <a:ea typeface="Lato"/>
                <a:cs typeface="Lato"/>
                <a:sym typeface="Lato"/>
              </a:rPr>
              <a:t> medium of exchange for goods and services.</a:t>
            </a:r>
            <a:endParaRPr b="1" i="0" sz="16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t/>
            </a:r>
            <a:endParaRPr b="1" i="0" sz="3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A currency usually comes in the form of coins and notes, but now there are </a:t>
            </a:r>
            <a:r>
              <a:rPr b="1" i="0" lang="en-GB" sz="1600" u="none" cap="none" strike="noStrike">
                <a:solidFill>
                  <a:schemeClr val="lt1"/>
                </a:solidFill>
                <a:latin typeface="Lato"/>
                <a:ea typeface="Lato"/>
                <a:cs typeface="Lato"/>
                <a:sym typeface="Lato"/>
                <a:extLst>
                  <a:ext uri="http://customooxmlschemas.google.com/">
                    <go:slidesCustomData xmlns:go="http://customooxmlschemas.google.com/" textRoundtripDataId="2"/>
                  </a:ext>
                </a:extLst>
              </a:rPr>
              <a:t>also</a:t>
            </a:r>
            <a:r>
              <a:rPr b="1" i="0" lang="en-GB" sz="1600" u="none" cap="none" strike="noStrike">
                <a:solidFill>
                  <a:schemeClr val="lt1"/>
                </a:solidFill>
                <a:latin typeface="Lato"/>
                <a:ea typeface="Lato"/>
                <a:cs typeface="Lato"/>
                <a:sym typeface="Lato"/>
              </a:rPr>
              <a:t> digital currencies, such as cryptocurrency.</a:t>
            </a:r>
            <a:r>
              <a:rPr b="1" lang="en-GB" sz="1600">
                <a:solidFill>
                  <a:schemeClr val="lt1"/>
                </a:solidFill>
                <a:latin typeface="Lato"/>
                <a:ea typeface="Lato"/>
                <a:cs typeface="Lato"/>
                <a:sym typeface="Lato"/>
              </a:rPr>
              <a:t> </a:t>
            </a:r>
            <a:endParaRPr b="1" sz="1600">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rPr b="1" lang="en-GB" sz="1600">
                <a:solidFill>
                  <a:schemeClr val="lt1"/>
                </a:solidFill>
                <a:latin typeface="Lato"/>
                <a:ea typeface="Lato"/>
                <a:cs typeface="Lato"/>
                <a:sym typeface="Lato"/>
              </a:rPr>
              <a:t>Bitcoin is the largest cryptocurrency, which we will therefore focus on in these lessons, but others exist (like Ethereum) and others have failed (like Luna).</a:t>
            </a:r>
            <a:endParaRPr b="1" i="0" sz="1600" u="none" cap="none" strike="noStrike">
              <a:solidFill>
                <a:schemeClr val="accent2"/>
              </a:solidFill>
              <a:latin typeface="Lato"/>
              <a:ea typeface="Lato"/>
              <a:cs typeface="Lato"/>
              <a:sym typeface="Lato"/>
            </a:endParaRPr>
          </a:p>
        </p:txBody>
      </p:sp>
      <p:sp>
        <p:nvSpPr>
          <p:cNvPr id="275" name="Google Shape;275;g22a140fb3d5_2_2"/>
          <p:cNvSpPr txBox="1"/>
          <p:nvPr>
            <p:ph idx="12" type="sldNum"/>
          </p:nvPr>
        </p:nvSpPr>
        <p:spPr>
          <a:xfrm>
            <a:off x="8547109" y="312126"/>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b="1" lang="en-GB" sz="1400"/>
              <a:t>‹#›</a:t>
            </a:fld>
            <a:endParaRPr b="1" sz="1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g1386f841171_0_9"/>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g1386f841171_0_9"/>
          <p:cNvSpPr txBox="1"/>
          <p:nvPr/>
        </p:nvSpPr>
        <p:spPr>
          <a:xfrm>
            <a:off x="189575" y="170375"/>
            <a:ext cx="910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3200" u="none" cap="none" strike="noStrike">
                <a:solidFill>
                  <a:schemeClr val="accent2"/>
                </a:solidFill>
                <a:latin typeface="Lato"/>
                <a:ea typeface="Lato"/>
                <a:cs typeface="Lato"/>
                <a:sym typeface="Lato"/>
              </a:rPr>
              <a:t>Cryptocurrency v.s money overview</a:t>
            </a:r>
            <a:endParaRPr b="1" i="0" sz="3200" u="none" cap="none" strike="noStrike">
              <a:solidFill>
                <a:schemeClr val="accent2"/>
              </a:solidFill>
              <a:latin typeface="Lato"/>
              <a:ea typeface="Lato"/>
              <a:cs typeface="Lato"/>
              <a:sym typeface="Lato"/>
            </a:endParaRPr>
          </a:p>
        </p:txBody>
      </p:sp>
      <p:sp>
        <p:nvSpPr>
          <p:cNvPr id="282" name="Google Shape;282;g1386f841171_0_9"/>
          <p:cNvSpPr txBox="1"/>
          <p:nvPr/>
        </p:nvSpPr>
        <p:spPr>
          <a:xfrm>
            <a:off x="311700" y="29853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283" name="Google Shape;283;g1386f841171_0_9"/>
          <p:cNvSpPr txBox="1"/>
          <p:nvPr/>
        </p:nvSpPr>
        <p:spPr>
          <a:xfrm>
            <a:off x="675450" y="1510225"/>
            <a:ext cx="7782300" cy="15468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150000"/>
              </a:lnSpc>
              <a:spcBef>
                <a:spcPts val="0"/>
              </a:spcBef>
              <a:spcAft>
                <a:spcPts val="0"/>
              </a:spcAft>
              <a:buClr>
                <a:schemeClr val="lt1"/>
              </a:buClr>
              <a:buSzPts val="1500"/>
              <a:buFont typeface="Lato"/>
              <a:buChar char="●"/>
            </a:pPr>
            <a:r>
              <a:rPr b="0" i="0" lang="en-GB" sz="1500" u="none" cap="none" strike="noStrike">
                <a:solidFill>
                  <a:schemeClr val="lt1"/>
                </a:solidFill>
                <a:latin typeface="Lato"/>
                <a:ea typeface="Lato"/>
                <a:cs typeface="Lato"/>
                <a:sym typeface="Lato"/>
              </a:rPr>
              <a:t>It doesn’t have the backing of a</a:t>
            </a:r>
            <a:r>
              <a:rPr lang="en-GB" sz="1500">
                <a:solidFill>
                  <a:schemeClr val="lt1"/>
                </a:solidFill>
                <a:latin typeface="Lato"/>
                <a:ea typeface="Lato"/>
                <a:cs typeface="Lato"/>
                <a:sym typeface="Lato"/>
              </a:rPr>
              <a:t> government or</a:t>
            </a:r>
            <a:r>
              <a:rPr b="0" i="0" lang="en-GB" sz="1500" u="none" cap="none" strike="noStrike">
                <a:solidFill>
                  <a:schemeClr val="lt1"/>
                </a:solidFill>
                <a:latin typeface="Lato"/>
                <a:ea typeface="Lato"/>
                <a:cs typeface="Lato"/>
                <a:sym typeface="Lato"/>
              </a:rPr>
              <a:t> central bank</a:t>
            </a:r>
            <a:r>
              <a:rPr lang="en-GB" sz="1500">
                <a:solidFill>
                  <a:schemeClr val="lt1"/>
                </a:solidFill>
                <a:latin typeface="Lato"/>
                <a:ea typeface="Lato"/>
                <a:cs typeface="Lato"/>
                <a:sym typeface="Lato"/>
              </a:rPr>
              <a:t> and isn’t regulated</a:t>
            </a:r>
            <a:endParaRPr b="0" i="0" sz="1500" u="none" cap="none" strike="noStrike">
              <a:solidFill>
                <a:schemeClr val="lt1"/>
              </a:solidFill>
              <a:latin typeface="Lato"/>
              <a:ea typeface="Lato"/>
              <a:cs typeface="Lato"/>
              <a:sym typeface="Lato"/>
            </a:endParaRPr>
          </a:p>
          <a:p>
            <a:pPr indent="-323850" lvl="0" marL="457200" marR="0" rtl="0" algn="l">
              <a:lnSpc>
                <a:spcPct val="150000"/>
              </a:lnSpc>
              <a:spcBef>
                <a:spcPts val="0"/>
              </a:spcBef>
              <a:spcAft>
                <a:spcPts val="0"/>
              </a:spcAft>
              <a:buClr>
                <a:schemeClr val="lt1"/>
              </a:buClr>
              <a:buSzPts val="1500"/>
              <a:buFont typeface="Lato"/>
              <a:buChar char="●"/>
            </a:pPr>
            <a:r>
              <a:rPr b="0" i="0" lang="en-GB" sz="1500" u="none" cap="none" strike="noStrike">
                <a:solidFill>
                  <a:schemeClr val="lt1"/>
                </a:solidFill>
                <a:latin typeface="Lato"/>
                <a:ea typeface="Lato"/>
                <a:cs typeface="Lato"/>
                <a:sym typeface="Lato"/>
              </a:rPr>
              <a:t>It isn't stable</a:t>
            </a:r>
            <a:endParaRPr b="0" i="0" sz="1500" u="none" cap="none" strike="noStrike">
              <a:solidFill>
                <a:schemeClr val="lt1"/>
              </a:solidFill>
              <a:latin typeface="Lato"/>
              <a:ea typeface="Lato"/>
              <a:cs typeface="Lato"/>
              <a:sym typeface="Lato"/>
            </a:endParaRPr>
          </a:p>
          <a:p>
            <a:pPr indent="-323850" lvl="0" marL="457200" marR="0" rtl="0" algn="l">
              <a:lnSpc>
                <a:spcPct val="150000"/>
              </a:lnSpc>
              <a:spcBef>
                <a:spcPts val="0"/>
              </a:spcBef>
              <a:spcAft>
                <a:spcPts val="0"/>
              </a:spcAft>
              <a:buClr>
                <a:schemeClr val="lt1"/>
              </a:buClr>
              <a:buSzPts val="1500"/>
              <a:buFont typeface="Lato"/>
              <a:buChar char="●"/>
            </a:pPr>
            <a:r>
              <a:rPr b="0" i="0" lang="en-GB" sz="1500" u="none" cap="none" strike="noStrike">
                <a:solidFill>
                  <a:schemeClr val="lt1"/>
                </a:solidFill>
                <a:latin typeface="Lato"/>
                <a:ea typeface="Lato"/>
                <a:cs typeface="Lato"/>
                <a:sym typeface="Lato"/>
              </a:rPr>
              <a:t>It isn't accepted fo</a:t>
            </a:r>
            <a:r>
              <a:rPr lang="en-GB" sz="1500">
                <a:solidFill>
                  <a:schemeClr val="lt1"/>
                </a:solidFill>
                <a:latin typeface="Lato"/>
                <a:ea typeface="Lato"/>
                <a:cs typeface="Lato"/>
                <a:sym typeface="Lato"/>
              </a:rPr>
              <a:t>r buying most</a:t>
            </a:r>
            <a:r>
              <a:rPr b="0" i="0" lang="en-GB" sz="1500" u="none" cap="none" strike="noStrike">
                <a:solidFill>
                  <a:schemeClr val="lt1"/>
                </a:solidFill>
                <a:latin typeface="Lato"/>
                <a:ea typeface="Lato"/>
                <a:cs typeface="Lato"/>
                <a:sym typeface="Lato"/>
              </a:rPr>
              <a:t> shopping </a:t>
            </a:r>
            <a:r>
              <a:rPr lang="en-GB" sz="1500">
                <a:solidFill>
                  <a:schemeClr val="lt1"/>
                </a:solidFill>
                <a:latin typeface="Lato"/>
                <a:ea typeface="Lato"/>
                <a:cs typeface="Lato"/>
                <a:sym typeface="Lato"/>
              </a:rPr>
              <a:t>items</a:t>
            </a:r>
            <a:endParaRPr b="0" i="0" sz="1500" u="none" cap="none" strike="noStrike">
              <a:solidFill>
                <a:schemeClr val="lt1"/>
              </a:solidFill>
              <a:latin typeface="Lato"/>
              <a:ea typeface="Lato"/>
              <a:cs typeface="Lato"/>
              <a:sym typeface="Lato"/>
            </a:endParaRPr>
          </a:p>
          <a:p>
            <a:pPr indent="0" lvl="0" marL="0" marR="0" rtl="0" algn="ctr">
              <a:lnSpc>
                <a:spcPct val="150000"/>
              </a:lnSpc>
              <a:spcBef>
                <a:spcPts val="0"/>
              </a:spcBef>
              <a:spcAft>
                <a:spcPts val="0"/>
              </a:spcAft>
              <a:buClr>
                <a:srgbClr val="000000"/>
              </a:buClr>
              <a:buSzPts val="2100"/>
              <a:buFont typeface="Arial"/>
              <a:buNone/>
            </a:pPr>
            <a:r>
              <a:rPr b="0" i="0" lang="en-GB" sz="2100" u="none" cap="none" strike="noStrike">
                <a:solidFill>
                  <a:schemeClr val="lt1"/>
                </a:solidFill>
                <a:latin typeface="Lato"/>
                <a:ea typeface="Lato"/>
                <a:cs typeface="Lato"/>
                <a:sym typeface="Lato"/>
              </a:rPr>
              <a:t>   </a:t>
            </a:r>
            <a:endParaRPr b="0" i="0" sz="1200" u="none" cap="none" strike="noStrike">
              <a:solidFill>
                <a:srgbClr val="000000"/>
              </a:solidFill>
              <a:latin typeface="Arial"/>
              <a:ea typeface="Arial"/>
              <a:cs typeface="Arial"/>
              <a:sym typeface="Arial"/>
            </a:endParaRPr>
          </a:p>
        </p:txBody>
      </p:sp>
      <p:sp>
        <p:nvSpPr>
          <p:cNvPr id="284" name="Google Shape;284;g1386f841171_0_9"/>
          <p:cNvSpPr txBox="1"/>
          <p:nvPr>
            <p:ph idx="12" type="sldNum"/>
          </p:nvPr>
        </p:nvSpPr>
        <p:spPr>
          <a:xfrm>
            <a:off x="8547109" y="312126"/>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b="1" lang="en-GB" sz="1400"/>
              <a:t>‹#›</a:t>
            </a:fld>
            <a:endParaRPr b="1" sz="1400"/>
          </a:p>
        </p:txBody>
      </p:sp>
      <p:sp>
        <p:nvSpPr>
          <p:cNvPr id="285" name="Google Shape;285;g1386f841171_0_9"/>
          <p:cNvSpPr txBox="1"/>
          <p:nvPr/>
        </p:nvSpPr>
        <p:spPr>
          <a:xfrm>
            <a:off x="675450" y="978750"/>
            <a:ext cx="61566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chemeClr val="accent2"/>
                </a:solidFill>
                <a:latin typeface="Lato"/>
                <a:ea typeface="Lato"/>
                <a:cs typeface="Lato"/>
                <a:sym typeface="Lato"/>
              </a:rPr>
              <a:t>Why some are wary of cryptocurrency…</a:t>
            </a:r>
            <a:endParaRPr b="1" i="0" sz="2400" u="none" cap="none" strike="noStrike">
              <a:solidFill>
                <a:schemeClr val="accent2"/>
              </a:solidFill>
              <a:latin typeface="Lato"/>
              <a:ea typeface="Lato"/>
              <a:cs typeface="Lato"/>
              <a:sym typeface="Lato"/>
            </a:endParaRPr>
          </a:p>
        </p:txBody>
      </p:sp>
      <p:sp>
        <p:nvSpPr>
          <p:cNvPr id="286" name="Google Shape;286;g1386f841171_0_9"/>
          <p:cNvSpPr txBox="1"/>
          <p:nvPr/>
        </p:nvSpPr>
        <p:spPr>
          <a:xfrm>
            <a:off x="744500" y="2692300"/>
            <a:ext cx="60876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chemeClr val="accent2"/>
                </a:solidFill>
                <a:latin typeface="Lato"/>
                <a:ea typeface="Lato"/>
                <a:cs typeface="Lato"/>
                <a:sym typeface="Lato"/>
              </a:rPr>
              <a:t>…can be exactly why others prefer it</a:t>
            </a:r>
            <a:endParaRPr b="1" i="0" sz="2400" u="none" cap="none" strike="noStrike">
              <a:solidFill>
                <a:schemeClr val="accent2"/>
              </a:solidFill>
              <a:latin typeface="Lato"/>
              <a:ea typeface="Lato"/>
              <a:cs typeface="Lato"/>
              <a:sym typeface="Lato"/>
            </a:endParaRPr>
          </a:p>
        </p:txBody>
      </p:sp>
      <p:sp>
        <p:nvSpPr>
          <p:cNvPr id="287" name="Google Shape;287;g1386f841171_0_9"/>
          <p:cNvSpPr txBox="1"/>
          <p:nvPr/>
        </p:nvSpPr>
        <p:spPr>
          <a:xfrm>
            <a:off x="744500" y="3246400"/>
            <a:ext cx="7713300" cy="13287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1000"/>
              </a:spcBef>
              <a:spcAft>
                <a:spcPts val="0"/>
              </a:spcAft>
              <a:buClr>
                <a:schemeClr val="lt1"/>
              </a:buClr>
              <a:buSzPts val="1400"/>
              <a:buFont typeface="Lato"/>
              <a:buChar char="●"/>
            </a:pPr>
            <a:r>
              <a:rPr b="0" i="0" lang="en-GB" sz="1500" u="none" cap="none" strike="noStrike">
                <a:solidFill>
                  <a:schemeClr val="lt1"/>
                </a:solidFill>
                <a:latin typeface="Lato"/>
                <a:ea typeface="Lato"/>
                <a:cs typeface="Lato"/>
                <a:sym typeface="Lato"/>
              </a:rPr>
              <a:t>Its instability (also called volatility) allows some people to make huge gains in a short space of time, </a:t>
            </a:r>
            <a:r>
              <a:rPr lang="en-GB" sz="1500">
                <a:solidFill>
                  <a:schemeClr val="lt1"/>
                </a:solidFill>
                <a:latin typeface="Lato"/>
                <a:ea typeface="Lato"/>
                <a:cs typeface="Lato"/>
                <a:sym typeface="Lato"/>
              </a:rPr>
              <a:t>but also</a:t>
            </a:r>
            <a:r>
              <a:rPr b="0" i="0" lang="en-GB" sz="1500" u="none" cap="none" strike="noStrike">
                <a:solidFill>
                  <a:schemeClr val="lt1"/>
                </a:solidFill>
                <a:latin typeface="Lato"/>
                <a:ea typeface="Lato"/>
                <a:cs typeface="Lato"/>
                <a:sym typeface="Lato"/>
              </a:rPr>
              <a:t> huge losses!</a:t>
            </a:r>
            <a:r>
              <a:rPr b="0" i="0" lang="en-GB" sz="2100" u="none" cap="none" strike="noStrike">
                <a:solidFill>
                  <a:schemeClr val="lt1"/>
                </a:solidFill>
                <a:latin typeface="Lato"/>
                <a:ea typeface="Lato"/>
                <a:cs typeface="Lato"/>
                <a:sym typeface="Lato"/>
              </a:rPr>
              <a:t>   </a:t>
            </a:r>
            <a:endParaRPr sz="2100">
              <a:solidFill>
                <a:schemeClr val="lt1"/>
              </a:solidFill>
              <a:latin typeface="Lato"/>
              <a:ea typeface="Lato"/>
              <a:cs typeface="Lato"/>
              <a:sym typeface="Lato"/>
            </a:endParaRPr>
          </a:p>
          <a:p>
            <a:pPr indent="-323850" lvl="0" marL="457200" marR="0" rtl="0" algn="l">
              <a:lnSpc>
                <a:spcPct val="100000"/>
              </a:lnSpc>
              <a:spcBef>
                <a:spcPts val="1000"/>
              </a:spcBef>
              <a:spcAft>
                <a:spcPts val="0"/>
              </a:spcAft>
              <a:buClr>
                <a:schemeClr val="lt1"/>
              </a:buClr>
              <a:buSzPts val="1500"/>
              <a:buFont typeface="Lato"/>
              <a:buChar char="●"/>
            </a:pPr>
            <a:r>
              <a:rPr lang="en-GB" sz="1500">
                <a:solidFill>
                  <a:schemeClr val="lt1"/>
                </a:solidFill>
                <a:latin typeface="Lato"/>
                <a:ea typeface="Lato"/>
                <a:cs typeface="Lato"/>
                <a:sym typeface="Lato"/>
              </a:rPr>
              <a:t>It is decentralised, meaning peer to peer trades can take place without an organisation in the middle </a:t>
            </a:r>
            <a:endParaRPr sz="1500">
              <a:solidFill>
                <a:schemeClr val="lt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g16ceedd0a82_0_20"/>
          <p:cNvSpPr txBox="1"/>
          <p:nvPr/>
        </p:nvSpPr>
        <p:spPr>
          <a:xfrm>
            <a:off x="311700" y="581752"/>
            <a:ext cx="70212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t/>
            </a:r>
            <a:endParaRPr b="1" i="0" sz="2400" u="none" cap="none" strike="noStrike">
              <a:solidFill>
                <a:schemeClr val="lt1"/>
              </a:solidFill>
              <a:latin typeface="Lato"/>
              <a:ea typeface="Lato"/>
              <a:cs typeface="Lato"/>
              <a:sym typeface="Lato"/>
            </a:endParaRPr>
          </a:p>
        </p:txBody>
      </p:sp>
      <p:sp>
        <p:nvSpPr>
          <p:cNvPr id="293" name="Google Shape;293;g16ceedd0a82_0_20"/>
          <p:cNvSpPr txBox="1"/>
          <p:nvPr/>
        </p:nvSpPr>
        <p:spPr>
          <a:xfrm>
            <a:off x="189575" y="847477"/>
            <a:ext cx="70212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1800" u="none" cap="none" strike="noStrike">
                <a:solidFill>
                  <a:schemeClr val="lt1"/>
                </a:solidFill>
                <a:latin typeface="Lato"/>
                <a:ea typeface="Lato"/>
                <a:cs typeface="Lato"/>
                <a:sym typeface="Lato"/>
              </a:rPr>
              <a:t>5 facts about cryptocurrency:</a:t>
            </a:r>
            <a:endParaRPr b="1" i="0" sz="1800" u="none" cap="none" strike="noStrike">
              <a:solidFill>
                <a:schemeClr val="lt1"/>
              </a:solidFill>
              <a:latin typeface="Lato"/>
              <a:ea typeface="Lato"/>
              <a:cs typeface="Lato"/>
              <a:sym typeface="Lato"/>
            </a:endParaRPr>
          </a:p>
        </p:txBody>
      </p:sp>
      <p:sp>
        <p:nvSpPr>
          <p:cNvPr id="294" name="Google Shape;294;g16ceedd0a82_0_20"/>
          <p:cNvSpPr txBox="1"/>
          <p:nvPr/>
        </p:nvSpPr>
        <p:spPr>
          <a:xfrm>
            <a:off x="189575" y="170375"/>
            <a:ext cx="87729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3200" u="none" cap="none" strike="noStrike">
                <a:solidFill>
                  <a:schemeClr val="accent2"/>
                </a:solidFill>
                <a:latin typeface="Lato"/>
                <a:ea typeface="Lato"/>
                <a:cs typeface="Lato"/>
                <a:sym typeface="Lato"/>
              </a:rPr>
              <a:t>What is cryptocurrency?</a:t>
            </a:r>
            <a:endParaRPr b="1" i="0" sz="3200" u="none" cap="none" strike="noStrike">
              <a:solidFill>
                <a:schemeClr val="accent2"/>
              </a:solidFill>
              <a:latin typeface="Lato"/>
              <a:ea typeface="Lato"/>
              <a:cs typeface="Lato"/>
              <a:sym typeface="Lato"/>
            </a:endParaRPr>
          </a:p>
        </p:txBody>
      </p:sp>
      <p:sp>
        <p:nvSpPr>
          <p:cNvPr id="295" name="Google Shape;295;g16ceedd0a82_0_20"/>
          <p:cNvSpPr txBox="1"/>
          <p:nvPr/>
        </p:nvSpPr>
        <p:spPr>
          <a:xfrm>
            <a:off x="242675" y="4700000"/>
            <a:ext cx="58380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u="none" cap="none" strike="noStrike">
                <a:solidFill>
                  <a:schemeClr val="accent2"/>
                </a:solidFill>
                <a:latin typeface="Lato"/>
                <a:ea typeface="Lato"/>
                <a:cs typeface="Lato"/>
                <a:sym typeface="Lato"/>
              </a:rPr>
              <a:t>Optional video resource explaining how bitcoin works : </a:t>
            </a:r>
            <a:r>
              <a:rPr b="0" i="0" lang="en-GB" sz="1100" u="sng" cap="none" strike="noStrike">
                <a:solidFill>
                  <a:schemeClr val="accent2"/>
                </a:solidFill>
                <a:latin typeface="Lato"/>
                <a:ea typeface="Lato"/>
                <a:cs typeface="Lato"/>
                <a:sym typeface="Lato"/>
                <a:hlinkClick r:id="rId3">
                  <a:extLst>
                    <a:ext uri="{A12FA001-AC4F-418D-AE19-62706E023703}">
                      <ahyp:hlinkClr val="tx"/>
                    </a:ext>
                  </a:extLst>
                </a:hlinkClick>
              </a:rPr>
              <a:t>https://youtu.be/f7iXTyHGYX4</a:t>
            </a:r>
            <a:r>
              <a:rPr b="0" i="0" lang="en-GB" sz="1000" u="none" cap="none" strike="noStrike">
                <a:solidFill>
                  <a:schemeClr val="accent2"/>
                </a:solidFill>
                <a:latin typeface="Lato"/>
                <a:ea typeface="Lato"/>
                <a:cs typeface="Lato"/>
                <a:sym typeface="Lato"/>
              </a:rPr>
              <a:t> - play to 02:45</a:t>
            </a:r>
            <a:endParaRPr b="0" i="0" sz="1000" u="none" cap="none" strike="noStrike">
              <a:solidFill>
                <a:schemeClr val="accent2"/>
              </a:solidFill>
              <a:latin typeface="Lato"/>
              <a:ea typeface="Lato"/>
              <a:cs typeface="Lato"/>
              <a:sym typeface="Lato"/>
            </a:endParaRPr>
          </a:p>
        </p:txBody>
      </p:sp>
      <p:sp>
        <p:nvSpPr>
          <p:cNvPr id="296" name="Google Shape;296;g16ceedd0a82_0_2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b="1" lang="en-GB"/>
              <a:t>‹#›</a:t>
            </a:fld>
            <a:endParaRPr b="1"/>
          </a:p>
        </p:txBody>
      </p:sp>
      <p:sp>
        <p:nvSpPr>
          <p:cNvPr id="297" name="Google Shape;297;g16ceedd0a82_0_20"/>
          <p:cNvSpPr txBox="1"/>
          <p:nvPr/>
        </p:nvSpPr>
        <p:spPr>
          <a:xfrm>
            <a:off x="0" y="0"/>
            <a:ext cx="6269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Here are 5 facts about crypto currencies -made in collaboration with Ishaan Bhimjiyani" id="298" name="Google Shape;298;g16ceedd0a82_0_20" title="5 Facts about crypto from Ishaan @Revishaan">
            <a:hlinkClick r:id="rId4"/>
          </p:cNvPr>
          <p:cNvPicPr preferRelativeResize="0"/>
          <p:nvPr/>
        </p:nvPicPr>
        <p:blipFill rotWithShape="1">
          <a:blip r:embed="rId5">
            <a:alphaModFix/>
          </a:blip>
          <a:srcRect b="0" l="0" r="0" t="0"/>
          <a:stretch/>
        </p:blipFill>
        <p:spPr>
          <a:xfrm>
            <a:off x="242675" y="1317402"/>
            <a:ext cx="4572000" cy="3429000"/>
          </a:xfrm>
          <a:prstGeom prst="rect">
            <a:avLst/>
          </a:prstGeom>
          <a:noFill/>
          <a:ln>
            <a:noFill/>
          </a:ln>
        </p:spPr>
      </p:pic>
      <p:sp>
        <p:nvSpPr>
          <p:cNvPr id="299" name="Google Shape;299;g16ceedd0a82_0_20"/>
          <p:cNvSpPr txBox="1"/>
          <p:nvPr/>
        </p:nvSpPr>
        <p:spPr>
          <a:xfrm>
            <a:off x="4981525" y="2053500"/>
            <a:ext cx="3981000" cy="12930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chemeClr val="lt1"/>
              </a:buClr>
              <a:buSzPts val="1800"/>
              <a:buFont typeface="Lato"/>
              <a:buChar char="●"/>
            </a:pPr>
            <a:r>
              <a:rPr b="1" i="0" lang="en-GB" sz="1800" u="none" cap="none" strike="noStrike">
                <a:solidFill>
                  <a:schemeClr val="lt1"/>
                </a:solidFill>
                <a:latin typeface="Lato"/>
                <a:ea typeface="Lato"/>
                <a:cs typeface="Lato"/>
                <a:sym typeface="Lato"/>
              </a:rPr>
              <a:t>Which of these facts are familiar to you?</a:t>
            </a:r>
            <a:endParaRPr b="1" i="0" sz="1800" u="none" cap="none" strike="noStrike">
              <a:solidFill>
                <a:schemeClr val="lt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Lato"/>
              <a:ea typeface="Lato"/>
              <a:cs typeface="Lato"/>
              <a:sym typeface="Lato"/>
            </a:endParaRPr>
          </a:p>
          <a:p>
            <a:pPr indent="-342900" lvl="0" marL="457200" marR="0" rtl="0" algn="l">
              <a:lnSpc>
                <a:spcPct val="100000"/>
              </a:lnSpc>
              <a:spcBef>
                <a:spcPts val="0"/>
              </a:spcBef>
              <a:spcAft>
                <a:spcPts val="0"/>
              </a:spcAft>
              <a:buClr>
                <a:schemeClr val="lt1"/>
              </a:buClr>
              <a:buSzPts val="1800"/>
              <a:buFont typeface="Lato"/>
              <a:buChar char="●"/>
            </a:pPr>
            <a:r>
              <a:rPr b="1" i="0" lang="en-GB" sz="1800" u="none" cap="none" strike="noStrike">
                <a:solidFill>
                  <a:schemeClr val="lt1"/>
                </a:solidFill>
                <a:latin typeface="Lato"/>
                <a:ea typeface="Lato"/>
                <a:cs typeface="Lato"/>
                <a:sym typeface="Lato"/>
              </a:rPr>
              <a:t>Which are new to you?</a:t>
            </a:r>
            <a:endParaRPr b="1" i="0" sz="1800" u="none" cap="none" strike="noStrike">
              <a:solidFill>
                <a:schemeClr val="lt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g14052082458_0_54"/>
          <p:cNvSpPr txBox="1"/>
          <p:nvPr/>
        </p:nvSpPr>
        <p:spPr>
          <a:xfrm>
            <a:off x="113375" y="1182625"/>
            <a:ext cx="6701100" cy="3988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chemeClr val="dk1"/>
                </a:solidFill>
                <a:latin typeface="Lato"/>
                <a:ea typeface="Lato"/>
                <a:cs typeface="Lato"/>
                <a:sym typeface="Lato"/>
                <a:extLst>
                  <a:ext uri="http://customooxmlschemas.google.com/">
                    <go:slidesCustomData xmlns:go="http://customooxmlschemas.google.com/" textRoundtripDataId="3"/>
                  </a:ext>
                </a:extLst>
              </a:rPr>
              <a:t>Literacy </a:t>
            </a:r>
            <a:r>
              <a:rPr b="1" i="0" lang="en-GB" sz="2400" u="none" cap="none" strike="noStrike">
                <a:solidFill>
                  <a:schemeClr val="dk1"/>
                </a:solidFill>
                <a:latin typeface="Lato"/>
                <a:ea typeface="Lato"/>
                <a:cs typeface="Lato"/>
                <a:sym typeface="Lato"/>
              </a:rPr>
              <a:t>r</a:t>
            </a:r>
            <a:r>
              <a:rPr b="1" i="0" lang="en-GB" sz="2400" u="none" cap="none" strike="noStrike">
                <a:solidFill>
                  <a:schemeClr val="dk1"/>
                </a:solidFill>
                <a:latin typeface="Lato"/>
                <a:ea typeface="Lato"/>
                <a:cs typeface="Lato"/>
                <a:sym typeface="Lato"/>
                <a:extLst>
                  <a:ext uri="http://customooxmlschemas.google.com/">
                    <go:slidesCustomData xmlns:go="http://customooxmlschemas.google.com/" textRoundtripDataId="4"/>
                  </a:ext>
                </a:extLst>
              </a:rPr>
              <a:t>esource</a:t>
            </a:r>
            <a:r>
              <a:rPr b="1" i="0" lang="en-GB" sz="2400" u="none" cap="none" strike="noStrike">
                <a:solidFill>
                  <a:schemeClr val="dk1"/>
                </a:solidFill>
                <a:latin typeface="Lato"/>
                <a:ea typeface="Lato"/>
                <a:cs typeface="Lato"/>
                <a:sym typeface="Lato"/>
              </a:rPr>
              <a:t> </a:t>
            </a:r>
            <a:endParaRPr b="1" i="0" sz="24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b="1" i="0" sz="24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chemeClr val="dk1"/>
                </a:solidFill>
                <a:latin typeface="Lato"/>
                <a:ea typeface="Lato"/>
                <a:cs typeface="Lato"/>
                <a:sym typeface="Lato"/>
              </a:rPr>
              <a:t>Cryptocurrency - bitcoin</a:t>
            </a:r>
            <a:endParaRPr b="1" i="0" sz="24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b="1" i="0" sz="1800" u="none" cap="none" strike="noStrike">
              <a:solidFill>
                <a:schemeClr val="dk1"/>
              </a:solidFill>
              <a:latin typeface="Lato"/>
              <a:ea typeface="Lato"/>
              <a:cs typeface="Lato"/>
              <a:sym typeface="Lato"/>
            </a:endParaRPr>
          </a:p>
          <a:p>
            <a:pPr indent="-342900" lvl="0" marL="457200" marR="0" rtl="0" algn="l">
              <a:lnSpc>
                <a:spcPct val="115000"/>
              </a:lnSpc>
              <a:spcBef>
                <a:spcPts val="0"/>
              </a:spcBef>
              <a:spcAft>
                <a:spcPts val="0"/>
              </a:spcAft>
              <a:buClr>
                <a:schemeClr val="dk1"/>
              </a:buClr>
              <a:buSzPts val="1800"/>
              <a:buFont typeface="Lato"/>
              <a:buAutoNum type="arabicPeriod"/>
            </a:pPr>
            <a:r>
              <a:rPr b="1" i="0" lang="en-GB" sz="1800" u="none" cap="none" strike="noStrike">
                <a:solidFill>
                  <a:schemeClr val="dk1"/>
                </a:solidFill>
                <a:latin typeface="Lato"/>
                <a:ea typeface="Lato"/>
                <a:cs typeface="Lato"/>
                <a:sym typeface="Lato"/>
              </a:rPr>
              <a:t>Summarise your section of the handout into 30-50 words</a:t>
            </a:r>
            <a:endParaRPr b="1" i="0" sz="1800" u="none" cap="none" strike="noStrike">
              <a:solidFill>
                <a:schemeClr val="dk1"/>
              </a:solidFill>
              <a:latin typeface="Lato"/>
              <a:ea typeface="Lato"/>
              <a:cs typeface="Lato"/>
              <a:sym typeface="Lato"/>
            </a:endParaRPr>
          </a:p>
          <a:p>
            <a:pPr indent="-342900" lvl="0" marL="457200" marR="0" rtl="0" algn="l">
              <a:lnSpc>
                <a:spcPct val="115000"/>
              </a:lnSpc>
              <a:spcBef>
                <a:spcPts val="0"/>
              </a:spcBef>
              <a:spcAft>
                <a:spcPts val="0"/>
              </a:spcAft>
              <a:buClr>
                <a:schemeClr val="dk1"/>
              </a:buClr>
              <a:buSzPts val="1800"/>
              <a:buFont typeface="Lato"/>
              <a:buAutoNum type="arabicPeriod"/>
            </a:pPr>
            <a:r>
              <a:rPr b="1" i="0" lang="en-GB" sz="1800" u="none" cap="none" strike="noStrike">
                <a:solidFill>
                  <a:schemeClr val="dk1"/>
                </a:solidFill>
                <a:latin typeface="Lato"/>
                <a:ea typeface="Lato"/>
                <a:cs typeface="Lato"/>
                <a:sym typeface="Lato"/>
              </a:rPr>
              <a:t>Select two points to create a whole class bitcoin fact sheet </a:t>
            </a:r>
            <a:endParaRPr b="1" i="0" sz="18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b="1" i="0" sz="8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rPr b="1" lang="en-GB" sz="1800">
                <a:solidFill>
                  <a:schemeClr val="dk1"/>
                </a:solidFill>
                <a:latin typeface="Lato"/>
                <a:ea typeface="Lato"/>
                <a:cs typeface="Lato"/>
                <a:sym typeface="Lato"/>
              </a:rPr>
              <a:t>Stretch</a:t>
            </a:r>
            <a:r>
              <a:rPr b="1" i="0" lang="en-GB" sz="1800" u="none" cap="none" strike="noStrike">
                <a:solidFill>
                  <a:schemeClr val="dk1"/>
                </a:solidFill>
                <a:latin typeface="Lato"/>
                <a:ea typeface="Lato"/>
                <a:cs typeface="Lato"/>
                <a:sym typeface="Lato"/>
              </a:rPr>
              <a:t> - Using two different colours, highlight the positives and negatives of cryptocurrency</a:t>
            </a:r>
            <a:endParaRPr b="1" i="0" sz="18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b="1" i="0" sz="24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b="1" i="0" sz="2400" u="none" cap="none" strike="noStrike">
              <a:solidFill>
                <a:schemeClr val="dk1"/>
              </a:solidFill>
              <a:latin typeface="Lato"/>
              <a:ea typeface="Lato"/>
              <a:cs typeface="Lato"/>
              <a:sym typeface="Lato"/>
            </a:endParaRPr>
          </a:p>
        </p:txBody>
      </p:sp>
      <p:sp>
        <p:nvSpPr>
          <p:cNvPr id="305" name="Google Shape;305;g14052082458_0_54"/>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306" name="Google Shape;306;g14052082458_0_54"/>
          <p:cNvSpPr txBox="1"/>
          <p:nvPr/>
        </p:nvSpPr>
        <p:spPr>
          <a:xfrm>
            <a:off x="189575" y="170375"/>
            <a:ext cx="910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3200" u="none" cap="none" strike="noStrike">
                <a:solidFill>
                  <a:schemeClr val="accent2"/>
                </a:solidFill>
                <a:latin typeface="Lato"/>
                <a:ea typeface="Lato"/>
                <a:cs typeface="Lato"/>
                <a:sym typeface="Lato"/>
              </a:rPr>
              <a:t>What is cryptocurrency?</a:t>
            </a:r>
            <a:endParaRPr b="1" i="0" sz="3200" u="none" cap="none" strike="noStrike">
              <a:solidFill>
                <a:schemeClr val="accent2"/>
              </a:solidFill>
              <a:latin typeface="Lato"/>
              <a:ea typeface="Lato"/>
              <a:cs typeface="Lato"/>
              <a:sym typeface="Lato"/>
            </a:endParaRPr>
          </a:p>
        </p:txBody>
      </p:sp>
      <p:sp>
        <p:nvSpPr>
          <p:cNvPr id="307" name="Google Shape;307;g14052082458_0_54"/>
          <p:cNvSpPr txBox="1"/>
          <p:nvPr/>
        </p:nvSpPr>
        <p:spPr>
          <a:xfrm>
            <a:off x="113375" y="4649625"/>
            <a:ext cx="51939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lang="en-GB" sz="1000" u="none" cap="none" strike="noStrike">
                <a:solidFill>
                  <a:schemeClr val="accent2"/>
                </a:solidFill>
                <a:latin typeface="Lato"/>
                <a:ea typeface="Lato"/>
                <a:cs typeface="Lato"/>
                <a:sym typeface="Lato"/>
              </a:rPr>
              <a:t>Resource 2:  Literacy Resource (recommended one page of handout given to each </a:t>
            </a:r>
            <a:r>
              <a:rPr b="1" lang="en-GB" sz="1000">
                <a:solidFill>
                  <a:schemeClr val="accent2"/>
                </a:solidFill>
                <a:latin typeface="Lato"/>
                <a:ea typeface="Lato"/>
                <a:cs typeface="Lato"/>
                <a:sym typeface="Lato"/>
              </a:rPr>
              <a:t>pair</a:t>
            </a:r>
            <a:r>
              <a:rPr b="1" lang="en-GB" sz="1000" u="none" cap="none" strike="noStrike">
                <a:solidFill>
                  <a:schemeClr val="accent2"/>
                </a:solidFill>
                <a:latin typeface="Lato"/>
                <a:ea typeface="Lato"/>
                <a:cs typeface="Lato"/>
                <a:sym typeface="Lato"/>
              </a:rPr>
              <a:t>)</a:t>
            </a:r>
            <a:endParaRPr b="0" sz="1000" u="none" cap="none" strike="noStrike">
              <a:solidFill>
                <a:schemeClr val="accent2"/>
              </a:solidFill>
              <a:latin typeface="Arial"/>
              <a:ea typeface="Arial"/>
              <a:cs typeface="Arial"/>
              <a:sym typeface="Arial"/>
            </a:endParaRPr>
          </a:p>
        </p:txBody>
      </p:sp>
      <p:pic>
        <p:nvPicPr>
          <p:cNvPr id="308" name="Google Shape;308;g14052082458_0_54"/>
          <p:cNvPicPr preferRelativeResize="0"/>
          <p:nvPr/>
        </p:nvPicPr>
        <p:blipFill rotWithShape="1">
          <a:blip r:embed="rId3">
            <a:alphaModFix/>
          </a:blip>
          <a:srcRect b="15488" l="24096" r="24589" t="17305"/>
          <a:stretch/>
        </p:blipFill>
        <p:spPr>
          <a:xfrm rot="296942">
            <a:off x="6580048" y="1250855"/>
            <a:ext cx="2446253" cy="1965592"/>
          </a:xfrm>
          <a:prstGeom prst="rect">
            <a:avLst/>
          </a:prstGeom>
          <a:noFill/>
          <a:ln cap="flat" cmpd="sng" w="28575">
            <a:solidFill>
              <a:schemeClr val="accent2"/>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g22251632af7_0_123"/>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314" name="Google Shape;314;g22251632af7_0_123"/>
          <p:cNvSpPr txBox="1"/>
          <p:nvPr/>
        </p:nvSpPr>
        <p:spPr>
          <a:xfrm>
            <a:off x="189575" y="170375"/>
            <a:ext cx="910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lang="en-GB" sz="3200">
                <a:solidFill>
                  <a:schemeClr val="accent2"/>
                </a:solidFill>
                <a:latin typeface="Lato"/>
                <a:ea typeface="Lato"/>
                <a:cs typeface="Lato"/>
                <a:sym typeface="Lato"/>
              </a:rPr>
              <a:t>Summary | </a:t>
            </a:r>
            <a:r>
              <a:rPr b="1" i="0" lang="en-GB" sz="3200" u="none" cap="none" strike="noStrike">
                <a:solidFill>
                  <a:schemeClr val="accent2"/>
                </a:solidFill>
                <a:latin typeface="Lato"/>
                <a:ea typeface="Lato"/>
                <a:cs typeface="Lato"/>
                <a:sym typeface="Lato"/>
              </a:rPr>
              <a:t>What is cryptocurrency?</a:t>
            </a:r>
            <a:endParaRPr b="1" i="0" sz="3200" u="none" cap="none" strike="noStrike">
              <a:solidFill>
                <a:schemeClr val="accent2"/>
              </a:solidFill>
              <a:latin typeface="Lato"/>
              <a:ea typeface="Lato"/>
              <a:cs typeface="Lato"/>
              <a:sym typeface="Lato"/>
            </a:endParaRPr>
          </a:p>
        </p:txBody>
      </p:sp>
      <p:sp>
        <p:nvSpPr>
          <p:cNvPr id="315" name="Google Shape;315;g22251632af7_0_123"/>
          <p:cNvSpPr txBox="1"/>
          <p:nvPr/>
        </p:nvSpPr>
        <p:spPr>
          <a:xfrm>
            <a:off x="100050" y="1031650"/>
            <a:ext cx="8943900" cy="4145700"/>
          </a:xfrm>
          <a:prstGeom prst="rect">
            <a:avLst/>
          </a:prstGeom>
          <a:solidFill>
            <a:schemeClr val="accent6"/>
          </a:solidFill>
          <a:ln>
            <a:noFill/>
          </a:ln>
        </p:spPr>
        <p:txBody>
          <a:bodyPr anchorCtr="0" anchor="t" bIns="91425" lIns="91425" spcFirstLastPara="1" rIns="91425" wrap="square" tIns="91425">
            <a:spAutoFit/>
          </a:bodyPr>
          <a:lstStyle/>
          <a:p>
            <a:pPr indent="-330200" lvl="0" marL="457200" rtl="0" algn="l">
              <a:spcBef>
                <a:spcPts val="1000"/>
              </a:spcBef>
              <a:spcAft>
                <a:spcPts val="0"/>
              </a:spcAft>
              <a:buClr>
                <a:schemeClr val="accent2"/>
              </a:buClr>
              <a:buSzPts val="1600"/>
              <a:buFont typeface="Lato"/>
              <a:buAutoNum type="arabicPeriod"/>
            </a:pPr>
            <a:r>
              <a:rPr lang="en-GB" sz="1600">
                <a:latin typeface="Lato"/>
                <a:ea typeface="Lato"/>
                <a:cs typeface="Lato"/>
                <a:sym typeface="Lato"/>
              </a:rPr>
              <a:t>Cryptocurrencies have a  </a:t>
            </a:r>
            <a:r>
              <a:rPr b="1" lang="en-GB" sz="1600">
                <a:latin typeface="Lato"/>
                <a:ea typeface="Lato"/>
                <a:cs typeface="Lato"/>
                <a:sym typeface="Lato"/>
              </a:rPr>
              <a:t>limited number of coins</a:t>
            </a:r>
            <a:r>
              <a:rPr lang="en-GB" sz="1600">
                <a:latin typeface="Lato"/>
                <a:ea typeface="Lato"/>
                <a:cs typeface="Lato"/>
                <a:sym typeface="Lato"/>
              </a:rPr>
              <a:t>. </a:t>
            </a:r>
            <a:r>
              <a:rPr b="1" lang="en-GB" sz="1600">
                <a:latin typeface="Lato"/>
                <a:ea typeface="Lato"/>
                <a:cs typeface="Lato"/>
                <a:sym typeface="Lato"/>
              </a:rPr>
              <a:t> </a:t>
            </a:r>
            <a:r>
              <a:rPr lang="en-GB" sz="1600">
                <a:latin typeface="Lato"/>
                <a:ea typeface="Lato"/>
                <a:cs typeface="Lato"/>
                <a:sym typeface="Lato"/>
              </a:rPr>
              <a:t>This </a:t>
            </a:r>
            <a:r>
              <a:rPr b="1" lang="en-GB" sz="1600">
                <a:latin typeface="Lato"/>
                <a:ea typeface="Lato"/>
                <a:cs typeface="Lato"/>
                <a:sym typeface="Lato"/>
              </a:rPr>
              <a:t>limited supply gives</a:t>
            </a:r>
            <a:r>
              <a:rPr lang="en-GB" sz="1600">
                <a:latin typeface="Lato"/>
                <a:ea typeface="Lato"/>
                <a:cs typeface="Lato"/>
                <a:sym typeface="Lato"/>
              </a:rPr>
              <a:t> them value. Bitcoin is limited to 21 million bitcoins. The amount of coins that exist need to be ‘</a:t>
            </a:r>
            <a:r>
              <a:rPr b="1" lang="en-GB" sz="1600">
                <a:latin typeface="Lato"/>
                <a:ea typeface="Lato"/>
                <a:cs typeface="Lato"/>
                <a:sym typeface="Lato"/>
              </a:rPr>
              <a:t>mined</a:t>
            </a:r>
            <a:r>
              <a:rPr lang="en-GB" sz="1600">
                <a:latin typeface="Lato"/>
                <a:ea typeface="Lato"/>
                <a:cs typeface="Lato"/>
                <a:sym typeface="Lato"/>
              </a:rPr>
              <a:t>’ by massive computers </a:t>
            </a:r>
            <a:r>
              <a:rPr b="1" lang="en-GB" sz="1600">
                <a:latin typeface="Lato"/>
                <a:ea typeface="Lato"/>
                <a:cs typeface="Lato"/>
                <a:sym typeface="Lato"/>
              </a:rPr>
              <a:t>solving complicated maths problems.</a:t>
            </a:r>
            <a:endParaRPr b="1" sz="1600">
              <a:latin typeface="Lato"/>
              <a:ea typeface="Lato"/>
              <a:cs typeface="Lato"/>
              <a:sym typeface="Lato"/>
            </a:endParaRPr>
          </a:p>
          <a:p>
            <a:pPr indent="-330200" lvl="0" marL="457200" rtl="0" algn="l">
              <a:spcBef>
                <a:spcPts val="1000"/>
              </a:spcBef>
              <a:spcAft>
                <a:spcPts val="0"/>
              </a:spcAft>
              <a:buClr>
                <a:schemeClr val="accent2"/>
              </a:buClr>
              <a:buSzPts val="1600"/>
              <a:buFont typeface="Lato"/>
              <a:buAutoNum type="arabicPeriod"/>
            </a:pPr>
            <a:r>
              <a:rPr lang="en-GB" sz="1600">
                <a:latin typeface="Lato"/>
                <a:ea typeface="Lato"/>
                <a:cs typeface="Lato"/>
                <a:sym typeface="Lato"/>
                <a:extLst>
                  <a:ext uri="http://customooxmlschemas.google.com/">
                    <go:slidesCustomData xmlns:go="http://customooxmlschemas.google.com/" textRoundtripDataId="5"/>
                  </a:ext>
                </a:extLst>
              </a:rPr>
              <a:t>The value of crypto is mostly based on </a:t>
            </a:r>
            <a:r>
              <a:rPr b="1" lang="en-GB" sz="1600">
                <a:latin typeface="Lato"/>
                <a:ea typeface="Lato"/>
                <a:cs typeface="Lato"/>
                <a:sym typeface="Lato"/>
                <a:extLst>
                  <a:ext uri="http://customooxmlschemas.google.com/">
                    <go:slidesCustomData xmlns:go="http://customooxmlschemas.google.com/" textRoundtripDataId="6"/>
                  </a:ext>
                </a:extLst>
              </a:rPr>
              <a:t>what people believe the value of the cryptocurrency is or will be</a:t>
            </a:r>
            <a:r>
              <a:rPr lang="en-GB" sz="1600">
                <a:latin typeface="Lato"/>
                <a:ea typeface="Lato"/>
                <a:cs typeface="Lato"/>
                <a:sym typeface="Lato"/>
                <a:extLst>
                  <a:ext uri="http://customooxmlschemas.google.com/">
                    <go:slidesCustomData xmlns:go="http://customooxmlschemas.google.com/" textRoundtripDataId="7"/>
                  </a:ext>
                </a:extLst>
              </a:rPr>
              <a:t>. It is not issues by the government, like the British pound or US dollar. This is why it can be very </a:t>
            </a:r>
            <a:r>
              <a:rPr b="1" lang="en-GB" sz="1600">
                <a:latin typeface="Lato"/>
                <a:ea typeface="Lato"/>
                <a:cs typeface="Lato"/>
                <a:sym typeface="Lato"/>
                <a:extLst>
                  <a:ext uri="http://customooxmlschemas.google.com/">
                    <go:slidesCustomData xmlns:go="http://customooxmlschemas.google.com/" textRoundtripDataId="8"/>
                  </a:ext>
                </a:extLst>
              </a:rPr>
              <a:t>volatile</a:t>
            </a:r>
            <a:r>
              <a:rPr lang="en-GB" sz="1600">
                <a:latin typeface="Lato"/>
                <a:ea typeface="Lato"/>
                <a:cs typeface="Lato"/>
                <a:sym typeface="Lato"/>
                <a:extLst>
                  <a:ext uri="http://customooxmlschemas.google.com/">
                    <go:slidesCustomData xmlns:go="http://customooxmlschemas.google.com/" textRoundtripDataId="9"/>
                  </a:ext>
                </a:extLst>
              </a:rPr>
              <a:t> - often changing in value.</a:t>
            </a:r>
            <a:endParaRPr sz="1600">
              <a:latin typeface="Lato"/>
              <a:ea typeface="Lato"/>
              <a:cs typeface="Lato"/>
              <a:sym typeface="Lato"/>
            </a:endParaRPr>
          </a:p>
          <a:p>
            <a:pPr indent="-330200" lvl="0" marL="457200" rtl="0" algn="l">
              <a:spcBef>
                <a:spcPts val="1000"/>
              </a:spcBef>
              <a:spcAft>
                <a:spcPts val="0"/>
              </a:spcAft>
              <a:buClr>
                <a:schemeClr val="accent2"/>
              </a:buClr>
              <a:buSzPts val="1600"/>
              <a:buFont typeface="Lato"/>
              <a:buAutoNum type="arabicPeriod"/>
            </a:pPr>
            <a:r>
              <a:rPr lang="en-GB" sz="1600">
                <a:latin typeface="Lato"/>
                <a:ea typeface="Lato"/>
                <a:cs typeface="Lato"/>
                <a:sym typeface="Lato"/>
              </a:rPr>
              <a:t>Cryptocurrency is </a:t>
            </a:r>
            <a:r>
              <a:rPr b="1" lang="en-GB" sz="1600">
                <a:latin typeface="Lato"/>
                <a:ea typeface="Lato"/>
                <a:cs typeface="Lato"/>
                <a:sym typeface="Lato"/>
              </a:rPr>
              <a:t>speculative</a:t>
            </a:r>
            <a:r>
              <a:rPr lang="en-GB" sz="1600">
                <a:latin typeface="Lato"/>
                <a:ea typeface="Lato"/>
                <a:cs typeface="Lato"/>
                <a:sym typeface="Lato"/>
              </a:rPr>
              <a:t>. This means that people buy or trade crypto because they have heard it may rise in value, not because they have evidence to support a potential rise in its value. Unlike online games, like Fortnite, investments in cryptocurrency can lead to</a:t>
            </a:r>
            <a:r>
              <a:rPr b="1" lang="en-GB" sz="1600">
                <a:latin typeface="Lato"/>
                <a:ea typeface="Lato"/>
                <a:cs typeface="Lato"/>
                <a:sym typeface="Lato"/>
              </a:rPr>
              <a:t> real big losses.</a:t>
            </a:r>
            <a:endParaRPr b="1" sz="1600">
              <a:latin typeface="Lato"/>
              <a:ea typeface="Lato"/>
              <a:cs typeface="Lato"/>
              <a:sym typeface="Lato"/>
            </a:endParaRPr>
          </a:p>
          <a:p>
            <a:pPr indent="-330200" lvl="0" marL="457200" rtl="0" algn="l">
              <a:spcBef>
                <a:spcPts val="1000"/>
              </a:spcBef>
              <a:spcAft>
                <a:spcPts val="0"/>
              </a:spcAft>
              <a:buClr>
                <a:schemeClr val="accent2"/>
              </a:buClr>
              <a:buSzPts val="1600"/>
              <a:buFont typeface="Lato"/>
              <a:buAutoNum type="arabicPeriod"/>
            </a:pPr>
            <a:r>
              <a:rPr lang="en-GB" sz="1600">
                <a:latin typeface="Lato"/>
                <a:ea typeface="Lato"/>
                <a:cs typeface="Lato"/>
                <a:sym typeface="Lato"/>
              </a:rPr>
              <a:t>Cryptocurrencies, at the moment, are not widely accepted so </a:t>
            </a:r>
            <a:r>
              <a:rPr b="1" lang="en-GB" sz="1600">
                <a:latin typeface="Lato"/>
                <a:ea typeface="Lato"/>
                <a:cs typeface="Lato"/>
                <a:sym typeface="Lato"/>
              </a:rPr>
              <a:t>can’t be used to buy a lot of items.</a:t>
            </a:r>
            <a:endParaRPr b="1" sz="1600">
              <a:latin typeface="Lato"/>
              <a:ea typeface="Lato"/>
              <a:cs typeface="Lato"/>
              <a:sym typeface="Lato"/>
            </a:endParaRPr>
          </a:p>
          <a:p>
            <a:pPr indent="-330200" lvl="0" marL="457200" rtl="0" algn="l">
              <a:spcBef>
                <a:spcPts val="1000"/>
              </a:spcBef>
              <a:spcAft>
                <a:spcPts val="0"/>
              </a:spcAft>
              <a:buClr>
                <a:schemeClr val="accent2"/>
              </a:buClr>
              <a:buSzPts val="1600"/>
              <a:buFont typeface="Lato"/>
              <a:buAutoNum type="arabicPeriod"/>
            </a:pPr>
            <a:r>
              <a:rPr lang="en-GB" sz="1600">
                <a:latin typeface="Lato"/>
                <a:ea typeface="Lato"/>
                <a:cs typeface="Lato"/>
                <a:sym typeface="Lato"/>
              </a:rPr>
              <a:t>Any investment should only be made </a:t>
            </a:r>
            <a:r>
              <a:rPr b="1" lang="en-GB" sz="1600">
                <a:latin typeface="Lato"/>
                <a:ea typeface="Lato"/>
                <a:cs typeface="Lato"/>
                <a:sym typeface="Lato"/>
              </a:rPr>
              <a:t>after</a:t>
            </a:r>
            <a:r>
              <a:rPr lang="en-GB" sz="1600">
                <a:latin typeface="Lato"/>
                <a:ea typeface="Lato"/>
                <a:cs typeface="Lato"/>
                <a:sym typeface="Lato"/>
              </a:rPr>
              <a:t> an </a:t>
            </a:r>
            <a:r>
              <a:rPr b="1" lang="en-GB" sz="1600">
                <a:latin typeface="Lato"/>
                <a:ea typeface="Lato"/>
                <a:cs typeface="Lato"/>
                <a:sym typeface="Lato"/>
              </a:rPr>
              <a:t>emergency fund has been set aside</a:t>
            </a:r>
            <a:r>
              <a:rPr lang="en-GB" sz="1600">
                <a:latin typeface="Lato"/>
                <a:ea typeface="Lato"/>
                <a:cs typeface="Lato"/>
                <a:sym typeface="Lato"/>
              </a:rPr>
              <a:t>. This is an amount of money, usually 3 months worth of spending, saved in case of unforeseen events. </a:t>
            </a:r>
            <a:endParaRPr sz="1600">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g241df959463_0_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321" name="Google Shape;321;g241df959463_0_0"/>
          <p:cNvSpPr txBox="1"/>
          <p:nvPr/>
        </p:nvSpPr>
        <p:spPr>
          <a:xfrm>
            <a:off x="189575" y="170375"/>
            <a:ext cx="910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lang="en-GB" sz="3200">
                <a:solidFill>
                  <a:schemeClr val="accent2"/>
                </a:solidFill>
                <a:latin typeface="Lato"/>
                <a:ea typeface="Lato"/>
                <a:cs typeface="Lato"/>
                <a:sym typeface="Lato"/>
              </a:rPr>
              <a:t>Did you know?</a:t>
            </a:r>
            <a:endParaRPr b="1" i="0" sz="3200" u="none" cap="none" strike="noStrike">
              <a:solidFill>
                <a:schemeClr val="accent2"/>
              </a:solidFill>
              <a:latin typeface="Lato"/>
              <a:ea typeface="Lato"/>
              <a:cs typeface="Lato"/>
              <a:sym typeface="Lato"/>
            </a:endParaRPr>
          </a:p>
        </p:txBody>
      </p:sp>
      <p:sp>
        <p:nvSpPr>
          <p:cNvPr id="322" name="Google Shape;322;g241df959463_0_0"/>
          <p:cNvSpPr txBox="1"/>
          <p:nvPr/>
        </p:nvSpPr>
        <p:spPr>
          <a:xfrm>
            <a:off x="100050" y="1031650"/>
            <a:ext cx="8943900" cy="4311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l">
              <a:spcBef>
                <a:spcPts val="1000"/>
              </a:spcBef>
              <a:spcAft>
                <a:spcPts val="0"/>
              </a:spcAft>
              <a:buNone/>
            </a:pPr>
            <a:r>
              <a:t/>
            </a:r>
            <a:endParaRPr sz="1600">
              <a:latin typeface="Lato"/>
              <a:ea typeface="Lato"/>
              <a:cs typeface="Lato"/>
              <a:sym typeface="Lato"/>
            </a:endParaRPr>
          </a:p>
        </p:txBody>
      </p:sp>
      <p:sp>
        <p:nvSpPr>
          <p:cNvPr id="323" name="Google Shape;323;g241df959463_0_0"/>
          <p:cNvSpPr/>
          <p:nvPr/>
        </p:nvSpPr>
        <p:spPr>
          <a:xfrm>
            <a:off x="2731150" y="1186625"/>
            <a:ext cx="3517500" cy="3574200"/>
          </a:xfrm>
          <a:prstGeom prst="ellipse">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700">
                <a:solidFill>
                  <a:schemeClr val="lt1"/>
                </a:solidFill>
                <a:latin typeface="Lato"/>
                <a:ea typeface="Lato"/>
                <a:cs typeface="Lato"/>
                <a:sym typeface="Lato"/>
              </a:rPr>
              <a:t>Money that is made or lost on crypto assets is taxable!</a:t>
            </a:r>
            <a:endParaRPr sz="2700">
              <a:solidFill>
                <a:schemeClr val="lt1"/>
              </a:solidFill>
              <a:latin typeface="Lato"/>
              <a:ea typeface="Lato"/>
              <a:cs typeface="Lato"/>
              <a:sym typeface="Lato"/>
            </a:endParaRPr>
          </a:p>
          <a:p>
            <a:pPr indent="0" lvl="0" marL="0" rtl="0" algn="ctr">
              <a:spcBef>
                <a:spcPts val="0"/>
              </a:spcBef>
              <a:spcAft>
                <a:spcPts val="0"/>
              </a:spcAft>
              <a:buNone/>
            </a:pPr>
            <a:r>
              <a:rPr lang="en-GB" sz="2200">
                <a:solidFill>
                  <a:schemeClr val="lt1"/>
                </a:solidFill>
                <a:latin typeface="Lato"/>
                <a:ea typeface="Lato"/>
                <a:cs typeface="Lato"/>
                <a:sym typeface="Lato"/>
              </a:rPr>
              <a:t>Learn more </a:t>
            </a:r>
            <a:r>
              <a:rPr lang="en-GB" sz="2200" u="sng">
                <a:solidFill>
                  <a:schemeClr val="lt1"/>
                </a:solidFill>
                <a:latin typeface="Lato"/>
                <a:ea typeface="Lato"/>
                <a:cs typeface="Lato"/>
                <a:sym typeface="Lato"/>
                <a:hlinkClick r:id="rId3">
                  <a:extLst>
                    <a:ext uri="{A12FA001-AC4F-418D-AE19-62706E023703}">
                      <ahyp:hlinkClr val="tx"/>
                    </a:ext>
                  </a:extLst>
                </a:hlinkClick>
                <a:extLst>
                  <a:ext uri="http://customooxmlschemas.google.com/">
                    <go:slidesCustomData xmlns:go="http://customooxmlschemas.google.com/" textRoundtripDataId="10"/>
                  </a:ext>
                </a:extLst>
              </a:rPr>
              <a:t>here</a:t>
            </a:r>
            <a:endParaRPr sz="2200">
              <a:solidFill>
                <a:schemeClr val="lt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g22a140fb3d5_2_2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329" name="Google Shape;329;g22a140fb3d5_2_20"/>
          <p:cNvSpPr txBox="1"/>
          <p:nvPr/>
        </p:nvSpPr>
        <p:spPr>
          <a:xfrm>
            <a:off x="189575" y="170375"/>
            <a:ext cx="910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lang="en-GB" sz="3200">
                <a:solidFill>
                  <a:schemeClr val="accent2"/>
                </a:solidFill>
                <a:latin typeface="Lato"/>
                <a:ea typeface="Lato"/>
                <a:cs typeface="Lato"/>
                <a:sym typeface="Lato"/>
              </a:rPr>
              <a:t>Blockchain</a:t>
            </a:r>
            <a:endParaRPr b="1" i="0" sz="3200" u="none" cap="none" strike="noStrike">
              <a:solidFill>
                <a:schemeClr val="accent2"/>
              </a:solidFill>
              <a:latin typeface="Lato"/>
              <a:ea typeface="Lato"/>
              <a:cs typeface="Lato"/>
              <a:sym typeface="Lato"/>
            </a:endParaRPr>
          </a:p>
        </p:txBody>
      </p:sp>
      <p:sp>
        <p:nvSpPr>
          <p:cNvPr id="330" name="Google Shape;330;g22a140fb3d5_2_20"/>
          <p:cNvSpPr txBox="1"/>
          <p:nvPr/>
        </p:nvSpPr>
        <p:spPr>
          <a:xfrm>
            <a:off x="123275" y="1159150"/>
            <a:ext cx="6411600" cy="4894800"/>
          </a:xfrm>
          <a:prstGeom prst="rect">
            <a:avLst/>
          </a:prstGeom>
          <a:noFill/>
          <a:ln>
            <a:noFill/>
          </a:ln>
        </p:spPr>
        <p:txBody>
          <a:bodyPr anchorCtr="0" anchor="t" bIns="91425" lIns="91425" spcFirstLastPara="1" rIns="91425" wrap="square" tIns="91425">
            <a:spAutoFit/>
          </a:bodyPr>
          <a:lstStyle/>
          <a:p>
            <a:pPr indent="-330200" lvl="0" marL="457200" rtl="0" algn="l">
              <a:spcBef>
                <a:spcPts val="1000"/>
              </a:spcBef>
              <a:spcAft>
                <a:spcPts val="0"/>
              </a:spcAft>
              <a:buClr>
                <a:schemeClr val="accent2"/>
              </a:buClr>
              <a:buSzPts val="1600"/>
              <a:buFont typeface="Lato"/>
              <a:buChar char="●"/>
            </a:pPr>
            <a:r>
              <a:rPr lang="en-GB" sz="1600">
                <a:latin typeface="Lato"/>
                <a:ea typeface="Lato"/>
                <a:cs typeface="Lato"/>
                <a:sym typeface="Lato"/>
              </a:rPr>
              <a:t>Blockchain is a type of</a:t>
            </a:r>
            <a:r>
              <a:rPr b="1" lang="en-GB" sz="1600">
                <a:latin typeface="Lato"/>
                <a:ea typeface="Lato"/>
                <a:cs typeface="Lato"/>
                <a:sym typeface="Lato"/>
              </a:rPr>
              <a:t> technology</a:t>
            </a:r>
            <a:r>
              <a:rPr lang="en-GB" sz="1600">
                <a:latin typeface="Lato"/>
                <a:ea typeface="Lato"/>
                <a:cs typeface="Lato"/>
                <a:sym typeface="Lato"/>
              </a:rPr>
              <a:t> made of a chain of blocks that contain </a:t>
            </a:r>
            <a:r>
              <a:rPr lang="en-GB" sz="1600">
                <a:latin typeface="Lato"/>
                <a:ea typeface="Lato"/>
                <a:cs typeface="Lato"/>
                <a:sym typeface="Lato"/>
              </a:rPr>
              <a:t>information</a:t>
            </a:r>
            <a:r>
              <a:rPr lang="en-GB" sz="1600">
                <a:latin typeface="Lato"/>
                <a:ea typeface="Lato"/>
                <a:cs typeface="Lato"/>
                <a:sym typeface="Lato"/>
              </a:rPr>
              <a:t>. When people trade, the information is recorded onto blocks. These records cannot be changed and are </a:t>
            </a:r>
            <a:r>
              <a:rPr b="1" lang="en-GB" sz="1600">
                <a:latin typeface="Lato"/>
                <a:ea typeface="Lato"/>
                <a:cs typeface="Lato"/>
                <a:sym typeface="Lato"/>
              </a:rPr>
              <a:t>secured using something called ‘cryptography’</a:t>
            </a:r>
            <a:r>
              <a:rPr lang="en-GB" sz="1600">
                <a:latin typeface="Lato"/>
                <a:ea typeface="Lato"/>
                <a:cs typeface="Lato"/>
                <a:sym typeface="Lato"/>
              </a:rPr>
              <a:t>. Blockchain allows </a:t>
            </a:r>
            <a:r>
              <a:rPr lang="en-GB" sz="1600">
                <a:latin typeface="Lato"/>
                <a:ea typeface="Lato"/>
                <a:cs typeface="Lato"/>
                <a:sym typeface="Lato"/>
              </a:rPr>
              <a:t>people</a:t>
            </a:r>
            <a:r>
              <a:rPr lang="en-GB" sz="1600">
                <a:latin typeface="Lato"/>
                <a:ea typeface="Lato"/>
                <a:cs typeface="Lato"/>
                <a:sym typeface="Lato"/>
              </a:rPr>
              <a:t> to trade with </a:t>
            </a:r>
            <a:r>
              <a:rPr lang="en-GB" sz="1600">
                <a:latin typeface="Lato"/>
                <a:ea typeface="Lato"/>
                <a:cs typeface="Lato"/>
                <a:sym typeface="Lato"/>
              </a:rPr>
              <a:t>anyone</a:t>
            </a:r>
            <a:r>
              <a:rPr lang="en-GB" sz="1600">
                <a:latin typeface="Lato"/>
                <a:ea typeface="Lato"/>
                <a:cs typeface="Lato"/>
                <a:sym typeface="Lato"/>
              </a:rPr>
              <a:t> around the world, without knowing them personally and without </a:t>
            </a:r>
            <a:r>
              <a:rPr lang="en-GB" sz="1600">
                <a:latin typeface="Lato"/>
                <a:ea typeface="Lato"/>
                <a:cs typeface="Lato"/>
                <a:sym typeface="Lato"/>
              </a:rPr>
              <a:t>middlemen</a:t>
            </a:r>
            <a:r>
              <a:rPr lang="en-GB" sz="1600">
                <a:latin typeface="Lato"/>
                <a:ea typeface="Lato"/>
                <a:cs typeface="Lato"/>
                <a:sym typeface="Lato"/>
              </a:rPr>
              <a:t> (like banks or other companies)</a:t>
            </a:r>
            <a:endParaRPr sz="1600">
              <a:latin typeface="Lato"/>
              <a:ea typeface="Lato"/>
              <a:cs typeface="Lato"/>
              <a:sym typeface="Lato"/>
            </a:endParaRPr>
          </a:p>
          <a:p>
            <a:pPr indent="-330200" lvl="0" marL="457200" rtl="0" algn="l">
              <a:spcBef>
                <a:spcPts val="1000"/>
              </a:spcBef>
              <a:spcAft>
                <a:spcPts val="0"/>
              </a:spcAft>
              <a:buClr>
                <a:schemeClr val="accent2"/>
              </a:buClr>
              <a:buSzPts val="1600"/>
              <a:buFont typeface="Lato"/>
              <a:buChar char="●"/>
            </a:pPr>
            <a:r>
              <a:rPr lang="en-GB" sz="1600">
                <a:latin typeface="Lato"/>
                <a:ea typeface="Lato"/>
                <a:cs typeface="Lato"/>
                <a:sym typeface="Lato"/>
              </a:rPr>
              <a:t>Not one person or organisation is ever in charge</a:t>
            </a:r>
            <a:r>
              <a:rPr lang="en-GB" sz="1600">
                <a:latin typeface="Lato"/>
                <a:ea typeface="Lato"/>
                <a:cs typeface="Lato"/>
                <a:sym typeface="Lato"/>
              </a:rPr>
              <a:t>, so blockchain is known as a </a:t>
            </a:r>
            <a:r>
              <a:rPr b="1" lang="en-GB" sz="1600">
                <a:latin typeface="Lato"/>
                <a:ea typeface="Lato"/>
                <a:cs typeface="Lato"/>
                <a:sym typeface="Lato"/>
              </a:rPr>
              <a:t>decentralised </a:t>
            </a:r>
            <a:r>
              <a:rPr lang="en-GB" sz="1600">
                <a:latin typeface="Lato"/>
                <a:ea typeface="Lato"/>
                <a:cs typeface="Lato"/>
                <a:sym typeface="Lato"/>
              </a:rPr>
              <a:t>network, compared to a centralised network</a:t>
            </a:r>
            <a:endParaRPr sz="1600">
              <a:latin typeface="Lato"/>
              <a:ea typeface="Lato"/>
              <a:cs typeface="Lato"/>
              <a:sym typeface="Lato"/>
            </a:endParaRPr>
          </a:p>
          <a:p>
            <a:pPr indent="-330200" lvl="0" marL="457200" rtl="0" algn="l">
              <a:spcBef>
                <a:spcPts val="1000"/>
              </a:spcBef>
              <a:spcAft>
                <a:spcPts val="0"/>
              </a:spcAft>
              <a:buClr>
                <a:schemeClr val="accent2"/>
              </a:buClr>
              <a:buSzPts val="1600"/>
              <a:buFont typeface="Lato"/>
              <a:buChar char="●"/>
            </a:pPr>
            <a:r>
              <a:rPr lang="en-GB" sz="1600">
                <a:latin typeface="Lato"/>
                <a:ea typeface="Lato"/>
                <a:cs typeface="Lato"/>
                <a:sym typeface="Lato"/>
              </a:rPr>
              <a:t>Cryptocurrency is </a:t>
            </a:r>
            <a:r>
              <a:rPr b="1" lang="en-GB" sz="1600">
                <a:latin typeface="Lato"/>
                <a:ea typeface="Lato"/>
                <a:cs typeface="Lato"/>
                <a:sym typeface="Lato"/>
              </a:rPr>
              <a:t>built</a:t>
            </a:r>
            <a:r>
              <a:rPr lang="en-GB" sz="1600">
                <a:latin typeface="Lato"/>
                <a:ea typeface="Lato"/>
                <a:cs typeface="Lato"/>
                <a:sym typeface="Lato"/>
              </a:rPr>
              <a:t> using blockchain, but </a:t>
            </a:r>
            <a:r>
              <a:rPr b="1" lang="en-GB" sz="1600">
                <a:latin typeface="Lato"/>
                <a:ea typeface="Lato"/>
                <a:cs typeface="Lato"/>
                <a:sym typeface="Lato"/>
              </a:rPr>
              <a:t>lots of other things </a:t>
            </a:r>
            <a:r>
              <a:rPr lang="en-GB" sz="1600">
                <a:latin typeface="Lato"/>
                <a:ea typeface="Lato"/>
                <a:cs typeface="Lato"/>
                <a:sym typeface="Lato"/>
              </a:rPr>
              <a:t>can use blockchain technology too</a:t>
            </a:r>
            <a:endParaRPr sz="1600">
              <a:latin typeface="Lato"/>
              <a:ea typeface="Lato"/>
              <a:cs typeface="Lato"/>
              <a:sym typeface="Lato"/>
            </a:endParaRPr>
          </a:p>
          <a:p>
            <a:pPr indent="0" lvl="0" marL="0" rtl="0" algn="l">
              <a:spcBef>
                <a:spcPts val="1000"/>
              </a:spcBef>
              <a:spcAft>
                <a:spcPts val="0"/>
              </a:spcAft>
              <a:buNone/>
            </a:pPr>
            <a:r>
              <a:t/>
            </a:r>
            <a:endParaRPr sz="1600">
              <a:latin typeface="Lato"/>
              <a:ea typeface="Lato"/>
              <a:cs typeface="Lato"/>
              <a:sym typeface="Lato"/>
            </a:endParaRPr>
          </a:p>
          <a:p>
            <a:pPr indent="0" lvl="0" marL="0" rtl="0" algn="l">
              <a:spcBef>
                <a:spcPts val="1000"/>
              </a:spcBef>
              <a:spcAft>
                <a:spcPts val="0"/>
              </a:spcAft>
              <a:buNone/>
            </a:pPr>
            <a:r>
              <a:t/>
            </a:r>
            <a:endParaRPr sz="1600">
              <a:latin typeface="Lato"/>
              <a:ea typeface="Lato"/>
              <a:cs typeface="Lato"/>
              <a:sym typeface="Lato"/>
            </a:endParaRPr>
          </a:p>
          <a:p>
            <a:pPr indent="0" lvl="0" marL="0" rtl="0" algn="l">
              <a:spcBef>
                <a:spcPts val="1000"/>
              </a:spcBef>
              <a:spcAft>
                <a:spcPts val="0"/>
              </a:spcAft>
              <a:buNone/>
            </a:pPr>
            <a:r>
              <a:t/>
            </a:r>
            <a:endParaRPr sz="1600">
              <a:latin typeface="Lato"/>
              <a:ea typeface="Lato"/>
              <a:cs typeface="Lato"/>
              <a:sym typeface="Lato"/>
            </a:endParaRPr>
          </a:p>
          <a:p>
            <a:pPr indent="0" lvl="0" marL="0" rtl="0" algn="l">
              <a:spcBef>
                <a:spcPts val="1000"/>
              </a:spcBef>
              <a:spcAft>
                <a:spcPts val="0"/>
              </a:spcAft>
              <a:buNone/>
            </a:pPr>
            <a:r>
              <a:t/>
            </a:r>
            <a:endParaRPr sz="1600">
              <a:latin typeface="Lato"/>
              <a:ea typeface="Lato"/>
              <a:cs typeface="Lato"/>
              <a:sym typeface="Lato"/>
            </a:endParaRPr>
          </a:p>
        </p:txBody>
      </p:sp>
      <p:pic>
        <p:nvPicPr>
          <p:cNvPr id="331" name="Google Shape;331;g22a140fb3d5_2_20"/>
          <p:cNvPicPr preferRelativeResize="0"/>
          <p:nvPr/>
        </p:nvPicPr>
        <p:blipFill>
          <a:blip r:embed="rId3">
            <a:alphaModFix/>
          </a:blip>
          <a:stretch>
            <a:fillRect/>
          </a:stretch>
        </p:blipFill>
        <p:spPr>
          <a:xfrm>
            <a:off x="6729000" y="1785750"/>
            <a:ext cx="2006825" cy="2006825"/>
          </a:xfrm>
          <a:prstGeom prst="rect">
            <a:avLst/>
          </a:prstGeom>
          <a:noFill/>
          <a:ln cap="flat" cmpd="sng" w="28575">
            <a:solidFill>
              <a:schemeClr val="accent2"/>
            </a:solidFill>
            <a:prstDash val="solid"/>
            <a:round/>
            <a:headEnd len="sm" w="sm" type="none"/>
            <a:tailEnd len="sm" w="sm" type="none"/>
          </a:ln>
        </p:spPr>
      </p:pic>
      <p:sp>
        <p:nvSpPr>
          <p:cNvPr id="332" name="Google Shape;332;g22a140fb3d5_2_20"/>
          <p:cNvSpPr/>
          <p:nvPr/>
        </p:nvSpPr>
        <p:spPr>
          <a:xfrm>
            <a:off x="286800" y="4536400"/>
            <a:ext cx="6366000" cy="4974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1000"/>
              </a:spcBef>
              <a:spcAft>
                <a:spcPts val="0"/>
              </a:spcAft>
              <a:buNone/>
            </a:pPr>
            <a:r>
              <a:t/>
            </a:r>
            <a:endParaRPr b="1" sz="1600">
              <a:solidFill>
                <a:schemeClr val="lt1"/>
              </a:solidFill>
              <a:latin typeface="Lato"/>
              <a:ea typeface="Lato"/>
              <a:cs typeface="Lato"/>
              <a:sym typeface="Lato"/>
            </a:endParaRPr>
          </a:p>
          <a:p>
            <a:pPr indent="0" lvl="0" marL="0" rtl="0" algn="ctr">
              <a:spcBef>
                <a:spcPts val="1000"/>
              </a:spcBef>
              <a:spcAft>
                <a:spcPts val="0"/>
              </a:spcAft>
              <a:buNone/>
            </a:pPr>
            <a:r>
              <a:rPr b="1" lang="en-GB" sz="1600">
                <a:solidFill>
                  <a:schemeClr val="lt1"/>
                </a:solidFill>
                <a:latin typeface="Lato"/>
                <a:ea typeface="Lato"/>
                <a:cs typeface="Lato"/>
                <a:sym typeface="Lato"/>
              </a:rPr>
              <a:t>What other ways can blockchain can be used?</a:t>
            </a:r>
            <a:endParaRPr b="1" sz="1600">
              <a:solidFill>
                <a:schemeClr val="lt1"/>
              </a:solidFill>
              <a:latin typeface="Lato"/>
              <a:ea typeface="Lato"/>
              <a:cs typeface="Lato"/>
              <a:sym typeface="Lato"/>
            </a:endParaRPr>
          </a:p>
          <a:p>
            <a:pPr indent="0" lvl="0" marL="0" rtl="0" algn="ctr">
              <a:spcBef>
                <a:spcPts val="1000"/>
              </a:spcBef>
              <a:spcAft>
                <a:spcPts val="0"/>
              </a:spcAft>
              <a:buNone/>
            </a:pPr>
            <a:r>
              <a:t/>
            </a:r>
            <a:endParaRPr b="1" sz="1600">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1000"/>
                                        <p:tgtEl>
                                          <p:spTgt spid="3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g22a140fb3d5_2_28"/>
          <p:cNvSpPr/>
          <p:nvPr/>
        </p:nvSpPr>
        <p:spPr>
          <a:xfrm>
            <a:off x="7605625" y="4264025"/>
            <a:ext cx="1315500" cy="677100"/>
          </a:xfrm>
          <a:prstGeom prst="snip1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g22a140fb3d5_2_28"/>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339" name="Google Shape;339;g22a140fb3d5_2_28"/>
          <p:cNvSpPr txBox="1"/>
          <p:nvPr/>
        </p:nvSpPr>
        <p:spPr>
          <a:xfrm>
            <a:off x="189575" y="170375"/>
            <a:ext cx="9109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lang="en-GB" sz="3200">
                <a:solidFill>
                  <a:schemeClr val="accent2"/>
                </a:solidFill>
                <a:latin typeface="Lato"/>
                <a:ea typeface="Lato"/>
                <a:cs typeface="Lato"/>
                <a:sym typeface="Lato"/>
              </a:rPr>
              <a:t>Different uses of</a:t>
            </a:r>
            <a:r>
              <a:rPr b="1" lang="en-GB" sz="3200">
                <a:solidFill>
                  <a:schemeClr val="accent2"/>
                </a:solidFill>
                <a:latin typeface="Lato"/>
                <a:ea typeface="Lato"/>
                <a:cs typeface="Lato"/>
                <a:sym typeface="Lato"/>
              </a:rPr>
              <a:t> blockchain</a:t>
            </a:r>
            <a:endParaRPr b="1" i="0" sz="3200" u="none" cap="none" strike="noStrike">
              <a:solidFill>
                <a:schemeClr val="accent2"/>
              </a:solidFill>
              <a:latin typeface="Lato"/>
              <a:ea typeface="Lato"/>
              <a:cs typeface="Lato"/>
              <a:sym typeface="Lato"/>
            </a:endParaRPr>
          </a:p>
        </p:txBody>
      </p:sp>
      <p:sp>
        <p:nvSpPr>
          <p:cNvPr id="340" name="Google Shape;340;g22a140fb3d5_2_28"/>
          <p:cNvSpPr/>
          <p:nvPr/>
        </p:nvSpPr>
        <p:spPr>
          <a:xfrm>
            <a:off x="3238475" y="3375227"/>
            <a:ext cx="2642100" cy="14979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1500">
                <a:solidFill>
                  <a:schemeClr val="lt1"/>
                </a:solidFill>
                <a:latin typeface="Lato"/>
                <a:ea typeface="Lato"/>
                <a:cs typeface="Lato"/>
                <a:sym typeface="Lato"/>
              </a:rPr>
              <a:t>School information like attendance, merits, grades and more could be recorded on blockchain</a:t>
            </a:r>
            <a:endParaRPr b="1" sz="1500">
              <a:solidFill>
                <a:schemeClr val="lt1"/>
              </a:solidFill>
              <a:latin typeface="Lato"/>
              <a:ea typeface="Lato"/>
              <a:cs typeface="Lato"/>
              <a:sym typeface="Lato"/>
            </a:endParaRPr>
          </a:p>
        </p:txBody>
      </p:sp>
      <p:sp>
        <p:nvSpPr>
          <p:cNvPr id="341" name="Google Shape;341;g22a140fb3d5_2_28"/>
          <p:cNvSpPr/>
          <p:nvPr/>
        </p:nvSpPr>
        <p:spPr>
          <a:xfrm>
            <a:off x="6287377" y="3375224"/>
            <a:ext cx="2642100" cy="14979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1500">
                <a:solidFill>
                  <a:schemeClr val="lt1"/>
                </a:solidFill>
                <a:latin typeface="Lato"/>
                <a:ea typeface="Lato"/>
                <a:cs typeface="Lato"/>
                <a:sym typeface="Lato"/>
              </a:rPr>
              <a:t>Healthcare information can be stored using </a:t>
            </a:r>
            <a:r>
              <a:rPr b="1" lang="en-GB" sz="1500">
                <a:solidFill>
                  <a:schemeClr val="lt1"/>
                </a:solidFill>
                <a:latin typeface="Lato"/>
                <a:ea typeface="Lato"/>
                <a:cs typeface="Lato"/>
                <a:sym typeface="Lato"/>
              </a:rPr>
              <a:t>blockchain. This is already happening in </a:t>
            </a:r>
            <a:r>
              <a:rPr b="1" lang="en-GB" sz="1500" u="sng">
                <a:solidFill>
                  <a:schemeClr val="lt1"/>
                </a:solidFill>
                <a:latin typeface="Lato"/>
                <a:ea typeface="Lato"/>
                <a:cs typeface="Lato"/>
                <a:sym typeface="Lato"/>
                <a:hlinkClick r:id="rId3">
                  <a:extLst>
                    <a:ext uri="{A12FA001-AC4F-418D-AE19-62706E023703}">
                      <ahyp:hlinkClr val="tx"/>
                    </a:ext>
                  </a:extLst>
                </a:hlinkClick>
              </a:rPr>
              <a:t>Estonia</a:t>
            </a:r>
            <a:endParaRPr b="1" sz="1500">
              <a:solidFill>
                <a:schemeClr val="lt1"/>
              </a:solidFill>
              <a:latin typeface="Lato"/>
              <a:ea typeface="Lato"/>
              <a:cs typeface="Lato"/>
              <a:sym typeface="Lato"/>
            </a:endParaRPr>
          </a:p>
        </p:txBody>
      </p:sp>
      <p:sp>
        <p:nvSpPr>
          <p:cNvPr id="342" name="Google Shape;342;g22a140fb3d5_2_28"/>
          <p:cNvSpPr/>
          <p:nvPr/>
        </p:nvSpPr>
        <p:spPr>
          <a:xfrm>
            <a:off x="189574" y="3338425"/>
            <a:ext cx="2642100" cy="14979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1500">
                <a:solidFill>
                  <a:schemeClr val="lt1"/>
                </a:solidFill>
                <a:latin typeface="Lato"/>
                <a:ea typeface="Lato"/>
                <a:cs typeface="Lato"/>
                <a:sym typeface="Lato"/>
              </a:rPr>
              <a:t>Monitoring</a:t>
            </a:r>
            <a:r>
              <a:rPr b="1" lang="en-GB" sz="1500">
                <a:solidFill>
                  <a:schemeClr val="lt1"/>
                </a:solidFill>
                <a:latin typeface="Lato"/>
                <a:ea typeface="Lato"/>
                <a:cs typeface="Lato"/>
                <a:sym typeface="Lato"/>
              </a:rPr>
              <a:t> </a:t>
            </a:r>
            <a:r>
              <a:rPr b="1" lang="en-GB" sz="1500">
                <a:solidFill>
                  <a:schemeClr val="lt1"/>
                </a:solidFill>
                <a:latin typeface="Lato"/>
                <a:ea typeface="Lato"/>
                <a:cs typeface="Lato"/>
                <a:sym typeface="Lato"/>
              </a:rPr>
              <a:t>supply</a:t>
            </a:r>
            <a:r>
              <a:rPr b="1" lang="en-GB" sz="1500">
                <a:solidFill>
                  <a:schemeClr val="lt1"/>
                </a:solidFill>
                <a:latin typeface="Lato"/>
                <a:ea typeface="Lato"/>
                <a:cs typeface="Lato"/>
                <a:sym typeface="Lato"/>
              </a:rPr>
              <a:t> chains e.g. </a:t>
            </a:r>
            <a:r>
              <a:rPr b="1" lang="en-GB" sz="1500">
                <a:solidFill>
                  <a:schemeClr val="lt1"/>
                </a:solidFill>
                <a:latin typeface="Lato"/>
                <a:ea typeface="Lato"/>
                <a:cs typeface="Lato"/>
                <a:sym typeface="Lato"/>
              </a:rPr>
              <a:t>tracking</a:t>
            </a:r>
            <a:r>
              <a:rPr b="1" lang="en-GB" sz="1500">
                <a:solidFill>
                  <a:schemeClr val="lt1"/>
                </a:solidFill>
                <a:latin typeface="Lato"/>
                <a:ea typeface="Lato"/>
                <a:cs typeface="Lato"/>
                <a:sym typeface="Lato"/>
              </a:rPr>
              <a:t> how fresh the vegetables are on supermarket shelves and seeing where they‘ve come from</a:t>
            </a:r>
            <a:endParaRPr b="1" sz="1500">
              <a:solidFill>
                <a:schemeClr val="lt1"/>
              </a:solidFill>
              <a:latin typeface="Lato"/>
              <a:ea typeface="Lato"/>
              <a:cs typeface="Lato"/>
              <a:sym typeface="Lato"/>
            </a:endParaRPr>
          </a:p>
        </p:txBody>
      </p:sp>
      <p:pic>
        <p:nvPicPr>
          <p:cNvPr id="343" name="Google Shape;343;g22a140fb3d5_2_28"/>
          <p:cNvPicPr preferRelativeResize="0"/>
          <p:nvPr/>
        </p:nvPicPr>
        <p:blipFill>
          <a:blip r:embed="rId4">
            <a:alphaModFix/>
          </a:blip>
          <a:stretch>
            <a:fillRect/>
          </a:stretch>
        </p:blipFill>
        <p:spPr>
          <a:xfrm>
            <a:off x="475350" y="1461250"/>
            <a:ext cx="2105775" cy="2105775"/>
          </a:xfrm>
          <a:prstGeom prst="rect">
            <a:avLst/>
          </a:prstGeom>
          <a:noFill/>
          <a:ln>
            <a:noFill/>
          </a:ln>
        </p:spPr>
      </p:pic>
      <p:pic>
        <p:nvPicPr>
          <p:cNvPr id="344" name="Google Shape;344;g22a140fb3d5_2_28"/>
          <p:cNvPicPr preferRelativeResize="0"/>
          <p:nvPr/>
        </p:nvPicPr>
        <p:blipFill>
          <a:blip r:embed="rId5">
            <a:alphaModFix/>
          </a:blip>
          <a:stretch>
            <a:fillRect/>
          </a:stretch>
        </p:blipFill>
        <p:spPr>
          <a:xfrm>
            <a:off x="3308125" y="955175"/>
            <a:ext cx="2572449" cy="2572449"/>
          </a:xfrm>
          <a:prstGeom prst="rect">
            <a:avLst/>
          </a:prstGeom>
          <a:noFill/>
          <a:ln>
            <a:noFill/>
          </a:ln>
        </p:spPr>
      </p:pic>
      <p:pic>
        <p:nvPicPr>
          <p:cNvPr id="345" name="Google Shape;345;g22a140fb3d5_2_28"/>
          <p:cNvPicPr preferRelativeResize="0"/>
          <p:nvPr/>
        </p:nvPicPr>
        <p:blipFill>
          <a:blip r:embed="rId6">
            <a:alphaModFix/>
          </a:blip>
          <a:stretch>
            <a:fillRect/>
          </a:stretch>
        </p:blipFill>
        <p:spPr>
          <a:xfrm>
            <a:off x="6439776" y="1260950"/>
            <a:ext cx="2375352" cy="237535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4"/>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162" name="Google Shape;162;p4"/>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164" name="Google Shape;164;p4"/>
          <p:cNvSpPr txBox="1"/>
          <p:nvPr/>
        </p:nvSpPr>
        <p:spPr>
          <a:xfrm>
            <a:off x="360375" y="1503475"/>
            <a:ext cx="8051700" cy="226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en-GB" sz="2000" u="none" cap="none" strike="noStrike">
                <a:solidFill>
                  <a:schemeClr val="lt1"/>
                </a:solidFill>
                <a:latin typeface="Lato Black"/>
                <a:ea typeface="Lato Black"/>
                <a:cs typeface="Lato Black"/>
                <a:sym typeface="Lato Black"/>
              </a:rPr>
              <a:t>By the end of the session, I will be able to:</a:t>
            </a:r>
            <a:endParaRPr b="1" i="0" sz="1600" u="none" cap="none" strike="noStrike">
              <a:solidFill>
                <a:schemeClr val="lt1"/>
              </a:solidFill>
              <a:latin typeface="Lato"/>
              <a:ea typeface="Lato"/>
              <a:cs typeface="Lato"/>
              <a:sym typeface="Lato"/>
            </a:endParaRPr>
          </a:p>
          <a:p>
            <a:pPr indent="-330200" lvl="0" marL="457200" marR="0" rtl="0" algn="l">
              <a:lnSpc>
                <a:spcPct val="150000"/>
              </a:lnSpc>
              <a:spcBef>
                <a:spcPts val="0"/>
              </a:spcBef>
              <a:spcAft>
                <a:spcPts val="0"/>
              </a:spcAft>
              <a:buClr>
                <a:srgbClr val="FFFFFF"/>
              </a:buClr>
              <a:buSzPts val="1600"/>
              <a:buFont typeface="Lato"/>
              <a:buAutoNum type="arabicPeriod"/>
            </a:pPr>
            <a:r>
              <a:rPr lang="en-GB" sz="1600">
                <a:solidFill>
                  <a:srgbClr val="FFFFFF"/>
                </a:solidFill>
                <a:latin typeface="Lato"/>
                <a:ea typeface="Lato"/>
                <a:cs typeface="Lato"/>
                <a:sym typeface="Lato"/>
              </a:rPr>
              <a:t>Define</a:t>
            </a:r>
            <a:r>
              <a:rPr b="0" i="0" lang="en-GB" sz="1600" u="none" cap="none" strike="noStrike">
                <a:solidFill>
                  <a:srgbClr val="FFFFFF"/>
                </a:solidFill>
                <a:latin typeface="Lato"/>
                <a:ea typeface="Lato"/>
                <a:cs typeface="Lato"/>
                <a:sym typeface="Lato"/>
              </a:rPr>
              <a:t> what cryptocurrency is and describe how it compares with traditional money</a:t>
            </a:r>
            <a:endParaRPr b="0" i="0" sz="1600" u="none" cap="none" strike="noStrike">
              <a:solidFill>
                <a:srgbClr val="FFFFFF"/>
              </a:solidFill>
              <a:latin typeface="Lato"/>
              <a:ea typeface="Lato"/>
              <a:cs typeface="Lato"/>
              <a:sym typeface="Lato"/>
            </a:endParaRPr>
          </a:p>
          <a:p>
            <a:pPr indent="-330200" lvl="0" marL="457200" marR="0" rtl="0" algn="l">
              <a:lnSpc>
                <a:spcPct val="150000"/>
              </a:lnSpc>
              <a:spcBef>
                <a:spcPts val="0"/>
              </a:spcBef>
              <a:spcAft>
                <a:spcPts val="0"/>
              </a:spcAft>
              <a:buClr>
                <a:srgbClr val="FFFFFF"/>
              </a:buClr>
              <a:buSzPts val="1600"/>
              <a:buFont typeface="Lato"/>
              <a:buAutoNum type="arabicPeriod"/>
            </a:pPr>
            <a:r>
              <a:rPr b="0" i="0" lang="en-GB" sz="1600" u="none" cap="none" strike="noStrike">
                <a:solidFill>
                  <a:srgbClr val="FFFFFF"/>
                </a:solidFill>
                <a:latin typeface="Lato"/>
                <a:ea typeface="Lato"/>
                <a:cs typeface="Lato"/>
                <a:sym typeface="Lato"/>
              </a:rPr>
              <a:t>Recognise the influence of social media and peers on financial decisions</a:t>
            </a:r>
            <a:endParaRPr b="0" i="0" sz="1600" u="none" cap="none" strike="noStrike">
              <a:solidFill>
                <a:srgbClr val="FFFFFF"/>
              </a:solidFill>
              <a:latin typeface="Lato"/>
              <a:ea typeface="Lato"/>
              <a:cs typeface="Lato"/>
              <a:sym typeface="Lato"/>
            </a:endParaRPr>
          </a:p>
          <a:p>
            <a:pPr indent="-330200" lvl="0" marL="457200" marR="0" rtl="0" algn="l">
              <a:lnSpc>
                <a:spcPct val="150000"/>
              </a:lnSpc>
              <a:spcBef>
                <a:spcPts val="0"/>
              </a:spcBef>
              <a:spcAft>
                <a:spcPts val="0"/>
              </a:spcAft>
              <a:buClr>
                <a:srgbClr val="FFFFFF"/>
              </a:buClr>
              <a:buSzPts val="1600"/>
              <a:buFont typeface="Lato"/>
              <a:buAutoNum type="arabicPeriod"/>
            </a:pPr>
            <a:r>
              <a:rPr b="0" i="0" lang="en-GB" sz="1600" u="none" cap="none" strike="noStrike">
                <a:solidFill>
                  <a:srgbClr val="FFFFFF"/>
                </a:solidFill>
                <a:latin typeface="Lato"/>
                <a:ea typeface="Lato"/>
                <a:cs typeface="Lato"/>
                <a:sym typeface="Lato"/>
              </a:rPr>
              <a:t>Confidently identify the risks that cryptocurrenc</a:t>
            </a:r>
            <a:r>
              <a:rPr lang="en-GB" sz="1600">
                <a:solidFill>
                  <a:srgbClr val="FFFFFF"/>
                </a:solidFill>
                <a:latin typeface="Lato"/>
                <a:ea typeface="Lato"/>
                <a:cs typeface="Lato"/>
                <a:sym typeface="Lato"/>
              </a:rPr>
              <a:t>ies</a:t>
            </a:r>
            <a:r>
              <a:rPr b="0" i="0" lang="en-GB" sz="1600" u="none" cap="none" strike="noStrike">
                <a:solidFill>
                  <a:srgbClr val="FFFFFF"/>
                </a:solidFill>
                <a:latin typeface="Lato"/>
                <a:ea typeface="Lato"/>
                <a:cs typeface="Lato"/>
                <a:sym typeface="Lato"/>
              </a:rPr>
              <a:t> present</a:t>
            </a:r>
            <a:endParaRPr b="0" i="0" sz="1600" u="none" cap="none" strike="noStrike">
              <a:solidFill>
                <a:srgbClr val="FFFFFF"/>
              </a:solidFill>
              <a:latin typeface="Lato"/>
              <a:ea typeface="Lato"/>
              <a:cs typeface="Lato"/>
              <a:sym typeface="Lato"/>
            </a:endParaRPr>
          </a:p>
          <a:p>
            <a:pPr indent="-330200" lvl="0" marL="457200" marR="0" rtl="0" algn="l">
              <a:lnSpc>
                <a:spcPct val="150000"/>
              </a:lnSpc>
              <a:spcBef>
                <a:spcPts val="0"/>
              </a:spcBef>
              <a:spcAft>
                <a:spcPts val="0"/>
              </a:spcAft>
              <a:buClr>
                <a:srgbClr val="FFFFFF"/>
              </a:buClr>
              <a:buSzPts val="1600"/>
              <a:buFont typeface="Lato"/>
              <a:buAutoNum type="arabicPeriod"/>
            </a:pPr>
            <a:r>
              <a:rPr lang="en-GB" sz="1600">
                <a:solidFill>
                  <a:srgbClr val="FFFFFF"/>
                </a:solidFill>
                <a:latin typeface="Lato"/>
                <a:ea typeface="Lato"/>
                <a:cs typeface="Lato"/>
                <a:sym typeface="Lato"/>
              </a:rPr>
              <a:t>Explain</a:t>
            </a:r>
            <a:r>
              <a:rPr b="0" i="0" lang="en-GB" sz="1600" u="none" cap="none" strike="noStrike">
                <a:solidFill>
                  <a:srgbClr val="FFFFFF"/>
                </a:solidFill>
                <a:latin typeface="Lato"/>
                <a:ea typeface="Lato"/>
                <a:cs typeface="Lato"/>
                <a:sym typeface="Lato"/>
              </a:rPr>
              <a:t> the warning signs of cryptocurrency scams and what to do when they are spotted </a:t>
            </a:r>
            <a:endParaRPr b="0" i="0" sz="1600" u="none" cap="none" strike="noStrike">
              <a:solidFill>
                <a:srgbClr val="FFFFFF"/>
              </a:solidFill>
              <a:latin typeface="Lato"/>
              <a:ea typeface="Lato"/>
              <a:cs typeface="Lato"/>
              <a:sym typeface="Lato"/>
            </a:endParaRPr>
          </a:p>
        </p:txBody>
      </p:sp>
      <p:sp>
        <p:nvSpPr>
          <p:cNvPr id="165" name="Google Shape;165;p4"/>
          <p:cNvSpPr txBox="1"/>
          <p:nvPr/>
        </p:nvSpPr>
        <p:spPr>
          <a:xfrm>
            <a:off x="360375" y="452850"/>
            <a:ext cx="7338600" cy="846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lt1"/>
                </a:solidFill>
                <a:latin typeface="Lato"/>
                <a:ea typeface="Lato"/>
                <a:cs typeface="Lato"/>
                <a:sym typeface="Lato"/>
              </a:rPr>
              <a:t>‘I will learn how cryptocurrency assets work and how to assess the risks and opportunities that they present’</a:t>
            </a:r>
            <a:endParaRPr b="0" i="0" sz="2000" u="none" cap="none" strike="noStrike">
              <a:solidFill>
                <a:schemeClr val="lt1"/>
              </a:solidFill>
              <a:latin typeface="Lato Black"/>
              <a:ea typeface="Lato Black"/>
              <a:cs typeface="Lato Black"/>
              <a:sym typeface="Lato Black"/>
            </a:endParaRPr>
          </a:p>
        </p:txBody>
      </p:sp>
      <p:sp>
        <p:nvSpPr>
          <p:cNvPr id="166" name="Google Shape;166;p4"/>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g143409b8039_0_371"/>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351" name="Google Shape;351;g143409b8039_0_371"/>
          <p:cNvSpPr txBox="1"/>
          <p:nvPr/>
        </p:nvSpPr>
        <p:spPr>
          <a:xfrm>
            <a:off x="304800" y="162200"/>
            <a:ext cx="79281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3200"/>
              <a:buFont typeface="Arial"/>
              <a:buNone/>
            </a:pPr>
            <a:r>
              <a:rPr b="1" lang="en-GB" sz="3200">
                <a:solidFill>
                  <a:schemeClr val="accent2"/>
                </a:solidFill>
                <a:latin typeface="Lato"/>
                <a:ea typeface="Lato"/>
                <a:cs typeface="Lato"/>
                <a:sym typeface="Lato"/>
              </a:rPr>
              <a:t>Discussion</a:t>
            </a:r>
            <a:endParaRPr b="1" i="0" sz="3200" u="none" cap="none" strike="noStrike">
              <a:solidFill>
                <a:schemeClr val="accent2"/>
              </a:solidFill>
              <a:latin typeface="Lato"/>
              <a:ea typeface="Lato"/>
              <a:cs typeface="Lato"/>
              <a:sym typeface="Lato"/>
            </a:endParaRPr>
          </a:p>
        </p:txBody>
      </p:sp>
      <p:sp>
        <p:nvSpPr>
          <p:cNvPr id="352" name="Google Shape;352;g143409b8039_0_371"/>
          <p:cNvSpPr txBox="1"/>
          <p:nvPr/>
        </p:nvSpPr>
        <p:spPr>
          <a:xfrm>
            <a:off x="173400" y="1106375"/>
            <a:ext cx="8767800" cy="978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lang="en-GB" sz="2400">
                <a:solidFill>
                  <a:schemeClr val="dk1"/>
                </a:solidFill>
                <a:latin typeface="Lato"/>
                <a:ea typeface="Lato"/>
                <a:cs typeface="Lato"/>
                <a:sym typeface="Lato"/>
              </a:rPr>
              <a:t>Do you believe cryptocurrencies have value?</a:t>
            </a:r>
            <a:endParaRPr b="1" sz="2400">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rPr lang="en-GB" sz="2400">
                <a:solidFill>
                  <a:schemeClr val="dk1"/>
                </a:solidFill>
                <a:latin typeface="Lato"/>
                <a:ea typeface="Lato"/>
                <a:cs typeface="Lato"/>
                <a:sym typeface="Lato"/>
              </a:rPr>
              <a:t>Use prior learning to justify your response</a:t>
            </a:r>
            <a:endParaRPr sz="2400">
              <a:solidFill>
                <a:schemeClr val="dk1"/>
              </a:solidFill>
              <a:latin typeface="Lato"/>
              <a:ea typeface="Lato"/>
              <a:cs typeface="Lato"/>
              <a:sym typeface="Lato"/>
            </a:endParaRPr>
          </a:p>
        </p:txBody>
      </p:sp>
      <p:sp>
        <p:nvSpPr>
          <p:cNvPr id="353" name="Google Shape;353;g143409b8039_0_371"/>
          <p:cNvSpPr txBox="1"/>
          <p:nvPr/>
        </p:nvSpPr>
        <p:spPr>
          <a:xfrm>
            <a:off x="1693375" y="2431525"/>
            <a:ext cx="2312400" cy="11082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500">
                <a:solidFill>
                  <a:schemeClr val="lt1"/>
                </a:solidFill>
                <a:latin typeface="Lato"/>
                <a:ea typeface="Lato"/>
                <a:cs typeface="Lato"/>
                <a:sym typeface="Lato"/>
              </a:rPr>
              <a:t>Why </a:t>
            </a:r>
            <a:r>
              <a:rPr b="1" lang="en-GB" sz="1500">
                <a:solidFill>
                  <a:schemeClr val="lt1"/>
                </a:solidFill>
                <a:latin typeface="Lato"/>
                <a:ea typeface="Lato"/>
                <a:cs typeface="Lato"/>
                <a:sym typeface="Lato"/>
              </a:rPr>
              <a:t>might</a:t>
            </a:r>
            <a:r>
              <a:rPr b="1" lang="en-GB" sz="1500">
                <a:solidFill>
                  <a:schemeClr val="lt1"/>
                </a:solidFill>
                <a:latin typeface="Lato"/>
                <a:ea typeface="Lato"/>
                <a:cs typeface="Lato"/>
                <a:sym typeface="Lato"/>
              </a:rPr>
              <a:t> some people be excited about </a:t>
            </a:r>
            <a:r>
              <a:rPr b="1" lang="en-GB" sz="1500">
                <a:solidFill>
                  <a:schemeClr val="lt1"/>
                </a:solidFill>
                <a:latin typeface="Lato"/>
                <a:ea typeface="Lato"/>
                <a:cs typeface="Lato"/>
                <a:sym typeface="Lato"/>
              </a:rPr>
              <a:t>crypto</a:t>
            </a:r>
            <a:r>
              <a:rPr b="1" lang="en-GB" sz="1500">
                <a:solidFill>
                  <a:schemeClr val="lt1"/>
                </a:solidFill>
                <a:latin typeface="Lato"/>
                <a:ea typeface="Lato"/>
                <a:cs typeface="Lato"/>
                <a:sym typeface="Lato"/>
              </a:rPr>
              <a:t>currencies?</a:t>
            </a:r>
            <a:endParaRPr b="1" sz="1500">
              <a:solidFill>
                <a:schemeClr val="lt1"/>
              </a:solidFill>
              <a:latin typeface="Lato"/>
              <a:ea typeface="Lato"/>
              <a:cs typeface="Lato"/>
              <a:sym typeface="Lato"/>
            </a:endParaRPr>
          </a:p>
          <a:p>
            <a:pPr indent="0" lvl="0" marL="0" rtl="0" algn="l">
              <a:spcBef>
                <a:spcPts val="0"/>
              </a:spcBef>
              <a:spcAft>
                <a:spcPts val="0"/>
              </a:spcAft>
              <a:buNone/>
            </a:pPr>
            <a:r>
              <a:t/>
            </a:r>
            <a:endParaRPr b="1" sz="1500">
              <a:solidFill>
                <a:schemeClr val="lt1"/>
              </a:solidFill>
              <a:latin typeface="Lato"/>
              <a:ea typeface="Lato"/>
              <a:cs typeface="Lato"/>
              <a:sym typeface="Lato"/>
            </a:endParaRPr>
          </a:p>
        </p:txBody>
      </p:sp>
      <p:sp>
        <p:nvSpPr>
          <p:cNvPr id="354" name="Google Shape;354;g143409b8039_0_371"/>
          <p:cNvSpPr txBox="1"/>
          <p:nvPr/>
        </p:nvSpPr>
        <p:spPr>
          <a:xfrm>
            <a:off x="4377350" y="2431525"/>
            <a:ext cx="2312400" cy="11082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500">
                <a:solidFill>
                  <a:schemeClr val="lt1"/>
                </a:solidFill>
                <a:latin typeface="Lato"/>
                <a:ea typeface="Lato"/>
                <a:cs typeface="Lato"/>
                <a:sym typeface="Lato"/>
              </a:rPr>
              <a:t>Why </a:t>
            </a:r>
            <a:r>
              <a:rPr b="1" lang="en-GB" sz="1500">
                <a:solidFill>
                  <a:schemeClr val="lt1"/>
                </a:solidFill>
                <a:latin typeface="Lato"/>
                <a:ea typeface="Lato"/>
                <a:cs typeface="Lato"/>
                <a:sym typeface="Lato"/>
              </a:rPr>
              <a:t>might</a:t>
            </a:r>
            <a:r>
              <a:rPr b="1" lang="en-GB" sz="1500">
                <a:solidFill>
                  <a:schemeClr val="lt1"/>
                </a:solidFill>
                <a:latin typeface="Lato"/>
                <a:ea typeface="Lato"/>
                <a:cs typeface="Lato"/>
                <a:sym typeface="Lato"/>
              </a:rPr>
              <a:t> some </a:t>
            </a:r>
            <a:r>
              <a:rPr b="1" lang="en-GB" sz="1500">
                <a:solidFill>
                  <a:schemeClr val="lt1"/>
                </a:solidFill>
                <a:latin typeface="Lato"/>
                <a:ea typeface="Lato"/>
                <a:cs typeface="Lato"/>
                <a:sym typeface="Lato"/>
              </a:rPr>
              <a:t>people</a:t>
            </a:r>
            <a:r>
              <a:rPr b="1" lang="en-GB" sz="1500">
                <a:solidFill>
                  <a:schemeClr val="lt1"/>
                </a:solidFill>
                <a:latin typeface="Lato"/>
                <a:ea typeface="Lato"/>
                <a:cs typeface="Lato"/>
                <a:sym typeface="Lato"/>
              </a:rPr>
              <a:t> feel uncertain about investing in cryptocurrencies?</a:t>
            </a:r>
            <a:endParaRPr b="1" sz="1500">
              <a:solidFill>
                <a:schemeClr val="lt1"/>
              </a:solidFill>
              <a:latin typeface="Lato"/>
              <a:ea typeface="Lato"/>
              <a:cs typeface="Lato"/>
              <a:sym typeface="Lato"/>
            </a:endParaRPr>
          </a:p>
        </p:txBody>
      </p:sp>
      <p:sp>
        <p:nvSpPr>
          <p:cNvPr id="355" name="Google Shape;355;g143409b8039_0_371"/>
          <p:cNvSpPr txBox="1"/>
          <p:nvPr/>
        </p:nvSpPr>
        <p:spPr>
          <a:xfrm>
            <a:off x="1693363" y="3663550"/>
            <a:ext cx="2312400" cy="11082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500">
                <a:solidFill>
                  <a:schemeClr val="lt1"/>
                </a:solidFill>
                <a:latin typeface="Lato"/>
                <a:ea typeface="Lato"/>
                <a:cs typeface="Lato"/>
                <a:sym typeface="Lato"/>
              </a:rPr>
              <a:t>Why might some people say cryptocurrencies are worthless?</a:t>
            </a:r>
            <a:endParaRPr b="1" sz="1500">
              <a:solidFill>
                <a:schemeClr val="lt1"/>
              </a:solidFill>
              <a:latin typeface="Lato"/>
              <a:ea typeface="Lato"/>
              <a:cs typeface="Lato"/>
              <a:sym typeface="Lato"/>
            </a:endParaRPr>
          </a:p>
          <a:p>
            <a:pPr indent="0" lvl="0" marL="0" rtl="0" algn="l">
              <a:spcBef>
                <a:spcPts val="0"/>
              </a:spcBef>
              <a:spcAft>
                <a:spcPts val="0"/>
              </a:spcAft>
              <a:buNone/>
            </a:pPr>
            <a:r>
              <a:t/>
            </a:r>
            <a:endParaRPr b="1" sz="1500">
              <a:solidFill>
                <a:schemeClr val="lt1"/>
              </a:solidFill>
              <a:latin typeface="Lato"/>
              <a:ea typeface="Lato"/>
              <a:cs typeface="Lato"/>
              <a:sym typeface="Lato"/>
            </a:endParaRPr>
          </a:p>
        </p:txBody>
      </p:sp>
      <p:sp>
        <p:nvSpPr>
          <p:cNvPr id="356" name="Google Shape;356;g143409b8039_0_371"/>
          <p:cNvSpPr txBox="1"/>
          <p:nvPr/>
        </p:nvSpPr>
        <p:spPr>
          <a:xfrm>
            <a:off x="4379225" y="3663550"/>
            <a:ext cx="2312400" cy="11082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500">
                <a:solidFill>
                  <a:schemeClr val="lt1"/>
                </a:solidFill>
                <a:latin typeface="Lato"/>
                <a:ea typeface="Lato"/>
                <a:cs typeface="Lato"/>
                <a:sym typeface="Lato"/>
              </a:rPr>
              <a:t>Why might some people be excited about blockchain but not cryptocurrencies?</a:t>
            </a:r>
            <a:endParaRPr b="1" sz="1500">
              <a:solidFill>
                <a:schemeClr val="lt1"/>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g17a680fb664_0_0"/>
          <p:cNvSpPr txBox="1"/>
          <p:nvPr/>
        </p:nvSpPr>
        <p:spPr>
          <a:xfrm>
            <a:off x="311700" y="581752"/>
            <a:ext cx="70212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t/>
            </a:r>
            <a:endParaRPr b="1" i="0" sz="2400" u="none" cap="none" strike="noStrike">
              <a:solidFill>
                <a:schemeClr val="lt1"/>
              </a:solidFill>
              <a:latin typeface="Lato"/>
              <a:ea typeface="Lato"/>
              <a:cs typeface="Lato"/>
              <a:sym typeface="Lato"/>
            </a:endParaRPr>
          </a:p>
        </p:txBody>
      </p:sp>
      <p:sp>
        <p:nvSpPr>
          <p:cNvPr id="362" name="Google Shape;362;g17a680fb664_0_0"/>
          <p:cNvSpPr txBox="1"/>
          <p:nvPr/>
        </p:nvSpPr>
        <p:spPr>
          <a:xfrm>
            <a:off x="189575" y="847477"/>
            <a:ext cx="70212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1800" u="sng" cap="none" strike="noStrike">
                <a:solidFill>
                  <a:schemeClr val="lt1"/>
                </a:solidFill>
                <a:latin typeface="Lato"/>
                <a:ea typeface="Lato"/>
                <a:cs typeface="Lato"/>
                <a:sym typeface="Lato"/>
                <a:hlinkClick r:id="rId3">
                  <a:extLst>
                    <a:ext uri="{A12FA001-AC4F-418D-AE19-62706E023703}">
                      <ahyp:hlinkClr val="tx"/>
                    </a:ext>
                  </a:extLst>
                </a:hlinkClick>
              </a:rPr>
              <a:t>5 myths about cryptocurrency:</a:t>
            </a:r>
            <a:endParaRPr b="1" i="0" sz="1800" u="none" cap="none" strike="noStrike">
              <a:solidFill>
                <a:schemeClr val="lt1"/>
              </a:solidFill>
              <a:latin typeface="Lato"/>
              <a:ea typeface="Lato"/>
              <a:cs typeface="Lato"/>
              <a:sym typeface="Lato"/>
            </a:endParaRPr>
          </a:p>
        </p:txBody>
      </p:sp>
      <p:sp>
        <p:nvSpPr>
          <p:cNvPr id="363" name="Google Shape;363;g17a680fb664_0_0"/>
          <p:cNvSpPr txBox="1"/>
          <p:nvPr/>
        </p:nvSpPr>
        <p:spPr>
          <a:xfrm>
            <a:off x="189575" y="170375"/>
            <a:ext cx="87729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3200" u="none" cap="none" strike="noStrike">
                <a:solidFill>
                  <a:schemeClr val="accent2"/>
                </a:solidFill>
                <a:latin typeface="Lato"/>
                <a:ea typeface="Lato"/>
                <a:cs typeface="Lato"/>
                <a:sym typeface="Lato"/>
              </a:rPr>
              <a:t>Myths about cryptocurrency</a:t>
            </a:r>
            <a:endParaRPr b="1" i="0" sz="3200" u="none" cap="none" strike="noStrike">
              <a:solidFill>
                <a:schemeClr val="accent2"/>
              </a:solidFill>
              <a:latin typeface="Lato"/>
              <a:ea typeface="Lato"/>
              <a:cs typeface="Lato"/>
              <a:sym typeface="Lato"/>
            </a:endParaRPr>
          </a:p>
        </p:txBody>
      </p:sp>
      <p:sp>
        <p:nvSpPr>
          <p:cNvPr id="364" name="Google Shape;364;g17a680fb664_0_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b="1" lang="en-GB"/>
              <a:t>‹#›</a:t>
            </a:fld>
            <a:endParaRPr b="1"/>
          </a:p>
        </p:txBody>
      </p:sp>
      <p:sp>
        <p:nvSpPr>
          <p:cNvPr id="365" name="Google Shape;365;g17a680fb664_0_0"/>
          <p:cNvSpPr txBox="1"/>
          <p:nvPr/>
        </p:nvSpPr>
        <p:spPr>
          <a:xfrm>
            <a:off x="0" y="0"/>
            <a:ext cx="6269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Here are 5 myths about cryptocurrencies -made in collaboration with Ishaan Bhimjiyani @Revishaan" id="366" name="Google Shape;366;g17a680fb664_0_0" title="5 myths about cryptocurrencies from Ishaan @Revishaan">
            <a:hlinkClick r:id="rId4"/>
          </p:cNvPr>
          <p:cNvPicPr preferRelativeResize="0"/>
          <p:nvPr/>
        </p:nvPicPr>
        <p:blipFill rotWithShape="1">
          <a:blip r:embed="rId5">
            <a:alphaModFix/>
          </a:blip>
          <a:srcRect b="0" l="0" r="0" t="0"/>
          <a:stretch/>
        </p:blipFill>
        <p:spPr>
          <a:xfrm>
            <a:off x="254350" y="131740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1000"/>
                                        <p:tgtEl>
                                          <p:spTgt spid="3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g22251632af7_0_134"/>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g22251632af7_0_134"/>
          <p:cNvSpPr txBox="1"/>
          <p:nvPr/>
        </p:nvSpPr>
        <p:spPr>
          <a:xfrm>
            <a:off x="176350" y="223700"/>
            <a:ext cx="7021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3200" u="none" cap="none" strike="noStrike">
                <a:solidFill>
                  <a:srgbClr val="FF8022"/>
                </a:solidFill>
                <a:latin typeface="Lato"/>
                <a:ea typeface="Lato"/>
                <a:cs typeface="Lato"/>
                <a:sym typeface="Lato"/>
              </a:rPr>
              <a:t>Ethical considerations</a:t>
            </a:r>
            <a:endParaRPr b="1" i="0" sz="3200" u="none" cap="none" strike="noStrike">
              <a:solidFill>
                <a:srgbClr val="FF8022"/>
              </a:solidFill>
              <a:latin typeface="Lato"/>
              <a:ea typeface="Lato"/>
              <a:cs typeface="Lato"/>
              <a:sym typeface="Lato"/>
            </a:endParaRPr>
          </a:p>
        </p:txBody>
      </p:sp>
      <p:sp>
        <p:nvSpPr>
          <p:cNvPr id="373" name="Google Shape;373;g22251632af7_0_134"/>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374" name="Google Shape;374;g22251632af7_0_134"/>
          <p:cNvSpPr txBox="1"/>
          <p:nvPr/>
        </p:nvSpPr>
        <p:spPr>
          <a:xfrm>
            <a:off x="133075" y="1037000"/>
            <a:ext cx="5403900" cy="412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GB" sz="1600" u="none" cap="none" strike="noStrike">
                <a:solidFill>
                  <a:srgbClr val="00A500"/>
                </a:solidFill>
                <a:latin typeface="Lato"/>
                <a:ea typeface="Lato"/>
                <a:cs typeface="Lato"/>
                <a:sym typeface="Lato"/>
              </a:rPr>
              <a:t>Environmental </a:t>
            </a:r>
            <a:endParaRPr b="1" sz="1600">
              <a:solidFill>
                <a:srgbClr val="00A5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rPr b="0" i="0" lang="en-GB" u="none" cap="none" strike="noStrike">
                <a:solidFill>
                  <a:srgbClr val="000000"/>
                </a:solidFill>
                <a:latin typeface="Lato"/>
                <a:ea typeface="Lato"/>
                <a:cs typeface="Lato"/>
                <a:sym typeface="Lato"/>
              </a:rPr>
              <a:t>Cryptocurrencies can be </a:t>
            </a:r>
            <a:r>
              <a:rPr b="1" i="0" lang="en-GB" u="none" cap="none" strike="noStrike">
                <a:solidFill>
                  <a:srgbClr val="000000"/>
                </a:solidFill>
                <a:latin typeface="Lato"/>
                <a:ea typeface="Lato"/>
                <a:cs typeface="Lato"/>
                <a:sym typeface="Lato"/>
              </a:rPr>
              <a:t>environmentally unfriendly </a:t>
            </a:r>
            <a:r>
              <a:rPr b="0" i="0" lang="en-GB" u="none" cap="none" strike="noStrike">
                <a:solidFill>
                  <a:srgbClr val="000000"/>
                </a:solidFill>
                <a:latin typeface="Lato"/>
                <a:ea typeface="Lato"/>
                <a:cs typeface="Lato"/>
                <a:sym typeface="Lato"/>
              </a:rPr>
              <a:t>because it takes a </a:t>
            </a:r>
            <a:r>
              <a:rPr b="1" i="0" lang="en-GB" u="none" cap="none" strike="noStrike">
                <a:solidFill>
                  <a:srgbClr val="000000"/>
                </a:solidFill>
                <a:latin typeface="Lato"/>
                <a:ea typeface="Lato"/>
                <a:cs typeface="Lato"/>
                <a:sym typeface="Lato"/>
              </a:rPr>
              <a:t>large amount of energy</a:t>
            </a:r>
            <a:r>
              <a:rPr b="0" i="0" lang="en-GB" u="none" cap="none" strike="noStrike">
                <a:solidFill>
                  <a:srgbClr val="000000"/>
                </a:solidFill>
                <a:latin typeface="Lato"/>
                <a:ea typeface="Lato"/>
                <a:cs typeface="Lato"/>
                <a:sym typeface="Lato"/>
              </a:rPr>
              <a:t> to power the technology they require. </a:t>
            </a:r>
            <a:r>
              <a:rPr b="0" i="0" lang="en-GB" u="none" cap="none" strike="noStrike">
                <a:solidFill>
                  <a:srgbClr val="000000"/>
                </a:solidFill>
                <a:latin typeface="Lato"/>
                <a:ea typeface="Lato"/>
                <a:cs typeface="Lato"/>
                <a:sym typeface="Lato"/>
                <a:extLst>
                  <a:ext uri="http://customooxmlschemas.google.com/">
                    <go:slidesCustomData xmlns:go="http://customooxmlschemas.google.com/" textRoundtripDataId="11"/>
                  </a:ext>
                </a:extLst>
              </a:rPr>
              <a:t>Bitcoin alone uses </a:t>
            </a:r>
            <a:r>
              <a:rPr b="1" i="0" lang="en-GB" u="none" cap="none" strike="noStrike">
                <a:solidFill>
                  <a:srgbClr val="000000"/>
                </a:solidFill>
                <a:latin typeface="Lato"/>
                <a:ea typeface="Lato"/>
                <a:cs typeface="Lato"/>
                <a:sym typeface="Lato"/>
                <a:extLst>
                  <a:ext uri="http://customooxmlschemas.google.com/">
                    <go:slidesCustomData xmlns:go="http://customooxmlschemas.google.com/" textRoundtripDataId="12"/>
                  </a:ext>
                </a:extLst>
              </a:rPr>
              <a:t>more energy than some entire countries</a:t>
            </a:r>
            <a:r>
              <a:rPr b="1" i="0" lang="en-GB" u="none" cap="none" strike="noStrike">
                <a:solidFill>
                  <a:srgbClr val="000000"/>
                </a:solidFill>
                <a:latin typeface="Lato"/>
                <a:ea typeface="Lato"/>
                <a:cs typeface="Lato"/>
                <a:sym typeface="Lato"/>
              </a:rPr>
              <a:t>! </a:t>
            </a:r>
            <a:endParaRPr b="1" i="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rPr b="0" i="0" lang="en-GB" u="none" cap="none" strike="noStrike">
                <a:solidFill>
                  <a:srgbClr val="000000"/>
                </a:solidFill>
                <a:latin typeface="Lato"/>
                <a:ea typeface="Lato"/>
                <a:cs typeface="Lato"/>
                <a:sym typeface="Lato"/>
              </a:rPr>
              <a:t>There are increasing efforts to try to make cryptocurrencies greener. </a:t>
            </a:r>
            <a:endParaRPr b="0" i="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br>
              <a:rPr b="0" i="0" lang="en-GB" u="none" cap="none" strike="noStrike">
                <a:solidFill>
                  <a:srgbClr val="000000"/>
                </a:solidFill>
                <a:latin typeface="Lato"/>
                <a:ea typeface="Lato"/>
                <a:cs typeface="Lato"/>
                <a:sym typeface="Lato"/>
              </a:rPr>
            </a:br>
            <a:r>
              <a:rPr b="1" i="0" lang="en-GB" sz="1600" u="none" cap="none" strike="noStrike">
                <a:solidFill>
                  <a:schemeClr val="accent1"/>
                </a:solidFill>
                <a:latin typeface="Lato"/>
                <a:ea typeface="Lato"/>
                <a:cs typeface="Lato"/>
                <a:sym typeface="Lato"/>
              </a:rPr>
              <a:t>Social</a:t>
            </a:r>
            <a:br>
              <a:rPr b="0" i="0" lang="en-GB" u="none" cap="none" strike="noStrike">
                <a:solidFill>
                  <a:srgbClr val="000000"/>
                </a:solidFill>
                <a:latin typeface="Lato"/>
                <a:ea typeface="Lato"/>
                <a:cs typeface="Lato"/>
                <a:sym typeface="Lato"/>
              </a:rPr>
            </a:br>
            <a:r>
              <a:rPr b="0" i="0" lang="en-GB" u="none" cap="none" strike="noStrike">
                <a:solidFill>
                  <a:srgbClr val="000000"/>
                </a:solidFill>
                <a:latin typeface="Lato"/>
                <a:ea typeface="Lato"/>
                <a:cs typeface="Lato"/>
                <a:sym typeface="Lato"/>
              </a:rPr>
              <a:t>Some </a:t>
            </a:r>
            <a:r>
              <a:rPr lang="en-GB">
                <a:latin typeface="Lato"/>
                <a:ea typeface="Lato"/>
                <a:cs typeface="Lato"/>
                <a:sym typeface="Lato"/>
              </a:rPr>
              <a:t>people get short time happiness from</a:t>
            </a:r>
            <a:r>
              <a:rPr b="0" i="0" lang="en-GB" u="none" cap="none" strike="noStrike">
                <a:solidFill>
                  <a:srgbClr val="000000"/>
                </a:solidFill>
                <a:latin typeface="Lato"/>
                <a:ea typeface="Lato"/>
                <a:cs typeface="Lato"/>
                <a:sym typeface="Lato"/>
              </a:rPr>
              <a:t> their cryptocurrencies going up and down, but others can end up </a:t>
            </a:r>
            <a:r>
              <a:rPr b="1" i="0" lang="en-GB" u="none" cap="none" strike="noStrike">
                <a:solidFill>
                  <a:srgbClr val="000000"/>
                </a:solidFill>
                <a:latin typeface="Lato"/>
                <a:ea typeface="Lato"/>
                <a:cs typeface="Lato"/>
                <a:sym typeface="Lato"/>
              </a:rPr>
              <a:t>suffering from </a:t>
            </a:r>
            <a:r>
              <a:rPr b="1" i="0" lang="en-GB" u="none" cap="none" strike="noStrike">
                <a:solidFill>
                  <a:srgbClr val="000000"/>
                </a:solidFill>
                <a:latin typeface="Lato"/>
                <a:ea typeface="Lato"/>
                <a:cs typeface="Lato"/>
                <a:sym typeface="Lato"/>
                <a:extLst>
                  <a:ext uri="http://customooxmlschemas.google.com/">
                    <go:slidesCustomData xmlns:go="http://customooxmlschemas.google.com/" textRoundtripDataId="13"/>
                  </a:ext>
                </a:extLst>
              </a:rPr>
              <a:t>severe</a:t>
            </a:r>
            <a:r>
              <a:rPr b="1" i="0" lang="en-GB" u="none" cap="none" strike="noStrike">
                <a:solidFill>
                  <a:srgbClr val="000000"/>
                </a:solidFill>
                <a:latin typeface="Lato"/>
                <a:ea typeface="Lato"/>
                <a:cs typeface="Lato"/>
                <a:sym typeface="Lato"/>
              </a:rPr>
              <a:t> anxiety.</a:t>
            </a:r>
            <a:endParaRPr b="1" i="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t/>
            </a:r>
            <a:endParaRPr b="0" i="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rPr b="0" i="0" lang="en-GB" u="none" cap="none" strike="noStrike">
                <a:solidFill>
                  <a:srgbClr val="000000"/>
                </a:solidFill>
                <a:latin typeface="Lato"/>
                <a:ea typeface="Lato"/>
                <a:cs typeface="Lato"/>
                <a:sym typeface="Lato"/>
              </a:rPr>
              <a:t>Some people have ended up treating it like gambling or committing crimes to fund </a:t>
            </a:r>
            <a:r>
              <a:rPr b="0" i="0" lang="en-GB" u="none" cap="none" strike="noStrike">
                <a:solidFill>
                  <a:srgbClr val="000000"/>
                </a:solidFill>
                <a:latin typeface="Lato"/>
                <a:ea typeface="Lato"/>
                <a:cs typeface="Lato"/>
                <a:sym typeface="Lato"/>
                <a:extLst>
                  <a:ext uri="http://customooxmlschemas.google.com/">
                    <go:slidesCustomData xmlns:go="http://customooxmlschemas.google.com/" textRoundtripDataId="14"/>
                  </a:ext>
                </a:extLst>
              </a:rPr>
              <a:t>it</a:t>
            </a:r>
            <a:r>
              <a:rPr b="0" i="0" lang="en-GB" u="none" cap="none" strike="noStrike">
                <a:solidFill>
                  <a:srgbClr val="000000"/>
                </a:solidFill>
                <a:latin typeface="Lato"/>
                <a:ea typeface="Lato"/>
                <a:cs typeface="Lato"/>
                <a:sym typeface="Lato"/>
              </a:rPr>
              <a:t>. </a:t>
            </a:r>
            <a:endParaRPr b="0" i="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t/>
            </a:r>
            <a:endParaRPr>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rPr lang="en-GB">
                <a:latin typeface="Lato"/>
                <a:ea typeface="Lato"/>
                <a:cs typeface="Lato"/>
                <a:sym typeface="Lato"/>
              </a:rPr>
              <a:t>Read about different peoples’ experiences with crypto in this </a:t>
            </a:r>
            <a:r>
              <a:rPr lang="en-GB" u="sng">
                <a:solidFill>
                  <a:schemeClr val="hlink"/>
                </a:solidFill>
                <a:latin typeface="Lato"/>
                <a:ea typeface="Lato"/>
                <a:cs typeface="Lato"/>
                <a:sym typeface="Lato"/>
                <a:hlinkClick r:id="rId3"/>
              </a:rPr>
              <a:t>article</a:t>
            </a:r>
            <a:r>
              <a:rPr lang="en-GB">
                <a:latin typeface="Lato"/>
                <a:ea typeface="Lato"/>
                <a:cs typeface="Lato"/>
                <a:sym typeface="Lato"/>
              </a:rPr>
              <a:t> </a:t>
            </a:r>
            <a:r>
              <a:rPr lang="en-GB">
                <a:latin typeface="Lato"/>
                <a:ea typeface="Lato"/>
                <a:cs typeface="Lato"/>
                <a:sym typeface="Lato"/>
                <a:extLst>
                  <a:ext uri="http://customooxmlschemas.google.com/">
                    <go:slidesCustomData xmlns:go="http://customooxmlschemas.google.com/" textRoundtripDataId="15"/>
                  </a:ext>
                </a:extLst>
              </a:rPr>
              <a:t>(The Guardian, 2022) </a:t>
            </a:r>
            <a:endParaRPr>
              <a:latin typeface="Lato"/>
              <a:ea typeface="Lato"/>
              <a:cs typeface="Lato"/>
              <a:sym typeface="Lato"/>
            </a:endParaRPr>
          </a:p>
        </p:txBody>
      </p:sp>
      <p:sp>
        <p:nvSpPr>
          <p:cNvPr id="375" name="Google Shape;375;g22251632af7_0_134"/>
          <p:cNvSpPr txBox="1"/>
          <p:nvPr/>
        </p:nvSpPr>
        <p:spPr>
          <a:xfrm>
            <a:off x="5536825" y="1577800"/>
            <a:ext cx="34221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Watch the video</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900"/>
              <a:buFont typeface="Arial"/>
              <a:buNone/>
            </a:pPr>
            <a:r>
              <a:rPr b="0" i="0" lang="en-GB" sz="800" u="sng" cap="none" strike="noStrike">
                <a:solidFill>
                  <a:schemeClr val="hlink"/>
                </a:solidFill>
                <a:highlight>
                  <a:srgbClr val="FFFFFF"/>
                </a:highlight>
                <a:latin typeface="Lato"/>
                <a:ea typeface="Lato"/>
                <a:cs typeface="Lato"/>
                <a:sym typeface="Lato"/>
                <a:hlinkClick r:id="rId4"/>
              </a:rPr>
              <a:t>ht</a:t>
            </a:r>
            <a:r>
              <a:rPr b="0" i="0" lang="en-GB" sz="800" u="sng" cap="none" strike="noStrike">
                <a:solidFill>
                  <a:schemeClr val="hlink"/>
                </a:solidFill>
                <a:highlight>
                  <a:srgbClr val="FFFFFF"/>
                </a:highlight>
                <a:latin typeface="Lato"/>
                <a:ea typeface="Lato"/>
                <a:cs typeface="Lato"/>
                <a:sym typeface="Lato"/>
                <a:hlinkClick r:id="rId5"/>
                <a:extLst>
                  <a:ext uri="http://customooxmlschemas.google.com/">
                    <go:slidesCustomData xmlns:go="http://customooxmlschemas.google.com/" textRoundtripDataId="16"/>
                  </a:ext>
                </a:extLst>
              </a:rPr>
              <a:t>tps://www.ft.com/video/ce61990f-ba96-4759-8979-139dd6ccd8d9</a:t>
            </a:r>
            <a:endParaRPr b="0" i="0" sz="800" u="none" cap="none" strike="noStrike">
              <a:solidFill>
                <a:schemeClr val="accent2"/>
              </a:solidFill>
              <a:latin typeface="Lato"/>
              <a:ea typeface="Lato"/>
              <a:cs typeface="Lato"/>
              <a:sym typeface="Lato"/>
            </a:endParaRPr>
          </a:p>
        </p:txBody>
      </p:sp>
      <p:pic>
        <p:nvPicPr>
          <p:cNvPr descr="In the first of our Opinion series, digitalisation specialist Tara Shirvani, explains how mining cryptocurrencies like Bitcoin is having a negative impact on our planet. If you'd like to contribute to the Financial Times' Opinion series, send a pitch at opinion@ft.com and we'll consider publishing your expert opinion. Don't worry if you are not a professional presenter, camera operator or audio engineer, it's what you say that counts: https://on.ft.com/2yCZLoR&#10;&#10;►  Check out our Community tab for more stories on the economy.&#10;►  Listen to our podcasts: https://www.ft.com/podcasts&#10;►  Follow us on Instagram:  https://www.instagram.com/financialtimes" id="376" name="Google Shape;376;g22251632af7_0_134" title="Bitcoin mining is bad for the environment | Viewer Opinion">
            <a:hlinkClick r:id="rId6"/>
          </p:cNvPr>
          <p:cNvPicPr preferRelativeResize="0"/>
          <p:nvPr/>
        </p:nvPicPr>
        <p:blipFill>
          <a:blip r:embed="rId7">
            <a:alphaModFix/>
          </a:blip>
          <a:stretch>
            <a:fillRect/>
          </a:stretch>
        </p:blipFill>
        <p:spPr>
          <a:xfrm>
            <a:off x="5613025" y="2079950"/>
            <a:ext cx="30480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1000"/>
                                        <p:tgtEl>
                                          <p:spTgt spid="3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g230ac1bbd2e_0_18"/>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g230ac1bbd2e_0_18"/>
          <p:cNvSpPr txBox="1"/>
          <p:nvPr/>
        </p:nvSpPr>
        <p:spPr>
          <a:xfrm>
            <a:off x="176350" y="223700"/>
            <a:ext cx="7021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lang="en-GB" sz="3200">
                <a:solidFill>
                  <a:srgbClr val="FF8022"/>
                </a:solidFill>
                <a:latin typeface="Lato"/>
                <a:ea typeface="Lato"/>
                <a:cs typeface="Lato"/>
                <a:sym typeface="Lato"/>
              </a:rPr>
              <a:t>Did you know?</a:t>
            </a:r>
            <a:endParaRPr b="1" i="0" sz="3200" u="none" cap="none" strike="noStrike">
              <a:solidFill>
                <a:srgbClr val="FF8022"/>
              </a:solidFill>
              <a:latin typeface="Lato"/>
              <a:ea typeface="Lato"/>
              <a:cs typeface="Lato"/>
              <a:sym typeface="Lato"/>
            </a:endParaRPr>
          </a:p>
        </p:txBody>
      </p:sp>
      <p:sp>
        <p:nvSpPr>
          <p:cNvPr id="383" name="Google Shape;383;g230ac1bbd2e_0_18"/>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384" name="Google Shape;384;g230ac1bbd2e_0_18"/>
          <p:cNvSpPr txBox="1"/>
          <p:nvPr/>
        </p:nvSpPr>
        <p:spPr>
          <a:xfrm>
            <a:off x="271100" y="1677075"/>
            <a:ext cx="5136000" cy="1939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t/>
            </a:r>
            <a:endParaRPr b="1" sz="3000">
              <a:solidFill>
                <a:srgbClr val="00A5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rPr lang="en-GB" sz="2800">
                <a:latin typeface="Lato"/>
                <a:ea typeface="Lato"/>
                <a:cs typeface="Lato"/>
                <a:sym typeface="Lato"/>
              </a:rPr>
              <a:t>Mining Bitcoin uses more energy than the whole of Argentina!</a:t>
            </a:r>
            <a:endParaRPr b="1" i="0" sz="2500" u="sng" cap="none" strike="noStrike">
              <a:solidFill>
                <a:srgbClr val="000000"/>
              </a:solidFill>
              <a:latin typeface="Lato"/>
              <a:ea typeface="Lato"/>
              <a:cs typeface="Lato"/>
              <a:sym typeface="Lato"/>
            </a:endParaRPr>
          </a:p>
        </p:txBody>
      </p:sp>
      <p:sp>
        <p:nvSpPr>
          <p:cNvPr id="385" name="Google Shape;385;g230ac1bbd2e_0_18"/>
          <p:cNvSpPr/>
          <p:nvPr/>
        </p:nvSpPr>
        <p:spPr>
          <a:xfrm>
            <a:off x="7665525" y="4068700"/>
            <a:ext cx="1260600" cy="10305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6" name="Google Shape;386;g230ac1bbd2e_0_18"/>
          <p:cNvPicPr preferRelativeResize="0"/>
          <p:nvPr/>
        </p:nvPicPr>
        <p:blipFill>
          <a:blip r:embed="rId3">
            <a:alphaModFix/>
          </a:blip>
          <a:stretch>
            <a:fillRect/>
          </a:stretch>
        </p:blipFill>
        <p:spPr>
          <a:xfrm>
            <a:off x="5685481" y="1289025"/>
            <a:ext cx="3194269" cy="37202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g164521c4102_0_193"/>
          <p:cNvSpPr txBox="1"/>
          <p:nvPr/>
        </p:nvSpPr>
        <p:spPr>
          <a:xfrm>
            <a:off x="379375" y="1287575"/>
            <a:ext cx="7661100" cy="116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lang="en-GB" sz="2000">
                <a:solidFill>
                  <a:schemeClr val="dk1"/>
                </a:solidFill>
                <a:latin typeface="Lato"/>
                <a:ea typeface="Lato"/>
                <a:cs typeface="Lato"/>
                <a:sym typeface="Lato"/>
              </a:rPr>
              <a:t>1</a:t>
            </a:r>
            <a:r>
              <a:rPr b="0" i="0" lang="en-GB" sz="2000" u="none" cap="none" strike="noStrike">
                <a:solidFill>
                  <a:schemeClr val="dk1"/>
                </a:solidFill>
                <a:latin typeface="Lato"/>
                <a:ea typeface="Lato"/>
                <a:cs typeface="Lato"/>
                <a:sym typeface="Lato"/>
              </a:rPr>
              <a:t>. Who can own a cryptocurrency?</a:t>
            </a:r>
            <a:endParaRPr b="0" i="0" sz="2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2200" u="none" cap="none" strike="noStrike">
              <a:solidFill>
                <a:srgbClr val="231F20"/>
              </a:solidFill>
              <a:latin typeface="Lato"/>
              <a:ea typeface="Lato"/>
              <a:cs typeface="Lato"/>
              <a:sym typeface="Lato"/>
            </a:endParaRPr>
          </a:p>
        </p:txBody>
      </p:sp>
      <p:sp>
        <p:nvSpPr>
          <p:cNvPr id="392" name="Google Shape;392;g164521c4102_0_193"/>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600" u="none" cap="none" strike="noStrike">
                <a:solidFill>
                  <a:srgbClr val="FF8022"/>
                </a:solidFill>
                <a:latin typeface="Lato Black"/>
                <a:ea typeface="Lato Black"/>
                <a:cs typeface="Lato Black"/>
                <a:sym typeface="Lato Black"/>
              </a:rPr>
              <a:t>Multiple choice</a:t>
            </a:r>
            <a:endParaRPr b="0" i="0" sz="1400" u="none" cap="none" strike="noStrike">
              <a:solidFill>
                <a:srgbClr val="000000"/>
              </a:solidFill>
              <a:latin typeface="Arial"/>
              <a:ea typeface="Arial"/>
              <a:cs typeface="Arial"/>
              <a:sym typeface="Arial"/>
            </a:endParaRPr>
          </a:p>
        </p:txBody>
      </p:sp>
      <p:sp>
        <p:nvSpPr>
          <p:cNvPr id="393" name="Google Shape;393;g164521c4102_0_193"/>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94" name="Google Shape;394;g164521c4102_0_193"/>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395" name="Google Shape;395;g164521c4102_0_193"/>
          <p:cNvGraphicFramePr/>
          <p:nvPr/>
        </p:nvGraphicFramePr>
        <p:xfrm>
          <a:off x="952500" y="2038350"/>
          <a:ext cx="3000000" cy="3000000"/>
        </p:xfrm>
        <a:graphic>
          <a:graphicData uri="http://schemas.openxmlformats.org/drawingml/2006/table">
            <a:tbl>
              <a:tblPr>
                <a:noFill/>
                <a:tableStyleId>{3CF19943-73C5-453C-BD73-9971EBE1CCB1}</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6"/>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3"/>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600" u="none" cap="none" strike="noStrike">
                          <a:solidFill>
                            <a:srgbClr val="231F20"/>
                          </a:solidFill>
                          <a:latin typeface="Lato"/>
                          <a:ea typeface="Lato"/>
                          <a:cs typeface="Lato"/>
                          <a:sym typeface="Lato"/>
                        </a:rPr>
                        <a:t>Anyone</a:t>
                      </a:r>
                      <a:endParaRPr b="1" sz="16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600" u="none" cap="none" strike="noStrike">
                          <a:solidFill>
                            <a:srgbClr val="231F20"/>
                          </a:solidFill>
                          <a:latin typeface="Lato"/>
                          <a:ea typeface="Lato"/>
                          <a:cs typeface="Lato"/>
                          <a:sym typeface="Lato"/>
                        </a:rPr>
                        <a:t>People over the age of 16</a:t>
                      </a:r>
                      <a:endParaRPr b="1" sz="16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600" u="none" cap="none" strike="noStrike">
                          <a:solidFill>
                            <a:srgbClr val="231F20"/>
                          </a:solidFill>
                          <a:latin typeface="Lato"/>
                          <a:ea typeface="Lato"/>
                          <a:cs typeface="Lato"/>
                          <a:sym typeface="Lato"/>
                        </a:rPr>
                        <a:t>People that have been financially trained</a:t>
                      </a:r>
                      <a:endParaRPr b="1" sz="16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
        <p:nvSpPr>
          <p:cNvPr id="396" name="Google Shape;396;g164521c4102_0_193"/>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b="1" lang="en-GB"/>
              <a:t>‹#›</a:t>
            </a:fld>
            <a:endParaRPr b="1"/>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g164521c4102_0_93"/>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600" u="none" cap="none" strike="noStrike">
                <a:solidFill>
                  <a:srgbClr val="FF8022"/>
                </a:solidFill>
                <a:latin typeface="Lato Black"/>
                <a:ea typeface="Lato Black"/>
                <a:cs typeface="Lato Black"/>
                <a:sym typeface="Lato Black"/>
              </a:rPr>
              <a:t>Multiple choice</a:t>
            </a:r>
            <a:endParaRPr b="0" i="0" sz="1400" u="none" cap="none" strike="noStrike">
              <a:solidFill>
                <a:srgbClr val="000000"/>
              </a:solidFill>
              <a:latin typeface="Arial"/>
              <a:ea typeface="Arial"/>
              <a:cs typeface="Arial"/>
              <a:sym typeface="Arial"/>
            </a:endParaRPr>
          </a:p>
        </p:txBody>
      </p:sp>
      <p:sp>
        <p:nvSpPr>
          <p:cNvPr id="402" name="Google Shape;402;g164521c4102_0_93"/>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403" name="Google Shape;403;g164521c4102_0_93"/>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404" name="Google Shape;404;g164521c4102_0_93"/>
          <p:cNvGraphicFramePr/>
          <p:nvPr/>
        </p:nvGraphicFramePr>
        <p:xfrm>
          <a:off x="967025" y="1964105"/>
          <a:ext cx="3000000" cy="3000000"/>
        </p:xfrm>
        <a:graphic>
          <a:graphicData uri="http://schemas.openxmlformats.org/drawingml/2006/table">
            <a:tbl>
              <a:tblPr>
                <a:noFill/>
                <a:tableStyleId>{3CF19943-73C5-453C-BD73-9971EBE1CCB1}</a:tableStyleId>
              </a:tblPr>
              <a:tblGrid>
                <a:gridCol w="2413000"/>
                <a:gridCol w="2413000"/>
                <a:gridCol w="2413000"/>
              </a:tblGrid>
              <a:tr h="436825">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r>
              <a:tr h="801800">
                <a:tc>
                  <a:txBody>
                    <a:bodyPr/>
                    <a:lstStyle/>
                    <a:p>
                      <a:pPr indent="0" lvl="0" marL="0" marR="0" rtl="0" algn="l">
                        <a:lnSpc>
                          <a:spcPct val="100000"/>
                        </a:lnSpc>
                        <a:spcBef>
                          <a:spcPts val="0"/>
                        </a:spcBef>
                        <a:spcAft>
                          <a:spcPts val="0"/>
                        </a:spcAft>
                        <a:buClr>
                          <a:srgbClr val="000000"/>
                        </a:buClr>
                        <a:buSzPts val="1400"/>
                        <a:buFont typeface="Arial"/>
                        <a:buNone/>
                      </a:pPr>
                      <a:r>
                        <a:rPr b="1" lang="en-GB" sz="1600" u="none" cap="none" strike="noStrike">
                          <a:solidFill>
                            <a:srgbClr val="231F20"/>
                          </a:solidFill>
                          <a:latin typeface="Lato"/>
                          <a:ea typeface="Lato"/>
                          <a:cs typeface="Lato"/>
                          <a:sym typeface="Lato"/>
                        </a:rPr>
                        <a:t>Anyone</a:t>
                      </a:r>
                      <a:endParaRPr b="1" sz="16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600" u="none" cap="none" strike="noStrike">
                          <a:solidFill>
                            <a:srgbClr val="231F20"/>
                          </a:solidFill>
                          <a:latin typeface="Lato"/>
                          <a:ea typeface="Lato"/>
                          <a:cs typeface="Lato"/>
                          <a:sym typeface="Lato"/>
                        </a:rPr>
                        <a:t>People over the age of 16</a:t>
                      </a:r>
                      <a:endParaRPr b="1" sz="16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600" u="none" cap="none" strike="noStrike">
                          <a:solidFill>
                            <a:srgbClr val="231F20"/>
                          </a:solidFill>
                          <a:latin typeface="Lato"/>
                          <a:ea typeface="Lato"/>
                          <a:cs typeface="Lato"/>
                          <a:sym typeface="Lato"/>
                        </a:rPr>
                        <a:t>People that have been financially trained</a:t>
                      </a:r>
                      <a:endParaRPr b="1" sz="16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405" name="Google Shape;405;g164521c4102_0_93"/>
          <p:cNvSpPr/>
          <p:nvPr/>
        </p:nvSpPr>
        <p:spPr>
          <a:xfrm>
            <a:off x="960125" y="3583850"/>
            <a:ext cx="7239000" cy="921900"/>
          </a:xfrm>
          <a:prstGeom prst="rect">
            <a:avLst/>
          </a:prstGeom>
          <a:solidFill>
            <a:schemeClr val="accent6"/>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Lato"/>
                <a:ea typeface="Lato"/>
                <a:cs typeface="Lato"/>
                <a:sym typeface="Lato"/>
                <a:extLst>
                  <a:ext uri="http://customooxmlschemas.google.com/">
                    <go:slidesCustomData xmlns:go="http://customooxmlschemas.google.com/" textRoundtripDataId="17"/>
                  </a:ext>
                </a:extLst>
              </a:rPr>
              <a:t>Note that this is different to opening an account or trading. </a:t>
            </a:r>
            <a:endParaRPr b="1" i="0" sz="1600" u="none" cap="none" strike="noStrike">
              <a:solidFill>
                <a:schemeClr val="dk1"/>
              </a:solidFill>
              <a:latin typeface="Lato"/>
              <a:ea typeface="Lato"/>
              <a:cs typeface="Lato"/>
              <a:sym typeface="Lato"/>
              <a:extLst>
                <a:ext uri="http://customooxmlschemas.google.com/">
                  <go:slidesCustomData xmlns:go="http://customooxmlschemas.google.com/" textRoundtripDataId="18"/>
                </a:ext>
              </a:extLst>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Lato"/>
                <a:ea typeface="Lato"/>
                <a:cs typeface="Lato"/>
                <a:sym typeface="Lato"/>
                <a:extLst>
                  <a:ext uri="http://customooxmlschemas.google.com/">
                    <go:slidesCustomData xmlns:go="http://customooxmlschemas.google.com/" textRoundtripDataId="19"/>
                  </a:ext>
                </a:extLst>
              </a:rPr>
              <a:t>Most cryptocurrency exchanges </a:t>
            </a:r>
            <a:r>
              <a:rPr b="1" lang="en-GB" sz="1600">
                <a:solidFill>
                  <a:schemeClr val="dk1"/>
                </a:solidFill>
                <a:latin typeface="Lato"/>
                <a:ea typeface="Lato"/>
                <a:cs typeface="Lato"/>
                <a:sym typeface="Lato"/>
                <a:extLst>
                  <a:ext uri="http://customooxmlschemas.google.com/">
                    <go:slidesCustomData xmlns:go="http://customooxmlschemas.google.com/" textRoundtripDataId="20"/>
                  </a:ext>
                </a:extLst>
              </a:rPr>
              <a:t>require customer to be </a:t>
            </a:r>
            <a:r>
              <a:rPr b="1" i="0" lang="en-GB" sz="1600" u="none" cap="none" strike="noStrike">
                <a:solidFill>
                  <a:schemeClr val="dk1"/>
                </a:solidFill>
                <a:latin typeface="Lato"/>
                <a:ea typeface="Lato"/>
                <a:cs typeface="Lato"/>
                <a:sym typeface="Lato"/>
                <a:extLst>
                  <a:ext uri="http://customooxmlschemas.google.com/">
                    <go:slidesCustomData xmlns:go="http://customooxmlschemas.google.com/" textRoundtripDataId="21"/>
                  </a:ext>
                </a:extLst>
              </a:rPr>
              <a:t>18 o</a:t>
            </a:r>
            <a:r>
              <a:rPr b="1" lang="en-GB" sz="1600">
                <a:solidFill>
                  <a:schemeClr val="dk1"/>
                </a:solidFill>
                <a:latin typeface="Lato"/>
                <a:ea typeface="Lato"/>
                <a:cs typeface="Lato"/>
                <a:sym typeface="Lato"/>
                <a:extLst>
                  <a:ext uri="http://customooxmlschemas.google.com/">
                    <go:slidesCustomData xmlns:go="http://customooxmlschemas.google.com/" textRoundtripDataId="22"/>
                  </a:ext>
                </a:extLst>
              </a:rPr>
              <a:t>r older. </a:t>
            </a:r>
            <a:endParaRPr b="1" i="0" sz="1600" u="none" cap="none" strike="noStrike">
              <a:solidFill>
                <a:schemeClr val="dk1"/>
              </a:solidFill>
              <a:latin typeface="Lato"/>
              <a:ea typeface="Lato"/>
              <a:cs typeface="Lato"/>
              <a:sym typeface="Lato"/>
            </a:endParaRPr>
          </a:p>
        </p:txBody>
      </p:sp>
      <p:sp>
        <p:nvSpPr>
          <p:cNvPr id="406" name="Google Shape;406;g164521c4102_0_93"/>
          <p:cNvSpPr txBox="1"/>
          <p:nvPr/>
        </p:nvSpPr>
        <p:spPr>
          <a:xfrm>
            <a:off x="379375" y="1287575"/>
            <a:ext cx="76611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lang="en-GB" sz="2000">
                <a:solidFill>
                  <a:schemeClr val="dk1"/>
                </a:solidFill>
                <a:latin typeface="Lato"/>
                <a:ea typeface="Lato"/>
                <a:cs typeface="Lato"/>
                <a:sym typeface="Lato"/>
              </a:rPr>
              <a:t>1</a:t>
            </a:r>
            <a:r>
              <a:rPr b="0" i="0" lang="en-GB" sz="2000" u="none" cap="none" strike="noStrike">
                <a:solidFill>
                  <a:schemeClr val="dk1"/>
                </a:solidFill>
                <a:latin typeface="Lato"/>
                <a:ea typeface="Lato"/>
                <a:cs typeface="Lato"/>
                <a:sym typeface="Lato"/>
              </a:rPr>
              <a:t>. Who can own a cryptocurrency?</a:t>
            </a:r>
            <a:endParaRPr b="0" i="0" sz="2200" u="none" cap="none" strike="noStrike">
              <a:solidFill>
                <a:srgbClr val="231F20"/>
              </a:solidFill>
              <a:latin typeface="Lato"/>
              <a:ea typeface="Lato"/>
              <a:cs typeface="Lato"/>
              <a:sym typeface="Lato"/>
            </a:endParaRPr>
          </a:p>
        </p:txBody>
      </p:sp>
      <p:sp>
        <p:nvSpPr>
          <p:cNvPr id="407" name="Google Shape;407;g164521c4102_0_93"/>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b="1" lang="en-GB"/>
              <a:t>‹#›</a:t>
            </a:fld>
            <a:endParaRPr b="1"/>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g164521c4102_0_179"/>
          <p:cNvSpPr txBox="1"/>
          <p:nvPr/>
        </p:nvSpPr>
        <p:spPr>
          <a:xfrm>
            <a:off x="379375" y="1287575"/>
            <a:ext cx="7661100" cy="116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lang="en-GB" sz="2000">
                <a:solidFill>
                  <a:schemeClr val="dk1"/>
                </a:solidFill>
                <a:latin typeface="Lato"/>
                <a:ea typeface="Lato"/>
                <a:cs typeface="Lato"/>
                <a:sym typeface="Lato"/>
              </a:rPr>
              <a:t>2</a:t>
            </a:r>
            <a:r>
              <a:rPr b="0" i="0" lang="en-GB" sz="2000" u="none" cap="none" strike="noStrike">
                <a:solidFill>
                  <a:schemeClr val="dk1"/>
                </a:solidFill>
                <a:latin typeface="Lato"/>
                <a:ea typeface="Lato"/>
                <a:cs typeface="Lato"/>
                <a:sym typeface="Lato"/>
              </a:rPr>
              <a:t>. Which of these sets of words accurately define Bitcoin?</a:t>
            </a:r>
            <a:endParaRPr b="0" i="0" sz="2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2200" u="none" cap="none" strike="noStrike">
              <a:solidFill>
                <a:srgbClr val="231F20"/>
              </a:solidFill>
              <a:latin typeface="Lato"/>
              <a:ea typeface="Lato"/>
              <a:cs typeface="Lato"/>
              <a:sym typeface="Lato"/>
            </a:endParaRPr>
          </a:p>
        </p:txBody>
      </p:sp>
      <p:sp>
        <p:nvSpPr>
          <p:cNvPr id="413" name="Google Shape;413;g164521c4102_0_179"/>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600" u="none" cap="none" strike="noStrike">
                <a:solidFill>
                  <a:srgbClr val="FF8022"/>
                </a:solidFill>
                <a:latin typeface="Lato Black"/>
                <a:ea typeface="Lato Black"/>
                <a:cs typeface="Lato Black"/>
                <a:sym typeface="Lato Black"/>
              </a:rPr>
              <a:t>Multiple choice</a:t>
            </a:r>
            <a:endParaRPr b="0" i="0" sz="1400" u="none" cap="none" strike="noStrike">
              <a:solidFill>
                <a:srgbClr val="000000"/>
              </a:solidFill>
              <a:latin typeface="Arial"/>
              <a:ea typeface="Arial"/>
              <a:cs typeface="Arial"/>
              <a:sym typeface="Arial"/>
            </a:endParaRPr>
          </a:p>
        </p:txBody>
      </p:sp>
      <p:sp>
        <p:nvSpPr>
          <p:cNvPr id="414" name="Google Shape;414;g164521c4102_0_179"/>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415" name="Google Shape;415;g164521c4102_0_179"/>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416" name="Google Shape;416;g164521c4102_0_179"/>
          <p:cNvGraphicFramePr/>
          <p:nvPr/>
        </p:nvGraphicFramePr>
        <p:xfrm>
          <a:off x="952500" y="2038350"/>
          <a:ext cx="3000000" cy="3000000"/>
        </p:xfrm>
        <a:graphic>
          <a:graphicData uri="http://schemas.openxmlformats.org/drawingml/2006/table">
            <a:tbl>
              <a:tblPr>
                <a:noFill/>
                <a:tableStyleId>{3CF19943-73C5-453C-BD73-9971EBE1CCB1}</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6"/>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3"/>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600" u="none" cap="none" strike="noStrike">
                          <a:solidFill>
                            <a:srgbClr val="231F20"/>
                          </a:solidFill>
                          <a:latin typeface="Lato"/>
                          <a:ea typeface="Lato"/>
                          <a:cs typeface="Lato"/>
                          <a:sym typeface="Lato"/>
                        </a:rPr>
                        <a:t>High-risk and stable</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600" u="none" cap="none" strike="noStrike">
                          <a:solidFill>
                            <a:srgbClr val="231F20"/>
                          </a:solidFill>
                          <a:latin typeface="Lato"/>
                          <a:ea typeface="Lato"/>
                          <a:cs typeface="Lato"/>
                          <a:sym typeface="Lato"/>
                        </a:rPr>
                        <a:t>Low-risk and volatile</a:t>
                      </a:r>
                      <a:endParaRPr b="1" sz="16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600" u="none" cap="none" strike="noStrike">
                          <a:solidFill>
                            <a:srgbClr val="231F20"/>
                          </a:solidFill>
                          <a:latin typeface="Lato"/>
                          <a:ea typeface="Lato"/>
                          <a:cs typeface="Lato"/>
                          <a:sym typeface="Lato"/>
                        </a:rPr>
                        <a:t>High-risk and volatile</a:t>
                      </a:r>
                      <a:endParaRPr b="1" sz="16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
        <p:nvSpPr>
          <p:cNvPr id="417" name="Google Shape;417;g164521c4102_0_179"/>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b="1" lang="en-GB"/>
              <a:t>‹#›</a:t>
            </a:fld>
            <a:endParaRPr b="1"/>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g164521c4102_0_211"/>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600" u="none" cap="none" strike="noStrike">
                <a:solidFill>
                  <a:srgbClr val="FF8022"/>
                </a:solidFill>
                <a:latin typeface="Lato Black"/>
                <a:ea typeface="Lato Black"/>
                <a:cs typeface="Lato Black"/>
                <a:sym typeface="Lato Black"/>
              </a:rPr>
              <a:t>Multiple choice</a:t>
            </a:r>
            <a:endParaRPr b="0" i="0" sz="1400" u="none" cap="none" strike="noStrike">
              <a:solidFill>
                <a:srgbClr val="000000"/>
              </a:solidFill>
              <a:latin typeface="Arial"/>
              <a:ea typeface="Arial"/>
              <a:cs typeface="Arial"/>
              <a:sym typeface="Arial"/>
            </a:endParaRPr>
          </a:p>
        </p:txBody>
      </p:sp>
      <p:sp>
        <p:nvSpPr>
          <p:cNvPr id="423" name="Google Shape;423;g164521c4102_0_211"/>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424" name="Google Shape;424;g164521c4102_0_211"/>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425" name="Google Shape;425;g164521c4102_0_211"/>
          <p:cNvGraphicFramePr/>
          <p:nvPr/>
        </p:nvGraphicFramePr>
        <p:xfrm>
          <a:off x="952500" y="2114550"/>
          <a:ext cx="3000000" cy="3000000"/>
        </p:xfrm>
        <a:graphic>
          <a:graphicData uri="http://schemas.openxmlformats.org/drawingml/2006/table">
            <a:tbl>
              <a:tblPr>
                <a:noFill/>
                <a:tableStyleId>{3CF19943-73C5-453C-BD73-9971EBE1CCB1}</a:tableStyleId>
              </a:tblPr>
              <a:tblGrid>
                <a:gridCol w="2413000"/>
                <a:gridCol w="2413000"/>
                <a:gridCol w="2413000"/>
              </a:tblGrid>
              <a:tr h="373875">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FF00"/>
                    </a:solidFill>
                  </a:tcPr>
                </a:tc>
              </a:tr>
              <a:tr h="880875">
                <a:tc>
                  <a:txBody>
                    <a:bodyPr/>
                    <a:lstStyle/>
                    <a:p>
                      <a:pPr indent="0" lvl="0" marL="0" marR="0" rtl="0" algn="l">
                        <a:lnSpc>
                          <a:spcPct val="100000"/>
                        </a:lnSpc>
                        <a:spcBef>
                          <a:spcPts val="0"/>
                        </a:spcBef>
                        <a:spcAft>
                          <a:spcPts val="0"/>
                        </a:spcAft>
                        <a:buClr>
                          <a:srgbClr val="000000"/>
                        </a:buClr>
                        <a:buSzPts val="1400"/>
                        <a:buFont typeface="Arial"/>
                        <a:buNone/>
                      </a:pPr>
                      <a:r>
                        <a:rPr b="1" lang="en-GB" sz="1600" u="none" cap="none" strike="noStrike">
                          <a:solidFill>
                            <a:srgbClr val="231F20"/>
                          </a:solidFill>
                          <a:latin typeface="Lato"/>
                          <a:ea typeface="Lato"/>
                          <a:cs typeface="Lato"/>
                          <a:sym typeface="Lato"/>
                        </a:rPr>
                        <a:t>High-risk and stable</a:t>
                      </a:r>
                      <a:endParaRPr b="1" sz="16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600" u="none" cap="none" strike="noStrike">
                          <a:solidFill>
                            <a:srgbClr val="231F20"/>
                          </a:solidFill>
                          <a:latin typeface="Lato"/>
                          <a:ea typeface="Lato"/>
                          <a:cs typeface="Lato"/>
                          <a:sym typeface="Lato"/>
                        </a:rPr>
                        <a:t>Low-risk and volatile</a:t>
                      </a:r>
                      <a:endParaRPr b="1" sz="16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600" u="none" cap="none" strike="noStrike">
                          <a:solidFill>
                            <a:srgbClr val="231F20"/>
                          </a:solidFill>
                          <a:latin typeface="Lato"/>
                          <a:ea typeface="Lato"/>
                          <a:cs typeface="Lato"/>
                          <a:sym typeface="Lato"/>
                        </a:rPr>
                        <a:t>High-risk and volatile</a:t>
                      </a:r>
                      <a:endParaRPr b="1" sz="16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426" name="Google Shape;426;g164521c4102_0_211"/>
          <p:cNvSpPr txBox="1"/>
          <p:nvPr/>
        </p:nvSpPr>
        <p:spPr>
          <a:xfrm>
            <a:off x="379375" y="1287575"/>
            <a:ext cx="7661100" cy="116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lang="en-GB" sz="2000">
                <a:solidFill>
                  <a:schemeClr val="dk1"/>
                </a:solidFill>
                <a:latin typeface="Lato"/>
                <a:ea typeface="Lato"/>
                <a:cs typeface="Lato"/>
                <a:sym typeface="Lato"/>
              </a:rPr>
              <a:t>2.</a:t>
            </a:r>
            <a:r>
              <a:rPr b="0" i="0" lang="en-GB" sz="2000" u="none" cap="none" strike="noStrike">
                <a:solidFill>
                  <a:schemeClr val="dk1"/>
                </a:solidFill>
                <a:latin typeface="Lato"/>
                <a:ea typeface="Lato"/>
                <a:cs typeface="Lato"/>
                <a:sym typeface="Lato"/>
              </a:rPr>
              <a:t> Which of these sets of words accurately define Bitcoin?</a:t>
            </a:r>
            <a:endParaRPr b="0" i="0" sz="2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2200" u="none" cap="none" strike="noStrike">
              <a:solidFill>
                <a:srgbClr val="231F20"/>
              </a:solidFill>
              <a:latin typeface="Lato"/>
              <a:ea typeface="Lato"/>
              <a:cs typeface="Lato"/>
              <a:sym typeface="Lato"/>
            </a:endParaRPr>
          </a:p>
        </p:txBody>
      </p:sp>
      <p:sp>
        <p:nvSpPr>
          <p:cNvPr id="427" name="Google Shape;427;g164521c4102_0_21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b="1" lang="en-GB"/>
              <a:t>‹#›</a:t>
            </a:fld>
            <a:endParaRPr b="1"/>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g164521c4102_0_202"/>
          <p:cNvSpPr txBox="1"/>
          <p:nvPr/>
        </p:nvSpPr>
        <p:spPr>
          <a:xfrm>
            <a:off x="379375" y="1287575"/>
            <a:ext cx="7661100" cy="116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lang="en-GB" sz="2000">
                <a:solidFill>
                  <a:schemeClr val="dk1"/>
                </a:solidFill>
                <a:latin typeface="Lato"/>
                <a:ea typeface="Lato"/>
                <a:cs typeface="Lato"/>
                <a:sym typeface="Lato"/>
              </a:rPr>
              <a:t>3</a:t>
            </a:r>
            <a:r>
              <a:rPr b="0" i="0" lang="en-GB" sz="2000" u="none" cap="none" strike="noStrike">
                <a:solidFill>
                  <a:schemeClr val="dk1"/>
                </a:solidFill>
                <a:latin typeface="Lato"/>
                <a:ea typeface="Lato"/>
                <a:cs typeface="Lato"/>
                <a:sym typeface="Lato"/>
              </a:rPr>
              <a:t>. The supply of bitcoin is…</a:t>
            </a:r>
            <a:endParaRPr b="0" i="0" sz="2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2200" u="none" cap="none" strike="noStrike">
              <a:solidFill>
                <a:srgbClr val="231F20"/>
              </a:solidFill>
              <a:latin typeface="Lato"/>
              <a:ea typeface="Lato"/>
              <a:cs typeface="Lato"/>
              <a:sym typeface="Lato"/>
            </a:endParaRPr>
          </a:p>
        </p:txBody>
      </p:sp>
      <p:sp>
        <p:nvSpPr>
          <p:cNvPr id="433" name="Google Shape;433;g164521c4102_0_202"/>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600" u="none" cap="none" strike="noStrike">
                <a:solidFill>
                  <a:srgbClr val="FF8022"/>
                </a:solidFill>
                <a:latin typeface="Lato Black"/>
                <a:ea typeface="Lato Black"/>
                <a:cs typeface="Lato Black"/>
                <a:sym typeface="Lato Black"/>
              </a:rPr>
              <a:t>Multiple choice</a:t>
            </a:r>
            <a:endParaRPr b="0" i="0" sz="1400" u="none" cap="none" strike="noStrike">
              <a:solidFill>
                <a:srgbClr val="000000"/>
              </a:solidFill>
              <a:latin typeface="Arial"/>
              <a:ea typeface="Arial"/>
              <a:cs typeface="Arial"/>
              <a:sym typeface="Arial"/>
            </a:endParaRPr>
          </a:p>
        </p:txBody>
      </p:sp>
      <p:sp>
        <p:nvSpPr>
          <p:cNvPr id="434" name="Google Shape;434;g164521c4102_0_202"/>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435" name="Google Shape;435;g164521c4102_0_202"/>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436" name="Google Shape;436;g164521c4102_0_202"/>
          <p:cNvGraphicFramePr/>
          <p:nvPr/>
        </p:nvGraphicFramePr>
        <p:xfrm>
          <a:off x="952500" y="2038350"/>
          <a:ext cx="3000000" cy="3000000"/>
        </p:xfrm>
        <a:graphic>
          <a:graphicData uri="http://schemas.openxmlformats.org/drawingml/2006/table">
            <a:tbl>
              <a:tblPr>
                <a:noFill/>
                <a:tableStyleId>{3CF19943-73C5-453C-BD73-9971EBE1CCB1}</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6"/>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3"/>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600" u="none" cap="none" strike="noStrike">
                          <a:solidFill>
                            <a:srgbClr val="231F20"/>
                          </a:solidFill>
                          <a:latin typeface="Lato"/>
                          <a:ea typeface="Lato"/>
                          <a:cs typeface="Lato"/>
                          <a:sym typeface="Lato"/>
                        </a:rPr>
                        <a:t>Changeable because more can be created or issued</a:t>
                      </a:r>
                      <a:endParaRPr b="1" sz="16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600" u="none" cap="none" strike="noStrike">
                          <a:solidFill>
                            <a:srgbClr val="231F20"/>
                          </a:solidFill>
                          <a:latin typeface="Lato"/>
                          <a:ea typeface="Lato"/>
                          <a:cs typeface="Lato"/>
                          <a:sym typeface="Lato"/>
                        </a:rPr>
                        <a:t>Carefully controlled and limited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600" u="none" cap="none" strike="noStrike">
                          <a:solidFill>
                            <a:srgbClr val="231F20"/>
                          </a:solidFill>
                          <a:latin typeface="Lato"/>
                          <a:ea typeface="Lato"/>
                          <a:cs typeface="Lato"/>
                          <a:sym typeface="Lato"/>
                        </a:rPr>
                        <a:t>Controlled by governments or banks</a:t>
                      </a:r>
                      <a:endParaRPr b="1" sz="16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
        <p:nvSpPr>
          <p:cNvPr id="437" name="Google Shape;437;g164521c4102_0_202"/>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b="1" lang="en-GB"/>
              <a:t>‹#›</a:t>
            </a:fld>
            <a:endParaRPr b="1"/>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g164521c4102_0_266"/>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600" u="none" cap="none" strike="noStrike">
                <a:solidFill>
                  <a:srgbClr val="FF8022"/>
                </a:solidFill>
                <a:latin typeface="Lato Black"/>
                <a:ea typeface="Lato Black"/>
                <a:cs typeface="Lato Black"/>
                <a:sym typeface="Lato Black"/>
              </a:rPr>
              <a:t>Multiple choice</a:t>
            </a:r>
            <a:endParaRPr b="0" i="0" sz="1400" u="none" cap="none" strike="noStrike">
              <a:solidFill>
                <a:srgbClr val="000000"/>
              </a:solidFill>
              <a:latin typeface="Arial"/>
              <a:ea typeface="Arial"/>
              <a:cs typeface="Arial"/>
              <a:sym typeface="Arial"/>
            </a:endParaRPr>
          </a:p>
        </p:txBody>
      </p:sp>
      <p:sp>
        <p:nvSpPr>
          <p:cNvPr id="443" name="Google Shape;443;g164521c4102_0_266"/>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444" name="Google Shape;444;g164521c4102_0_266"/>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445" name="Google Shape;445;g164521c4102_0_266"/>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446" name="Google Shape;446;g164521c4102_0_266"/>
          <p:cNvGraphicFramePr/>
          <p:nvPr/>
        </p:nvGraphicFramePr>
        <p:xfrm>
          <a:off x="952500" y="2190750"/>
          <a:ext cx="3000000" cy="3000000"/>
        </p:xfrm>
        <a:graphic>
          <a:graphicData uri="http://schemas.openxmlformats.org/drawingml/2006/table">
            <a:tbl>
              <a:tblPr>
                <a:noFill/>
                <a:tableStyleId>{3CF19943-73C5-453C-BD73-9971EBE1CCB1}</a:tableStyleId>
              </a:tblPr>
              <a:tblGrid>
                <a:gridCol w="2413000"/>
                <a:gridCol w="2413000"/>
                <a:gridCol w="2413000"/>
              </a:tblGrid>
              <a:tr h="37095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r>
              <a:tr h="894650">
                <a:tc>
                  <a:txBody>
                    <a:bodyPr/>
                    <a:lstStyle/>
                    <a:p>
                      <a:pPr indent="0" lvl="0" marL="0" marR="0" rtl="0" algn="l">
                        <a:lnSpc>
                          <a:spcPct val="100000"/>
                        </a:lnSpc>
                        <a:spcBef>
                          <a:spcPts val="0"/>
                        </a:spcBef>
                        <a:spcAft>
                          <a:spcPts val="0"/>
                        </a:spcAft>
                        <a:buClr>
                          <a:srgbClr val="000000"/>
                        </a:buClr>
                        <a:buSzPts val="1400"/>
                        <a:buFont typeface="Arial"/>
                        <a:buNone/>
                      </a:pPr>
                      <a:r>
                        <a:rPr b="1" lang="en-GB" sz="1600" u="none" cap="none" strike="noStrike">
                          <a:solidFill>
                            <a:srgbClr val="231F20"/>
                          </a:solidFill>
                          <a:latin typeface="Lato"/>
                          <a:ea typeface="Lato"/>
                          <a:cs typeface="Lato"/>
                          <a:sym typeface="Lato"/>
                        </a:rPr>
                        <a:t>Changeable because more can be created or issued</a:t>
                      </a:r>
                      <a:endParaRPr b="1" sz="16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sz="1600">
                        <a:solidFill>
                          <a:srgbClr val="231F20"/>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600" u="none" cap="none" strike="noStrike">
                          <a:solidFill>
                            <a:srgbClr val="231F20"/>
                          </a:solidFill>
                          <a:latin typeface="Lato"/>
                          <a:ea typeface="Lato"/>
                          <a:cs typeface="Lato"/>
                          <a:sym typeface="Lato"/>
                        </a:rPr>
                        <a:t>Carefully controlled and limited </a:t>
                      </a:r>
                      <a:endParaRPr b="1" sz="16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600" u="none" cap="none" strike="noStrike">
                          <a:solidFill>
                            <a:srgbClr val="231F20"/>
                          </a:solidFill>
                          <a:latin typeface="Lato"/>
                          <a:ea typeface="Lato"/>
                          <a:cs typeface="Lato"/>
                          <a:sym typeface="Lato"/>
                        </a:rPr>
                        <a:t>Controlled by governments or banks</a:t>
                      </a:r>
                      <a:endParaRPr b="1" sz="16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447" name="Google Shape;447;g164521c4102_0_266"/>
          <p:cNvSpPr txBox="1"/>
          <p:nvPr/>
        </p:nvSpPr>
        <p:spPr>
          <a:xfrm>
            <a:off x="379375" y="1287575"/>
            <a:ext cx="7661100" cy="116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lang="en-GB" sz="2000">
                <a:solidFill>
                  <a:schemeClr val="dk1"/>
                </a:solidFill>
                <a:latin typeface="Lato"/>
                <a:ea typeface="Lato"/>
                <a:cs typeface="Lato"/>
                <a:sym typeface="Lato"/>
              </a:rPr>
              <a:t>3</a:t>
            </a:r>
            <a:r>
              <a:rPr b="0" i="0" lang="en-GB" sz="2000" u="none" cap="none" strike="noStrike">
                <a:solidFill>
                  <a:schemeClr val="dk1"/>
                </a:solidFill>
                <a:latin typeface="Lato"/>
                <a:ea typeface="Lato"/>
                <a:cs typeface="Lato"/>
                <a:sym typeface="Lato"/>
              </a:rPr>
              <a:t>. The supply of bitcoin is…</a:t>
            </a:r>
            <a:endParaRPr b="0" i="0" sz="2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2200" u="none" cap="none" strike="noStrike">
              <a:solidFill>
                <a:srgbClr val="231F20"/>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143409b8039_0_0"/>
          <p:cNvSpPr txBox="1"/>
          <p:nvPr/>
        </p:nvSpPr>
        <p:spPr>
          <a:xfrm>
            <a:off x="360379" y="1137400"/>
            <a:ext cx="8082900" cy="3143100"/>
          </a:xfrm>
          <a:prstGeom prst="rect">
            <a:avLst/>
          </a:prstGeom>
          <a:noFill/>
          <a:ln>
            <a:noFill/>
          </a:ln>
        </p:spPr>
        <p:txBody>
          <a:bodyPr anchorCtr="0" anchor="t" bIns="91425" lIns="91425" spcFirstLastPara="1" rIns="91425" wrap="square" tIns="91425">
            <a:noAutofit/>
          </a:bodyPr>
          <a:lstStyle/>
          <a:p>
            <a:pPr indent="0" lvl="0" marL="0" marR="0" rtl="0" algn="l">
              <a:lnSpc>
                <a:spcPct val="120000"/>
              </a:lnSpc>
              <a:spcBef>
                <a:spcPts val="0"/>
              </a:spcBef>
              <a:spcAft>
                <a:spcPts val="0"/>
              </a:spcAft>
              <a:buClr>
                <a:srgbClr val="000000"/>
              </a:buClr>
              <a:buSzPts val="1400"/>
              <a:buFont typeface="Arial"/>
              <a:buNone/>
            </a:pPr>
            <a:r>
              <a:rPr b="0" i="0" lang="en-GB" sz="2400" u="none" cap="none" strike="noStrike">
                <a:solidFill>
                  <a:schemeClr val="lt1"/>
                </a:solidFill>
                <a:latin typeface="Lato"/>
                <a:ea typeface="Lato"/>
                <a:cs typeface="Lato"/>
                <a:sym typeface="Lato"/>
              </a:rPr>
              <a:t>Chapter 1</a:t>
            </a:r>
            <a:br>
              <a:rPr b="0" i="0" lang="en-GB" sz="2400" u="none" cap="none" strike="noStrike">
                <a:solidFill>
                  <a:schemeClr val="lt1"/>
                </a:solidFill>
                <a:latin typeface="Lato"/>
                <a:ea typeface="Lato"/>
                <a:cs typeface="Lato"/>
                <a:sym typeface="Lato"/>
              </a:rPr>
            </a:br>
            <a:r>
              <a:rPr b="0" i="0" lang="en-GB" sz="2400" u="none" cap="none" strike="noStrike">
                <a:solidFill>
                  <a:schemeClr val="lt1"/>
                </a:solidFill>
                <a:latin typeface="Lato Black"/>
                <a:ea typeface="Lato Black"/>
                <a:cs typeface="Lato Black"/>
                <a:sym typeface="Lato Black"/>
              </a:rPr>
              <a:t>Different types of money and </a:t>
            </a:r>
            <a:r>
              <a:rPr b="0" i="0" lang="en-GB" sz="2400" u="none" cap="none" strike="noStrike">
                <a:solidFill>
                  <a:schemeClr val="lt1"/>
                </a:solidFill>
                <a:latin typeface="Lato Black"/>
                <a:ea typeface="Lato Black"/>
                <a:cs typeface="Lato Black"/>
                <a:sym typeface="Lato Black"/>
                <a:extLst>
                  <a:ext uri="http://customooxmlschemas.google.com/">
                    <go:slidesCustomData xmlns:go="http://customooxmlschemas.google.com/" textRoundtripDataId="0"/>
                  </a:ext>
                </a:extLst>
              </a:rPr>
              <a:t>their uses</a:t>
            </a:r>
            <a:endParaRPr b="0" i="0" sz="2400" u="none" cap="none" strike="noStrike">
              <a:solidFill>
                <a:schemeClr val="lt1"/>
              </a:solidFill>
              <a:latin typeface="Lato Black"/>
              <a:ea typeface="Lato Black"/>
              <a:cs typeface="Lato Black"/>
              <a:sym typeface="Lato Black"/>
            </a:endParaRPr>
          </a:p>
          <a:p>
            <a:pPr indent="0" lvl="0" marL="0" marR="0" rtl="0" algn="l">
              <a:lnSpc>
                <a:spcPct val="120000"/>
              </a:lnSpc>
              <a:spcBef>
                <a:spcPts val="0"/>
              </a:spcBef>
              <a:spcAft>
                <a:spcPts val="0"/>
              </a:spcAft>
              <a:buClr>
                <a:srgbClr val="000000"/>
              </a:buClr>
              <a:buSzPts val="1400"/>
              <a:buFont typeface="Arial"/>
              <a:buNone/>
            </a:pPr>
            <a:r>
              <a:t/>
            </a:r>
            <a:endParaRPr b="0" i="0" sz="1000" u="none" cap="none" strike="noStrike">
              <a:solidFill>
                <a:schemeClr val="lt1"/>
              </a:solidFill>
              <a:latin typeface="Lato Black"/>
              <a:ea typeface="Lato Black"/>
              <a:cs typeface="Lato Black"/>
              <a:sym typeface="Lato Black"/>
            </a:endParaRPr>
          </a:p>
          <a:p>
            <a:pPr indent="0" lvl="0" marL="0" marR="0" rtl="0" algn="l">
              <a:lnSpc>
                <a:spcPct val="120000"/>
              </a:lnSpc>
              <a:spcBef>
                <a:spcPts val="0"/>
              </a:spcBef>
              <a:spcAft>
                <a:spcPts val="0"/>
              </a:spcAft>
              <a:buClr>
                <a:srgbClr val="000000"/>
              </a:buClr>
              <a:buSzPts val="1400"/>
              <a:buFont typeface="Arial"/>
              <a:buNone/>
            </a:pPr>
            <a:r>
              <a:rPr b="0" i="0" lang="en-GB" sz="2400" u="none" cap="none" strike="noStrike">
                <a:solidFill>
                  <a:schemeClr val="lt1"/>
                </a:solidFill>
                <a:latin typeface="Lato"/>
                <a:ea typeface="Lato"/>
                <a:cs typeface="Lato"/>
                <a:sym typeface="Lato"/>
              </a:rPr>
              <a:t>Chapter 2 </a:t>
            </a:r>
            <a:br>
              <a:rPr b="0" i="0" lang="en-GB" sz="2400" u="none" cap="none" strike="noStrike">
                <a:solidFill>
                  <a:schemeClr val="lt1"/>
                </a:solidFill>
                <a:latin typeface="Lato"/>
                <a:ea typeface="Lato"/>
                <a:cs typeface="Lato"/>
                <a:sym typeface="Lato"/>
              </a:rPr>
            </a:br>
            <a:r>
              <a:rPr b="0" i="0" lang="en-GB" sz="2400" u="none" cap="none" strike="noStrike">
                <a:solidFill>
                  <a:schemeClr val="lt1"/>
                </a:solidFill>
                <a:latin typeface="Lato Black"/>
                <a:ea typeface="Lato Black"/>
                <a:cs typeface="Lato Black"/>
                <a:sym typeface="Lato Black"/>
              </a:rPr>
              <a:t>Factors influencing our financial decisions</a:t>
            </a:r>
            <a:endParaRPr b="0" i="0" sz="2400" u="none" cap="none" strike="noStrike">
              <a:solidFill>
                <a:schemeClr val="lt1"/>
              </a:solidFill>
              <a:latin typeface="Lato Black"/>
              <a:ea typeface="Lato Black"/>
              <a:cs typeface="Lato Black"/>
              <a:sym typeface="Lato Black"/>
            </a:endParaRPr>
          </a:p>
          <a:p>
            <a:pPr indent="0" lvl="0" marL="0" marR="0" rtl="0" algn="l">
              <a:lnSpc>
                <a:spcPct val="120000"/>
              </a:lnSpc>
              <a:spcBef>
                <a:spcPts val="0"/>
              </a:spcBef>
              <a:spcAft>
                <a:spcPts val="0"/>
              </a:spcAft>
              <a:buClr>
                <a:srgbClr val="000000"/>
              </a:buClr>
              <a:buSzPts val="1400"/>
              <a:buFont typeface="Arial"/>
              <a:buNone/>
            </a:pPr>
            <a:r>
              <a:t/>
            </a:r>
            <a:endParaRPr b="0" i="0" sz="1000" u="none" cap="none" strike="noStrike">
              <a:solidFill>
                <a:schemeClr val="lt1"/>
              </a:solidFill>
              <a:latin typeface="Lato Black"/>
              <a:ea typeface="Lato Black"/>
              <a:cs typeface="Lato Black"/>
              <a:sym typeface="Lato Black"/>
            </a:endParaRPr>
          </a:p>
          <a:p>
            <a:pPr indent="0" lvl="0" marL="0" marR="0" rtl="0" algn="l">
              <a:lnSpc>
                <a:spcPct val="120000"/>
              </a:lnSpc>
              <a:spcBef>
                <a:spcPts val="0"/>
              </a:spcBef>
              <a:spcAft>
                <a:spcPts val="0"/>
              </a:spcAft>
              <a:buClr>
                <a:srgbClr val="000000"/>
              </a:buClr>
              <a:buSzPts val="1400"/>
              <a:buFont typeface="Arial"/>
              <a:buNone/>
            </a:pPr>
            <a:r>
              <a:rPr b="0" i="0" lang="en-GB" sz="2400" u="none" cap="none" strike="noStrike">
                <a:solidFill>
                  <a:schemeClr val="lt1"/>
                </a:solidFill>
                <a:latin typeface="Lato"/>
                <a:ea typeface="Lato"/>
                <a:cs typeface="Lato"/>
                <a:sym typeface="Lato"/>
              </a:rPr>
              <a:t>Chapter 3</a:t>
            </a:r>
            <a:br>
              <a:rPr b="0" i="0" lang="en-GB" sz="2400" u="none" cap="none" strike="noStrike">
                <a:solidFill>
                  <a:schemeClr val="lt1"/>
                </a:solidFill>
                <a:latin typeface="Lato"/>
                <a:ea typeface="Lato"/>
                <a:cs typeface="Lato"/>
                <a:sym typeface="Lato"/>
              </a:rPr>
            </a:br>
            <a:r>
              <a:rPr b="0" i="0" lang="en-GB" sz="2400" u="none" cap="none" strike="noStrike">
                <a:solidFill>
                  <a:schemeClr val="lt1"/>
                </a:solidFill>
                <a:latin typeface="Lato Black"/>
                <a:ea typeface="Lato Black"/>
                <a:cs typeface="Lato Black"/>
                <a:sym typeface="Lato Black"/>
              </a:rPr>
              <a:t>Research and making informed decisions </a:t>
            </a:r>
            <a:endParaRPr b="0" i="0" sz="2400" u="none" cap="none" strike="noStrike">
              <a:solidFill>
                <a:schemeClr val="lt1"/>
              </a:solidFill>
              <a:latin typeface="Lato Black"/>
              <a:ea typeface="Lato Black"/>
              <a:cs typeface="Lato Black"/>
              <a:sym typeface="Lato Black"/>
            </a:endParaRPr>
          </a:p>
          <a:p>
            <a:pPr indent="0" lvl="0" marL="0" marR="0" rtl="0" algn="l">
              <a:lnSpc>
                <a:spcPct val="115000"/>
              </a:lnSpc>
              <a:spcBef>
                <a:spcPts val="1200"/>
              </a:spcBef>
              <a:spcAft>
                <a:spcPts val="1200"/>
              </a:spcAft>
              <a:buClr>
                <a:srgbClr val="000000"/>
              </a:buClr>
              <a:buSzPts val="1600"/>
              <a:buFont typeface="Arial"/>
              <a:buNone/>
            </a:pPr>
            <a:r>
              <a:t/>
            </a:r>
            <a:endParaRPr b="0" i="0" sz="1600" u="none" cap="none" strike="noStrike">
              <a:solidFill>
                <a:schemeClr val="lt1"/>
              </a:solidFill>
              <a:highlight>
                <a:schemeClr val="lt1"/>
              </a:highlight>
              <a:latin typeface="Lato Black"/>
              <a:ea typeface="Lato Black"/>
              <a:cs typeface="Lato Black"/>
              <a:sym typeface="Lato Black"/>
            </a:endParaRPr>
          </a:p>
        </p:txBody>
      </p:sp>
      <p:sp>
        <p:nvSpPr>
          <p:cNvPr id="172" name="Google Shape;172;g143409b8039_0_0"/>
          <p:cNvSpPr txBox="1"/>
          <p:nvPr/>
        </p:nvSpPr>
        <p:spPr>
          <a:xfrm>
            <a:off x="477472" y="427738"/>
            <a:ext cx="32625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3600" u="none" cap="none" strike="noStrike">
                <a:solidFill>
                  <a:srgbClr val="FF8022"/>
                </a:solidFill>
                <a:latin typeface="Lato Black"/>
                <a:ea typeface="Lato Black"/>
                <a:cs typeface="Lato Black"/>
                <a:sym typeface="Lato Black"/>
              </a:rPr>
              <a:t>Contents</a:t>
            </a:r>
            <a:endParaRPr b="1" i="0" sz="3600" u="none" cap="none" strike="noStrike">
              <a:solidFill>
                <a:srgbClr val="FF8022"/>
              </a:solidFill>
              <a:latin typeface="Lato Black"/>
              <a:ea typeface="Lato Black"/>
              <a:cs typeface="Lato Black"/>
              <a:sym typeface="Lato Black"/>
            </a:endParaRPr>
          </a:p>
        </p:txBody>
      </p:sp>
      <p:sp>
        <p:nvSpPr>
          <p:cNvPr id="173" name="Google Shape;173;g143409b8039_0_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174" name="Google Shape;174;g143409b8039_0_0"/>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g22b5717a55a_0_0"/>
          <p:cNvSpPr txBox="1"/>
          <p:nvPr/>
        </p:nvSpPr>
        <p:spPr>
          <a:xfrm>
            <a:off x="379375" y="1287575"/>
            <a:ext cx="7661100" cy="116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lang="en-GB" sz="2000">
                <a:solidFill>
                  <a:schemeClr val="dk1"/>
                </a:solidFill>
                <a:latin typeface="Lato"/>
                <a:ea typeface="Lato"/>
                <a:cs typeface="Lato"/>
                <a:sym typeface="Lato"/>
              </a:rPr>
              <a:t>4</a:t>
            </a:r>
            <a:r>
              <a:rPr b="0" i="0" lang="en-GB" sz="2000" u="none" cap="none" strike="noStrike">
                <a:solidFill>
                  <a:schemeClr val="dk1"/>
                </a:solidFill>
                <a:latin typeface="Lato"/>
                <a:ea typeface="Lato"/>
                <a:cs typeface="Lato"/>
                <a:sym typeface="Lato"/>
              </a:rPr>
              <a:t>. </a:t>
            </a:r>
            <a:r>
              <a:rPr lang="en-GB" sz="2000">
                <a:solidFill>
                  <a:schemeClr val="dk1"/>
                </a:solidFill>
                <a:latin typeface="Lato"/>
                <a:ea typeface="Lato"/>
                <a:cs typeface="Lato"/>
                <a:sym typeface="Lato"/>
              </a:rPr>
              <a:t>Which of these statements is FALSE about blockchain</a:t>
            </a:r>
            <a:r>
              <a:rPr b="0" i="0" lang="en-GB" sz="2000" u="none" cap="none" strike="noStrike">
                <a:solidFill>
                  <a:schemeClr val="dk1"/>
                </a:solidFill>
                <a:latin typeface="Lato"/>
                <a:ea typeface="Lato"/>
                <a:cs typeface="Lato"/>
                <a:sym typeface="Lato"/>
              </a:rPr>
              <a:t>?</a:t>
            </a:r>
            <a:endParaRPr b="0" i="0" sz="2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2200" u="none" cap="none" strike="noStrike">
              <a:solidFill>
                <a:srgbClr val="231F20"/>
              </a:solidFill>
              <a:latin typeface="Lato"/>
              <a:ea typeface="Lato"/>
              <a:cs typeface="Lato"/>
              <a:sym typeface="Lato"/>
            </a:endParaRPr>
          </a:p>
        </p:txBody>
      </p:sp>
      <p:sp>
        <p:nvSpPr>
          <p:cNvPr id="453" name="Google Shape;453;g22b5717a55a_0_0"/>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600" u="none" cap="none" strike="noStrike">
                <a:solidFill>
                  <a:srgbClr val="FF8022"/>
                </a:solidFill>
                <a:latin typeface="Lato Black"/>
                <a:ea typeface="Lato Black"/>
                <a:cs typeface="Lato Black"/>
                <a:sym typeface="Lato Black"/>
              </a:rPr>
              <a:t>Multiple choice</a:t>
            </a:r>
            <a:endParaRPr b="0" i="0" sz="1400" u="none" cap="none" strike="noStrike">
              <a:solidFill>
                <a:srgbClr val="000000"/>
              </a:solidFill>
              <a:latin typeface="Arial"/>
              <a:ea typeface="Arial"/>
              <a:cs typeface="Arial"/>
              <a:sym typeface="Arial"/>
            </a:endParaRPr>
          </a:p>
        </p:txBody>
      </p:sp>
      <p:sp>
        <p:nvSpPr>
          <p:cNvPr id="454" name="Google Shape;454;g22b5717a55a_0_0"/>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455" name="Google Shape;455;g22b5717a55a_0_0"/>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456" name="Google Shape;456;g22b5717a55a_0_0"/>
          <p:cNvGraphicFramePr/>
          <p:nvPr/>
        </p:nvGraphicFramePr>
        <p:xfrm>
          <a:off x="952500" y="2038350"/>
          <a:ext cx="3000000" cy="3000000"/>
        </p:xfrm>
        <a:graphic>
          <a:graphicData uri="http://schemas.openxmlformats.org/drawingml/2006/table">
            <a:tbl>
              <a:tblPr>
                <a:noFill/>
                <a:tableStyleId>{3CF19943-73C5-453C-BD73-9971EBE1CCB1}</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6"/>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3"/>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600">
                          <a:solidFill>
                            <a:srgbClr val="231F20"/>
                          </a:solidFill>
                          <a:latin typeface="Lato"/>
                          <a:ea typeface="Lato"/>
                          <a:cs typeface="Lato"/>
                          <a:sym typeface="Lato"/>
                        </a:rPr>
                        <a:t>Blockchain technology is used for the purposes of cryptocurrencies only </a:t>
                      </a:r>
                      <a:endParaRPr b="1" sz="16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600">
                          <a:solidFill>
                            <a:srgbClr val="231F20"/>
                          </a:solidFill>
                          <a:latin typeface="Lato"/>
                          <a:ea typeface="Lato"/>
                          <a:cs typeface="Lato"/>
                          <a:sym typeface="Lato"/>
                        </a:rPr>
                        <a:t>Blockchain technology is a decentralised system</a:t>
                      </a:r>
                      <a:endParaRPr b="1" sz="16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rtl="0" algn="l">
                        <a:spcBef>
                          <a:spcPts val="1000"/>
                        </a:spcBef>
                        <a:spcAft>
                          <a:spcPts val="0"/>
                        </a:spcAft>
                        <a:buNone/>
                      </a:pPr>
                      <a:r>
                        <a:rPr b="1" lang="en-GB" sz="1600">
                          <a:latin typeface="Lato"/>
                          <a:ea typeface="Lato"/>
                          <a:cs typeface="Lato"/>
                          <a:sym typeface="Lato"/>
                        </a:rPr>
                        <a:t>R</a:t>
                      </a:r>
                      <a:r>
                        <a:rPr b="1" lang="en-GB" sz="1600">
                          <a:latin typeface="Lato"/>
                          <a:ea typeface="Lato"/>
                          <a:cs typeface="Lato"/>
                          <a:sym typeface="Lato"/>
                        </a:rPr>
                        <a:t>ecords on the blockchain cannot be changed and are secured using something called ‘cryptography</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
        <p:nvSpPr>
          <p:cNvPr id="457" name="Google Shape;457;g22b5717a55a_0_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b="1" lang="en-GB"/>
              <a:t>‹#›</a:t>
            </a:fld>
            <a:endParaRPr b="1"/>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g22b5717a55a_0_9"/>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600" u="none" cap="none" strike="noStrike">
                <a:solidFill>
                  <a:srgbClr val="FF8022"/>
                </a:solidFill>
                <a:latin typeface="Lato Black"/>
                <a:ea typeface="Lato Black"/>
                <a:cs typeface="Lato Black"/>
                <a:sym typeface="Lato Black"/>
              </a:rPr>
              <a:t>Multiple choice</a:t>
            </a:r>
            <a:endParaRPr b="0" i="0" sz="1400" u="none" cap="none" strike="noStrike">
              <a:solidFill>
                <a:srgbClr val="000000"/>
              </a:solidFill>
              <a:latin typeface="Arial"/>
              <a:ea typeface="Arial"/>
              <a:cs typeface="Arial"/>
              <a:sym typeface="Arial"/>
            </a:endParaRPr>
          </a:p>
        </p:txBody>
      </p:sp>
      <p:sp>
        <p:nvSpPr>
          <p:cNvPr id="463" name="Google Shape;463;g22b5717a55a_0_9"/>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464" name="Google Shape;464;g22b5717a55a_0_9"/>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465" name="Google Shape;465;g22b5717a55a_0_9"/>
          <p:cNvGraphicFramePr/>
          <p:nvPr/>
        </p:nvGraphicFramePr>
        <p:xfrm>
          <a:off x="952500" y="2038350"/>
          <a:ext cx="3000000" cy="3000000"/>
        </p:xfrm>
        <a:graphic>
          <a:graphicData uri="http://schemas.openxmlformats.org/drawingml/2006/table">
            <a:tbl>
              <a:tblPr>
                <a:noFill/>
                <a:tableStyleId>{3CF19943-73C5-453C-BD73-9971EBE1CCB1}</a:tableStyleId>
              </a:tblPr>
              <a:tblGrid>
                <a:gridCol w="2413000"/>
                <a:gridCol w="2413000"/>
                <a:gridCol w="2413000"/>
              </a:tblGrid>
              <a:tr h="4191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accent2"/>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accent2"/>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accent2"/>
                      </a:solidFill>
                      <a:prstDash val="solid"/>
                      <a:round/>
                      <a:headEnd len="sm" w="sm" type="none"/>
                      <a:tailEnd len="sm" w="sm" type="none"/>
                    </a:lnB>
                    <a:solidFill>
                      <a:srgbClr val="FF0000"/>
                    </a:solidFill>
                  </a:tcPr>
                </a:tc>
              </a:tr>
              <a:tr h="862850">
                <a:tc>
                  <a:txBody>
                    <a:bodyPr/>
                    <a:lstStyle/>
                    <a:p>
                      <a:pPr indent="0" lvl="0" marL="0" marR="0" rtl="0" algn="l">
                        <a:lnSpc>
                          <a:spcPct val="100000"/>
                        </a:lnSpc>
                        <a:spcBef>
                          <a:spcPts val="0"/>
                        </a:spcBef>
                        <a:spcAft>
                          <a:spcPts val="0"/>
                        </a:spcAft>
                        <a:buClr>
                          <a:srgbClr val="000000"/>
                        </a:buClr>
                        <a:buSzPts val="1400"/>
                        <a:buFont typeface="Arial"/>
                        <a:buNone/>
                      </a:pPr>
                      <a:r>
                        <a:rPr b="1" lang="en-GB" sz="1600">
                          <a:solidFill>
                            <a:srgbClr val="231F20"/>
                          </a:solidFill>
                          <a:latin typeface="Lato"/>
                          <a:ea typeface="Lato"/>
                          <a:cs typeface="Lato"/>
                          <a:sym typeface="Lato"/>
                        </a:rPr>
                        <a:t>Blockchain technology is used for the purposes of cryptocurrencies only </a:t>
                      </a:r>
                      <a:endParaRPr b="1" sz="16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600">
                          <a:solidFill>
                            <a:srgbClr val="231F20"/>
                          </a:solidFill>
                          <a:latin typeface="Lato"/>
                          <a:ea typeface="Lato"/>
                          <a:cs typeface="Lato"/>
                          <a:sym typeface="Lato"/>
                        </a:rPr>
                        <a:t>Blockchain technology is a decentralised system</a:t>
                      </a:r>
                      <a:endParaRPr b="1" sz="16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rtl="0" algn="l">
                        <a:spcBef>
                          <a:spcPts val="1000"/>
                        </a:spcBef>
                        <a:spcAft>
                          <a:spcPts val="0"/>
                        </a:spcAft>
                        <a:buNone/>
                      </a:pPr>
                      <a:r>
                        <a:rPr b="1" lang="en-GB" sz="1600">
                          <a:latin typeface="Lato"/>
                          <a:ea typeface="Lato"/>
                          <a:cs typeface="Lato"/>
                          <a:sym typeface="Lato"/>
                        </a:rPr>
                        <a:t>Records on the blockchain cannot be changed and are secured using something called ‘cryptography</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
        <p:nvSpPr>
          <p:cNvPr id="466" name="Google Shape;466;g22b5717a55a_0_9"/>
          <p:cNvSpPr txBox="1"/>
          <p:nvPr/>
        </p:nvSpPr>
        <p:spPr>
          <a:xfrm>
            <a:off x="379375" y="1287575"/>
            <a:ext cx="76611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2000"/>
              <a:buFont typeface="Arial"/>
              <a:buNone/>
            </a:pPr>
            <a:r>
              <a:rPr lang="en-GB" sz="2000">
                <a:solidFill>
                  <a:schemeClr val="dk1"/>
                </a:solidFill>
                <a:latin typeface="Lato"/>
                <a:ea typeface="Lato"/>
                <a:cs typeface="Lato"/>
                <a:sym typeface="Lato"/>
              </a:rPr>
              <a:t>4. Which of these statements is FALSE about blockchain?</a:t>
            </a:r>
            <a:endParaRPr sz="20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000"/>
              <a:buFont typeface="Arial"/>
              <a:buNone/>
            </a:pPr>
            <a:r>
              <a:t/>
            </a:r>
            <a:endParaRPr sz="2000">
              <a:solidFill>
                <a:schemeClr val="dk1"/>
              </a:solidFill>
              <a:latin typeface="Lato"/>
              <a:ea typeface="Lato"/>
              <a:cs typeface="Lato"/>
              <a:sym typeface="Lato"/>
            </a:endParaRPr>
          </a:p>
        </p:txBody>
      </p:sp>
      <p:sp>
        <p:nvSpPr>
          <p:cNvPr id="467" name="Google Shape;467;g22b5717a55a_0_9"/>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b="1" lang="en-GB"/>
              <a:t>‹#›</a:t>
            </a:fld>
            <a:endParaRPr b="1"/>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g164521c4102_0_319"/>
          <p:cNvSpPr txBox="1"/>
          <p:nvPr/>
        </p:nvSpPr>
        <p:spPr>
          <a:xfrm>
            <a:off x="379375" y="1287575"/>
            <a:ext cx="7661100" cy="116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lang="en-GB" sz="2000">
                <a:solidFill>
                  <a:schemeClr val="dk1"/>
                </a:solidFill>
                <a:latin typeface="Lato"/>
                <a:ea typeface="Lato"/>
                <a:cs typeface="Lato"/>
                <a:sym typeface="Lato"/>
              </a:rPr>
              <a:t>5</a:t>
            </a:r>
            <a:r>
              <a:rPr b="0" i="0" lang="en-GB" sz="2000" u="none" cap="none" strike="noStrike">
                <a:solidFill>
                  <a:schemeClr val="dk1"/>
                </a:solidFill>
                <a:latin typeface="Lato"/>
                <a:ea typeface="Lato"/>
                <a:cs typeface="Lato"/>
                <a:sym typeface="Lato"/>
              </a:rPr>
              <a:t>. Which of these statements is TRUE?</a:t>
            </a:r>
            <a:endParaRPr b="0" i="0" sz="2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2200" u="none" cap="none" strike="noStrike">
              <a:solidFill>
                <a:srgbClr val="231F20"/>
              </a:solidFill>
              <a:latin typeface="Lato"/>
              <a:ea typeface="Lato"/>
              <a:cs typeface="Lato"/>
              <a:sym typeface="Lato"/>
            </a:endParaRPr>
          </a:p>
        </p:txBody>
      </p:sp>
      <p:sp>
        <p:nvSpPr>
          <p:cNvPr id="473" name="Google Shape;473;g164521c4102_0_319"/>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600" u="none" cap="none" strike="noStrike">
                <a:solidFill>
                  <a:srgbClr val="FF8022"/>
                </a:solidFill>
                <a:latin typeface="Lato Black"/>
                <a:ea typeface="Lato Black"/>
                <a:cs typeface="Lato Black"/>
                <a:sym typeface="Lato Black"/>
              </a:rPr>
              <a:t>Multiple choice</a:t>
            </a:r>
            <a:endParaRPr b="0" i="0" sz="1400" u="none" cap="none" strike="noStrike">
              <a:solidFill>
                <a:srgbClr val="000000"/>
              </a:solidFill>
              <a:latin typeface="Arial"/>
              <a:ea typeface="Arial"/>
              <a:cs typeface="Arial"/>
              <a:sym typeface="Arial"/>
            </a:endParaRPr>
          </a:p>
        </p:txBody>
      </p:sp>
      <p:sp>
        <p:nvSpPr>
          <p:cNvPr id="474" name="Google Shape;474;g164521c4102_0_319"/>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475" name="Google Shape;475;g164521c4102_0_319"/>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476" name="Google Shape;476;g164521c4102_0_319"/>
          <p:cNvGraphicFramePr/>
          <p:nvPr/>
        </p:nvGraphicFramePr>
        <p:xfrm>
          <a:off x="952500" y="2038350"/>
          <a:ext cx="3000000" cy="3000000"/>
        </p:xfrm>
        <a:graphic>
          <a:graphicData uri="http://schemas.openxmlformats.org/drawingml/2006/table">
            <a:tbl>
              <a:tblPr>
                <a:noFill/>
                <a:tableStyleId>{3CF19943-73C5-453C-BD73-9971EBE1CCB1}</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6"/>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3"/>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600" u="none" cap="none" strike="noStrike">
                          <a:solidFill>
                            <a:srgbClr val="231F20"/>
                          </a:solidFill>
                          <a:latin typeface="Lato"/>
                          <a:ea typeface="Lato"/>
                          <a:cs typeface="Lato"/>
                          <a:sym typeface="Lato"/>
                        </a:rPr>
                        <a:t>Cryptocurrencies will always make a person rich quickly</a:t>
                      </a:r>
                      <a:endParaRPr b="1" sz="16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sz="16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600" u="none" cap="none" strike="noStrike">
                          <a:solidFill>
                            <a:srgbClr val="231F20"/>
                          </a:solidFill>
                          <a:latin typeface="Lato"/>
                          <a:ea typeface="Lato"/>
                          <a:cs typeface="Lato"/>
                          <a:sym typeface="Lato"/>
                        </a:rPr>
                        <a:t>Cryptocurrencies are mostly used by thieves </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600" u="none" cap="none" strike="noStrike">
                          <a:solidFill>
                            <a:srgbClr val="231F20"/>
                          </a:solidFill>
                          <a:latin typeface="Lato"/>
                          <a:ea typeface="Lato"/>
                          <a:cs typeface="Lato"/>
                          <a:sym typeface="Lato"/>
                        </a:rPr>
                        <a:t>There’s never a guarantee that any cryptocurrency or other investment will make someone money</a:t>
                      </a:r>
                      <a:endParaRPr b="1" sz="16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
        <p:nvSpPr>
          <p:cNvPr id="477" name="Google Shape;477;g164521c4102_0_319"/>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r>
              <a:rPr b="1" lang="en-GB"/>
              <a:t>27</a:t>
            </a:r>
            <a:endParaRPr b="1"/>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g164521c4102_0_37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483" name="Google Shape;483;g164521c4102_0_371"/>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484" name="Google Shape;484;g164521c4102_0_371"/>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485" name="Google Shape;485;g164521c4102_0_371"/>
          <p:cNvGraphicFramePr/>
          <p:nvPr/>
        </p:nvGraphicFramePr>
        <p:xfrm>
          <a:off x="952500" y="2114550"/>
          <a:ext cx="3000000" cy="3000000"/>
        </p:xfrm>
        <a:graphic>
          <a:graphicData uri="http://schemas.openxmlformats.org/drawingml/2006/table">
            <a:tbl>
              <a:tblPr>
                <a:noFill/>
                <a:tableStyleId>{3CF19943-73C5-453C-BD73-9971EBE1CCB1}</a:tableStyleId>
              </a:tblPr>
              <a:tblGrid>
                <a:gridCol w="2413000"/>
                <a:gridCol w="2413000"/>
                <a:gridCol w="2413000"/>
              </a:tblGrid>
              <a:tr h="350375">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FF00"/>
                    </a:solidFill>
                  </a:tcPr>
                </a:tc>
              </a:tr>
              <a:tr h="1527325">
                <a:tc>
                  <a:txBody>
                    <a:bodyPr/>
                    <a:lstStyle/>
                    <a:p>
                      <a:pPr indent="0" lvl="0" marL="0" marR="0" rtl="0" algn="l">
                        <a:lnSpc>
                          <a:spcPct val="100000"/>
                        </a:lnSpc>
                        <a:spcBef>
                          <a:spcPts val="0"/>
                        </a:spcBef>
                        <a:spcAft>
                          <a:spcPts val="0"/>
                        </a:spcAft>
                        <a:buClr>
                          <a:srgbClr val="000000"/>
                        </a:buClr>
                        <a:buSzPts val="1400"/>
                        <a:buFont typeface="Arial"/>
                        <a:buNone/>
                      </a:pPr>
                      <a:r>
                        <a:rPr b="1" lang="en-GB" sz="1600" u="none" cap="none" strike="noStrike">
                          <a:solidFill>
                            <a:srgbClr val="231F20"/>
                          </a:solidFill>
                          <a:latin typeface="Lato"/>
                          <a:ea typeface="Lato"/>
                          <a:cs typeface="Lato"/>
                          <a:sym typeface="Lato"/>
                        </a:rPr>
                        <a:t>Cryptocurrencies will always make a person rich quickly</a:t>
                      </a:r>
                      <a:endParaRPr b="1" sz="16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600" u="none" cap="none" strike="noStrike">
                          <a:solidFill>
                            <a:srgbClr val="231F20"/>
                          </a:solidFill>
                          <a:latin typeface="Lato"/>
                          <a:ea typeface="Lato"/>
                          <a:cs typeface="Lato"/>
                          <a:sym typeface="Lato"/>
                        </a:rPr>
                        <a:t>Cryptocurrencies are mostly used by thieves </a:t>
                      </a:r>
                      <a:endParaRPr b="1" sz="16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600" u="none" cap="none" strike="noStrike">
                          <a:solidFill>
                            <a:srgbClr val="231F20"/>
                          </a:solidFill>
                          <a:latin typeface="Lato"/>
                          <a:ea typeface="Lato"/>
                          <a:cs typeface="Lato"/>
                          <a:sym typeface="Lato"/>
                        </a:rPr>
                        <a:t>There’s never a guarantee that any cryptocurrency or other investment will make someone money</a:t>
                      </a:r>
                      <a:endParaRPr b="1" sz="16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486" name="Google Shape;486;g164521c4102_0_371"/>
          <p:cNvSpPr txBox="1"/>
          <p:nvPr/>
        </p:nvSpPr>
        <p:spPr>
          <a:xfrm>
            <a:off x="379375" y="1287575"/>
            <a:ext cx="7661100" cy="116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lang="en-GB" sz="2000">
                <a:solidFill>
                  <a:schemeClr val="dk1"/>
                </a:solidFill>
                <a:latin typeface="Lato"/>
                <a:ea typeface="Lato"/>
                <a:cs typeface="Lato"/>
                <a:sym typeface="Lato"/>
              </a:rPr>
              <a:t>5</a:t>
            </a:r>
            <a:r>
              <a:rPr b="0" i="0" lang="en-GB" sz="2000" u="none" cap="none" strike="noStrike">
                <a:solidFill>
                  <a:schemeClr val="dk1"/>
                </a:solidFill>
                <a:latin typeface="Lato"/>
                <a:ea typeface="Lato"/>
                <a:cs typeface="Lato"/>
                <a:sym typeface="Lato"/>
              </a:rPr>
              <a:t>. Which of these statements is TRUE?</a:t>
            </a:r>
            <a:endParaRPr b="0" i="0" sz="2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2200" u="none" cap="none" strike="noStrike">
              <a:solidFill>
                <a:srgbClr val="231F20"/>
              </a:solidFill>
              <a:latin typeface="Lato"/>
              <a:ea typeface="Lato"/>
              <a:cs typeface="Lato"/>
              <a:sym typeface="Lato"/>
            </a:endParaRPr>
          </a:p>
        </p:txBody>
      </p:sp>
      <p:sp>
        <p:nvSpPr>
          <p:cNvPr id="487" name="Google Shape;487;g164521c4102_0_371"/>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600" u="none" cap="none" strike="noStrike">
                <a:solidFill>
                  <a:srgbClr val="FF8022"/>
                </a:solidFill>
                <a:latin typeface="Lato Black"/>
                <a:ea typeface="Lato Black"/>
                <a:cs typeface="Lato Black"/>
                <a:sym typeface="Lato Black"/>
              </a:rPr>
              <a:t>Multiple choice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g1437502037d_0_13"/>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493" name="Google Shape;493;g1437502037d_0_13"/>
          <p:cNvSpPr txBox="1"/>
          <p:nvPr/>
        </p:nvSpPr>
        <p:spPr>
          <a:xfrm>
            <a:off x="189575" y="2186125"/>
            <a:ext cx="4214700" cy="1696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3200"/>
              <a:buFont typeface="Arial"/>
              <a:buNone/>
            </a:pPr>
            <a:r>
              <a:rPr b="1" i="0" lang="en-GB" sz="2400" u="none" cap="none" strike="noStrike">
                <a:solidFill>
                  <a:schemeClr val="dk2"/>
                </a:solidFill>
                <a:latin typeface="Lato"/>
                <a:ea typeface="Lato"/>
                <a:cs typeface="Lato"/>
                <a:sym typeface="Lato"/>
              </a:rPr>
              <a:t>Design a </a:t>
            </a:r>
            <a:r>
              <a:rPr b="1" i="0" lang="en-GB" sz="2400" u="none" cap="none" strike="noStrike">
                <a:solidFill>
                  <a:schemeClr val="dk2"/>
                </a:solidFill>
                <a:latin typeface="Lato"/>
                <a:ea typeface="Lato"/>
                <a:cs typeface="Lato"/>
                <a:sym typeface="Lato"/>
                <a:extLst>
                  <a:ext uri="http://customooxmlschemas.google.com/">
                    <go:slidesCustomData xmlns:go="http://customooxmlschemas.google.com/" textRoundtripDataId="23"/>
                  </a:ext>
                </a:extLst>
              </a:rPr>
              <a:t>Top 5 Facts sheet </a:t>
            </a:r>
            <a:endParaRPr b="1" i="0" sz="2400" u="none" cap="none" strike="noStrike">
              <a:solidFill>
                <a:schemeClr val="dk2"/>
              </a:solidFill>
              <a:latin typeface="Lato"/>
              <a:ea typeface="Lato"/>
              <a:cs typeface="Lato"/>
              <a:sym typeface="Lato"/>
              <a:extLst>
                <a:ext uri="http://customooxmlschemas.google.com/">
                  <go:slidesCustomData xmlns:go="http://customooxmlschemas.google.com/" textRoundtripDataId="24"/>
                </a:ext>
              </a:extLst>
            </a:endParaRPr>
          </a:p>
          <a:p>
            <a:pPr indent="0" lvl="0" marL="0" marR="0" rtl="0" algn="l">
              <a:lnSpc>
                <a:spcPct val="115000"/>
              </a:lnSpc>
              <a:spcBef>
                <a:spcPts val="0"/>
              </a:spcBef>
              <a:spcAft>
                <a:spcPts val="0"/>
              </a:spcAft>
              <a:buClr>
                <a:srgbClr val="000000"/>
              </a:buClr>
              <a:buSzPts val="3200"/>
              <a:buFont typeface="Arial"/>
              <a:buNone/>
            </a:pPr>
            <a:r>
              <a:rPr b="1" i="0" lang="en-GB" sz="2400" u="none" cap="none" strike="noStrike">
                <a:solidFill>
                  <a:schemeClr val="dk2"/>
                </a:solidFill>
                <a:latin typeface="Lato"/>
                <a:ea typeface="Lato"/>
                <a:cs typeface="Lato"/>
                <a:sym typeface="Lato"/>
                <a:extLst>
                  <a:ext uri="http://customooxmlschemas.google.com/">
                    <go:slidesCustomData xmlns:go="http://customooxmlschemas.google.com/" textRoundtripDataId="25"/>
                  </a:ext>
                </a:extLst>
              </a:rPr>
              <a:t>about</a:t>
            </a:r>
            <a:r>
              <a:rPr b="1" i="0" lang="en-GB" sz="2400" u="none" cap="none" strike="noStrike">
                <a:solidFill>
                  <a:schemeClr val="dk2"/>
                </a:solidFill>
                <a:latin typeface="Lato"/>
                <a:ea typeface="Lato"/>
                <a:cs typeface="Lato"/>
                <a:sym typeface="Lato"/>
              </a:rPr>
              <a:t> cryptocurrency.</a:t>
            </a:r>
            <a:endParaRPr b="1" i="0" sz="2400" u="none" cap="none" strike="noStrike">
              <a:solidFill>
                <a:schemeClr val="dk2"/>
              </a:solidFill>
              <a:latin typeface="Lato"/>
              <a:ea typeface="Lato"/>
              <a:cs typeface="Lato"/>
              <a:sym typeface="Lato"/>
            </a:endParaRPr>
          </a:p>
          <a:p>
            <a:pPr indent="0" lvl="0" marL="0" marR="0" rtl="0" algn="l">
              <a:lnSpc>
                <a:spcPct val="115000"/>
              </a:lnSpc>
              <a:spcBef>
                <a:spcPts val="0"/>
              </a:spcBef>
              <a:spcAft>
                <a:spcPts val="0"/>
              </a:spcAft>
              <a:buClr>
                <a:srgbClr val="000000"/>
              </a:buClr>
              <a:buSzPts val="3200"/>
              <a:buFont typeface="Arial"/>
              <a:buNone/>
            </a:pPr>
            <a:r>
              <a:rPr b="0" i="0" lang="en-GB" sz="2000" u="none" cap="none" strike="noStrike">
                <a:solidFill>
                  <a:schemeClr val="dk2"/>
                </a:solidFill>
                <a:latin typeface="Lato"/>
                <a:ea typeface="Lato"/>
                <a:cs typeface="Lato"/>
                <a:sym typeface="Lato"/>
              </a:rPr>
              <a:t>Hand it in to your teacher as an exit card when you leave the room.</a:t>
            </a:r>
            <a:endParaRPr b="0" i="0" sz="2000" u="none" cap="none" strike="noStrike">
              <a:solidFill>
                <a:schemeClr val="dk2"/>
              </a:solidFill>
              <a:latin typeface="Lato"/>
              <a:ea typeface="Lato"/>
              <a:cs typeface="Lato"/>
              <a:sym typeface="Lato"/>
            </a:endParaRPr>
          </a:p>
        </p:txBody>
      </p:sp>
      <p:sp>
        <p:nvSpPr>
          <p:cNvPr id="494" name="Google Shape;494;g1437502037d_0_13"/>
          <p:cNvSpPr txBox="1"/>
          <p:nvPr/>
        </p:nvSpPr>
        <p:spPr>
          <a:xfrm>
            <a:off x="93050" y="4671800"/>
            <a:ext cx="3597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u="none" cap="none" strike="noStrike">
                <a:solidFill>
                  <a:schemeClr val="accent2"/>
                </a:solidFill>
                <a:latin typeface="Lato"/>
                <a:ea typeface="Lato"/>
                <a:cs typeface="Lato"/>
                <a:sym typeface="Lato"/>
              </a:rPr>
              <a:t>Resource 3: Fact Sheet Template (Optional Use)  </a:t>
            </a:r>
            <a:endParaRPr b="0" i="0" sz="1000" u="none" cap="none" strike="noStrike">
              <a:solidFill>
                <a:srgbClr val="000000"/>
              </a:solidFill>
              <a:latin typeface="Arial"/>
              <a:ea typeface="Arial"/>
              <a:cs typeface="Arial"/>
              <a:sym typeface="Arial"/>
            </a:endParaRPr>
          </a:p>
        </p:txBody>
      </p:sp>
      <p:sp>
        <p:nvSpPr>
          <p:cNvPr id="495" name="Google Shape;495;g1437502037d_0_13"/>
          <p:cNvSpPr txBox="1"/>
          <p:nvPr/>
        </p:nvSpPr>
        <p:spPr>
          <a:xfrm>
            <a:off x="189575" y="170375"/>
            <a:ext cx="87729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3200" u="none" cap="none" strike="noStrike">
                <a:solidFill>
                  <a:schemeClr val="accent2"/>
                </a:solidFill>
                <a:latin typeface="Lato"/>
                <a:ea typeface="Lato"/>
                <a:cs typeface="Lato"/>
                <a:sym typeface="Lato"/>
              </a:rPr>
              <a:t>What is cryptocurrency?</a:t>
            </a:r>
            <a:endParaRPr b="1" i="0" sz="3200" u="none" cap="none" strike="noStrike">
              <a:solidFill>
                <a:schemeClr val="accent2"/>
              </a:solidFill>
              <a:latin typeface="Lato"/>
              <a:ea typeface="Lato"/>
              <a:cs typeface="Lato"/>
              <a:sym typeface="Lato"/>
            </a:endParaRPr>
          </a:p>
        </p:txBody>
      </p:sp>
      <p:sp>
        <p:nvSpPr>
          <p:cNvPr id="496" name="Google Shape;496;g1437502037d_0_13"/>
          <p:cNvSpPr/>
          <p:nvPr/>
        </p:nvSpPr>
        <p:spPr>
          <a:xfrm>
            <a:off x="6362750" y="2261875"/>
            <a:ext cx="1789200" cy="1302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Arial"/>
                <a:ea typeface="Arial"/>
                <a:cs typeface="Arial"/>
                <a:sym typeface="Arial"/>
                <a:extLst>
                  <a:ext uri="http://customooxmlschemas.google.com/">
                    <go:slidesCustomData xmlns:go="http://customooxmlschemas.google.com/" textRoundtripDataId="26"/>
                  </a:ext>
                </a:extLst>
              </a:rPr>
              <a:t>Insert</a:t>
            </a:r>
            <a:r>
              <a:rPr b="1" i="0" lang="en-GB" sz="1400" u="none" cap="none" strike="noStrike">
                <a:solidFill>
                  <a:schemeClr val="lt1"/>
                </a:solidFill>
                <a:latin typeface="Arial"/>
                <a:ea typeface="Arial"/>
                <a:cs typeface="Arial"/>
                <a:sym typeface="Arial"/>
              </a:rPr>
              <a:t> image of resource</a:t>
            </a:r>
            <a:endParaRPr b="1" i="0" sz="1400" u="none" cap="none" strike="noStrike">
              <a:solidFill>
                <a:schemeClr val="lt1"/>
              </a:solidFill>
              <a:latin typeface="Arial"/>
              <a:ea typeface="Arial"/>
              <a:cs typeface="Arial"/>
              <a:sym typeface="Arial"/>
            </a:endParaRPr>
          </a:p>
        </p:txBody>
      </p:sp>
      <p:pic>
        <p:nvPicPr>
          <p:cNvPr id="497" name="Google Shape;497;g1437502037d_0_13"/>
          <p:cNvPicPr preferRelativeResize="0"/>
          <p:nvPr/>
        </p:nvPicPr>
        <p:blipFill rotWithShape="1">
          <a:blip r:embed="rId3">
            <a:alphaModFix/>
          </a:blip>
          <a:srcRect b="0" l="0" r="0" t="0"/>
          <a:stretch/>
        </p:blipFill>
        <p:spPr>
          <a:xfrm>
            <a:off x="4606975" y="1266400"/>
            <a:ext cx="4101951" cy="2915525"/>
          </a:xfrm>
          <a:prstGeom prst="rect">
            <a:avLst/>
          </a:prstGeom>
          <a:noFill/>
          <a:ln cap="flat" cmpd="sng" w="9525">
            <a:solidFill>
              <a:schemeClr val="accent2"/>
            </a:solidFill>
            <a:prstDash val="solid"/>
            <a:round/>
            <a:headEnd len="sm" w="sm" type="none"/>
            <a:tailEnd len="sm" w="sm" type="none"/>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g245c3ce00da_0_25"/>
          <p:cNvSpPr txBox="1"/>
          <p:nvPr/>
        </p:nvSpPr>
        <p:spPr>
          <a:xfrm>
            <a:off x="311700" y="581750"/>
            <a:ext cx="8379600" cy="1386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3200" u="none" cap="none" strike="noStrike">
                <a:solidFill>
                  <a:schemeClr val="accent2"/>
                </a:solidFill>
                <a:latin typeface="Lato"/>
                <a:ea typeface="Lato"/>
                <a:cs typeface="Lato"/>
                <a:sym typeface="Lato"/>
              </a:rPr>
              <a:t>Cash or crypto?</a:t>
            </a:r>
            <a:endParaRPr b="0" i="0" sz="3200" u="none" cap="none" strike="noStrike">
              <a:solidFill>
                <a:schemeClr val="accent2"/>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400"/>
              <a:buFont typeface="Arial"/>
              <a:buNone/>
            </a:pPr>
            <a:r>
              <a:t/>
            </a:r>
            <a:endParaRPr b="1" i="0" sz="1500" u="none" cap="none" strike="noStrike">
              <a:solidFill>
                <a:schemeClr val="lt1"/>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2400"/>
              <a:buFont typeface="Arial"/>
              <a:buNone/>
            </a:pPr>
            <a:r>
              <a:rPr b="1" i="0" lang="en-GB" sz="2400" u="none" cap="none" strike="noStrike">
                <a:solidFill>
                  <a:schemeClr val="lt1"/>
                </a:solidFill>
                <a:latin typeface="Lato"/>
                <a:ea typeface="Lato"/>
                <a:cs typeface="Lato"/>
                <a:sym typeface="Lato"/>
              </a:rPr>
              <a:t>How can cryptocurrency make a person feel?</a:t>
            </a:r>
            <a:endParaRPr b="1" i="0" sz="2400" u="none" cap="none" strike="noStrike">
              <a:solidFill>
                <a:schemeClr val="lt1"/>
              </a:solidFill>
              <a:latin typeface="Lato"/>
              <a:ea typeface="Lato"/>
              <a:cs typeface="Lato"/>
              <a:sym typeface="Lato"/>
            </a:endParaRPr>
          </a:p>
        </p:txBody>
      </p:sp>
      <p:pic>
        <p:nvPicPr>
          <p:cNvPr id="503" name="Google Shape;503;g245c3ce00da_0_25"/>
          <p:cNvPicPr preferRelativeResize="0"/>
          <p:nvPr/>
        </p:nvPicPr>
        <p:blipFill rotWithShape="1">
          <a:blip r:embed="rId3">
            <a:alphaModFix/>
          </a:blip>
          <a:srcRect b="0" l="0" r="0" t="0"/>
          <a:stretch/>
        </p:blipFill>
        <p:spPr>
          <a:xfrm>
            <a:off x="3140675" y="2217175"/>
            <a:ext cx="2505750" cy="2001750"/>
          </a:xfrm>
          <a:prstGeom prst="rect">
            <a:avLst/>
          </a:prstGeom>
          <a:noFill/>
          <a:ln cap="flat" cmpd="sng" w="28575">
            <a:solidFill>
              <a:schemeClr val="accent2"/>
            </a:solidFill>
            <a:prstDash val="solid"/>
            <a:round/>
            <a:headEnd len="sm" w="sm" type="none"/>
            <a:tailEnd len="sm" w="sm" type="none"/>
          </a:ln>
        </p:spPr>
      </p:pic>
      <p:sp>
        <p:nvSpPr>
          <p:cNvPr id="504" name="Google Shape;504;g245c3ce00da_0_2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505" name="Google Shape;505;g245c3ce00da_0_25"/>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b="1" lang="en-GB" sz="1400"/>
              <a:t>‹#›</a:t>
            </a:fld>
            <a:endParaRPr b="1" sz="1400"/>
          </a:p>
        </p:txBody>
      </p:sp>
      <p:sp>
        <p:nvSpPr>
          <p:cNvPr id="506" name="Google Shape;506;g245c3ce00da_0_25"/>
          <p:cNvSpPr txBox="1"/>
          <p:nvPr/>
        </p:nvSpPr>
        <p:spPr>
          <a:xfrm>
            <a:off x="6162500" y="2217175"/>
            <a:ext cx="1548000" cy="446400"/>
          </a:xfrm>
          <a:prstGeom prst="rect">
            <a:avLst/>
          </a:prstGeom>
          <a:no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700">
                <a:solidFill>
                  <a:schemeClr val="accent2"/>
                </a:solidFill>
                <a:latin typeface="Lato"/>
                <a:ea typeface="Lato"/>
                <a:cs typeface="Lato"/>
                <a:sym typeface="Lato"/>
              </a:rPr>
              <a:t>Excited </a:t>
            </a:r>
            <a:endParaRPr b="1" sz="1700">
              <a:solidFill>
                <a:schemeClr val="accent2"/>
              </a:solidFill>
              <a:latin typeface="Lato"/>
              <a:ea typeface="Lato"/>
              <a:cs typeface="Lato"/>
              <a:sym typeface="Lato"/>
            </a:endParaRPr>
          </a:p>
        </p:txBody>
      </p:sp>
      <p:sp>
        <p:nvSpPr>
          <p:cNvPr id="507" name="Google Shape;507;g245c3ce00da_0_25"/>
          <p:cNvSpPr txBox="1"/>
          <p:nvPr/>
        </p:nvSpPr>
        <p:spPr>
          <a:xfrm>
            <a:off x="6162500" y="2962300"/>
            <a:ext cx="1548000" cy="446400"/>
          </a:xfrm>
          <a:prstGeom prst="rect">
            <a:avLst/>
          </a:prstGeom>
          <a:no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700">
                <a:solidFill>
                  <a:schemeClr val="accent2"/>
                </a:solidFill>
                <a:latin typeface="Lato"/>
                <a:ea typeface="Lato"/>
                <a:cs typeface="Lato"/>
                <a:sym typeface="Lato"/>
              </a:rPr>
              <a:t>Powerful </a:t>
            </a:r>
            <a:endParaRPr b="1" sz="1700">
              <a:solidFill>
                <a:schemeClr val="accent2"/>
              </a:solidFill>
              <a:latin typeface="Lato"/>
              <a:ea typeface="Lato"/>
              <a:cs typeface="Lato"/>
              <a:sym typeface="Lato"/>
            </a:endParaRPr>
          </a:p>
        </p:txBody>
      </p:sp>
      <p:sp>
        <p:nvSpPr>
          <p:cNvPr id="508" name="Google Shape;508;g245c3ce00da_0_25"/>
          <p:cNvSpPr txBox="1"/>
          <p:nvPr/>
        </p:nvSpPr>
        <p:spPr>
          <a:xfrm>
            <a:off x="6162500" y="3652225"/>
            <a:ext cx="1548000" cy="446400"/>
          </a:xfrm>
          <a:prstGeom prst="rect">
            <a:avLst/>
          </a:prstGeom>
          <a:no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700">
                <a:solidFill>
                  <a:schemeClr val="accent2"/>
                </a:solidFill>
                <a:latin typeface="Lato"/>
                <a:ea typeface="Lato"/>
                <a:cs typeface="Lato"/>
                <a:sym typeface="Lato"/>
              </a:rPr>
              <a:t>Relevant</a:t>
            </a:r>
            <a:endParaRPr b="1" sz="1700">
              <a:solidFill>
                <a:schemeClr val="accent2"/>
              </a:solidFill>
              <a:latin typeface="Lato"/>
              <a:ea typeface="Lato"/>
              <a:cs typeface="Lato"/>
              <a:sym typeface="Lato"/>
            </a:endParaRPr>
          </a:p>
        </p:txBody>
      </p:sp>
      <p:sp>
        <p:nvSpPr>
          <p:cNvPr id="509" name="Google Shape;509;g245c3ce00da_0_25"/>
          <p:cNvSpPr txBox="1"/>
          <p:nvPr/>
        </p:nvSpPr>
        <p:spPr>
          <a:xfrm>
            <a:off x="1140800" y="2277325"/>
            <a:ext cx="1548000" cy="446400"/>
          </a:xfrm>
          <a:prstGeom prst="rect">
            <a:avLst/>
          </a:prstGeom>
          <a:no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700">
                <a:solidFill>
                  <a:schemeClr val="accent2"/>
                </a:solidFill>
                <a:latin typeface="Lato"/>
                <a:ea typeface="Lato"/>
                <a:cs typeface="Lato"/>
                <a:sym typeface="Lato"/>
              </a:rPr>
              <a:t>Anxious</a:t>
            </a:r>
            <a:endParaRPr b="1" sz="1700">
              <a:solidFill>
                <a:schemeClr val="accent2"/>
              </a:solidFill>
              <a:latin typeface="Lato"/>
              <a:ea typeface="Lato"/>
              <a:cs typeface="Lato"/>
              <a:sym typeface="Lato"/>
            </a:endParaRPr>
          </a:p>
        </p:txBody>
      </p:sp>
      <p:sp>
        <p:nvSpPr>
          <p:cNvPr id="510" name="Google Shape;510;g245c3ce00da_0_25"/>
          <p:cNvSpPr txBox="1"/>
          <p:nvPr/>
        </p:nvSpPr>
        <p:spPr>
          <a:xfrm>
            <a:off x="1140800" y="3022450"/>
            <a:ext cx="1548000" cy="446400"/>
          </a:xfrm>
          <a:prstGeom prst="rect">
            <a:avLst/>
          </a:prstGeom>
          <a:no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700">
                <a:solidFill>
                  <a:schemeClr val="accent2"/>
                </a:solidFill>
                <a:latin typeface="Lato"/>
                <a:ea typeface="Lato"/>
                <a:cs typeface="Lato"/>
                <a:sym typeface="Lato"/>
              </a:rPr>
              <a:t>Disappointed </a:t>
            </a:r>
            <a:endParaRPr b="1" sz="1700">
              <a:solidFill>
                <a:schemeClr val="accent2"/>
              </a:solidFill>
              <a:latin typeface="Lato"/>
              <a:ea typeface="Lato"/>
              <a:cs typeface="Lato"/>
              <a:sym typeface="Lato"/>
            </a:endParaRPr>
          </a:p>
        </p:txBody>
      </p:sp>
      <p:sp>
        <p:nvSpPr>
          <p:cNvPr id="511" name="Google Shape;511;g245c3ce00da_0_25"/>
          <p:cNvSpPr txBox="1"/>
          <p:nvPr/>
        </p:nvSpPr>
        <p:spPr>
          <a:xfrm>
            <a:off x="1140800" y="3712375"/>
            <a:ext cx="1548000" cy="446400"/>
          </a:xfrm>
          <a:prstGeom prst="rect">
            <a:avLst/>
          </a:prstGeom>
          <a:no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700">
                <a:solidFill>
                  <a:schemeClr val="accent2"/>
                </a:solidFill>
                <a:latin typeface="Lato"/>
                <a:ea typeface="Lato"/>
                <a:cs typeface="Lato"/>
                <a:sym typeface="Lato"/>
              </a:rPr>
              <a:t>Frustrated</a:t>
            </a:r>
            <a:endParaRPr b="1" sz="1700">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g164521c4102_0_456"/>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000"/>
              <a:buNone/>
            </a:pPr>
            <a:fld id="{00000000-1234-1234-1234-123412341234}" type="slidenum">
              <a:rPr lang="en-GB"/>
              <a:t>‹#›</a:t>
            </a:fld>
            <a:endParaRPr/>
          </a:p>
        </p:txBody>
      </p:sp>
      <p:sp>
        <p:nvSpPr>
          <p:cNvPr id="517" name="Google Shape;517;g164521c4102_0_456"/>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518" name="Google Shape;518;g164521c4102_0_456"/>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g137256c1b60_1_8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524" name="Google Shape;524;g137256c1b60_1_87"/>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b="1" lang="en-GB" sz="1400"/>
              <a:t>‹#›</a:t>
            </a:fld>
            <a:endParaRPr b="1" sz="1400"/>
          </a:p>
        </p:txBody>
      </p:sp>
      <p:sp>
        <p:nvSpPr>
          <p:cNvPr id="525" name="Google Shape;525;g137256c1b60_1_87"/>
          <p:cNvSpPr txBox="1"/>
          <p:nvPr/>
        </p:nvSpPr>
        <p:spPr>
          <a:xfrm>
            <a:off x="360375" y="1503475"/>
            <a:ext cx="8051700" cy="226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en-GB" sz="2000" u="none" cap="none" strike="noStrike">
                <a:solidFill>
                  <a:schemeClr val="lt1"/>
                </a:solidFill>
                <a:latin typeface="Lato Black"/>
                <a:ea typeface="Lato Black"/>
                <a:cs typeface="Lato Black"/>
                <a:sym typeface="Lato Black"/>
              </a:rPr>
              <a:t>By the end of the session, I will be able to:</a:t>
            </a:r>
            <a:endParaRPr b="1" i="0" sz="1600" u="none" cap="none" strike="noStrike">
              <a:solidFill>
                <a:schemeClr val="lt1"/>
              </a:solidFill>
              <a:latin typeface="Lato"/>
              <a:ea typeface="Lato"/>
              <a:cs typeface="Lato"/>
              <a:sym typeface="Lato"/>
            </a:endParaRPr>
          </a:p>
          <a:p>
            <a:pPr indent="-330200" lvl="0" marL="457200" marR="0" rtl="0" algn="l">
              <a:lnSpc>
                <a:spcPct val="150000"/>
              </a:lnSpc>
              <a:spcBef>
                <a:spcPts val="0"/>
              </a:spcBef>
              <a:spcAft>
                <a:spcPts val="0"/>
              </a:spcAft>
              <a:buClr>
                <a:srgbClr val="FFFFFF"/>
              </a:buClr>
              <a:buSzPts val="1600"/>
              <a:buFont typeface="Lato"/>
              <a:buAutoNum type="arabicPeriod"/>
            </a:pPr>
            <a:r>
              <a:rPr lang="en-GB" sz="1600">
                <a:solidFill>
                  <a:srgbClr val="FFFFFF"/>
                </a:solidFill>
                <a:latin typeface="Lato"/>
                <a:ea typeface="Lato"/>
                <a:cs typeface="Lato"/>
                <a:sym typeface="Lato"/>
              </a:rPr>
              <a:t>Define</a:t>
            </a:r>
            <a:r>
              <a:rPr b="0" i="0" lang="en-GB" sz="1600" u="none" cap="none" strike="noStrike">
                <a:solidFill>
                  <a:srgbClr val="FFFFFF"/>
                </a:solidFill>
                <a:latin typeface="Lato"/>
                <a:ea typeface="Lato"/>
                <a:cs typeface="Lato"/>
                <a:sym typeface="Lato"/>
              </a:rPr>
              <a:t> what cryptocurrency is and describe how it compares with traditional money</a:t>
            </a:r>
            <a:endParaRPr b="0" i="0" sz="1600" u="none" cap="none" strike="noStrike">
              <a:solidFill>
                <a:srgbClr val="FFFFFF"/>
              </a:solidFill>
              <a:latin typeface="Lato"/>
              <a:ea typeface="Lato"/>
              <a:cs typeface="Lato"/>
              <a:sym typeface="Lato"/>
            </a:endParaRPr>
          </a:p>
          <a:p>
            <a:pPr indent="-330200" lvl="0" marL="457200" marR="0" rtl="0" algn="l">
              <a:lnSpc>
                <a:spcPct val="150000"/>
              </a:lnSpc>
              <a:spcBef>
                <a:spcPts val="0"/>
              </a:spcBef>
              <a:spcAft>
                <a:spcPts val="0"/>
              </a:spcAft>
              <a:buClr>
                <a:srgbClr val="FFFFFF"/>
              </a:buClr>
              <a:buSzPts val="1600"/>
              <a:buFont typeface="Lato"/>
              <a:buAutoNum type="arabicPeriod"/>
            </a:pPr>
            <a:r>
              <a:rPr b="0" i="0" lang="en-GB" sz="1600" u="none" cap="none" strike="noStrike">
                <a:solidFill>
                  <a:srgbClr val="FFFFFF"/>
                </a:solidFill>
                <a:latin typeface="Lato"/>
                <a:ea typeface="Lato"/>
                <a:cs typeface="Lato"/>
                <a:sym typeface="Lato"/>
              </a:rPr>
              <a:t>Recognise the influence of social media and peers on financial decisions</a:t>
            </a:r>
            <a:endParaRPr b="0" i="0" sz="1600" u="none" cap="none" strike="noStrike">
              <a:solidFill>
                <a:srgbClr val="FFFFFF"/>
              </a:solidFill>
              <a:latin typeface="Lato"/>
              <a:ea typeface="Lato"/>
              <a:cs typeface="Lato"/>
              <a:sym typeface="Lato"/>
            </a:endParaRPr>
          </a:p>
          <a:p>
            <a:pPr indent="-330200" lvl="0" marL="457200" marR="0" rtl="0" algn="l">
              <a:lnSpc>
                <a:spcPct val="150000"/>
              </a:lnSpc>
              <a:spcBef>
                <a:spcPts val="0"/>
              </a:spcBef>
              <a:spcAft>
                <a:spcPts val="0"/>
              </a:spcAft>
              <a:buClr>
                <a:srgbClr val="FFFFFF"/>
              </a:buClr>
              <a:buSzPts val="1600"/>
              <a:buFont typeface="Lato"/>
              <a:buAutoNum type="arabicPeriod"/>
            </a:pPr>
            <a:r>
              <a:rPr b="0" i="0" lang="en-GB" sz="1600" u="none" cap="none" strike="noStrike">
                <a:solidFill>
                  <a:srgbClr val="FFFFFF"/>
                </a:solidFill>
                <a:latin typeface="Lato"/>
                <a:ea typeface="Lato"/>
                <a:cs typeface="Lato"/>
                <a:sym typeface="Lato"/>
              </a:rPr>
              <a:t>Confidently identify the risks that cryptocurrenc</a:t>
            </a:r>
            <a:r>
              <a:rPr lang="en-GB" sz="1600">
                <a:solidFill>
                  <a:srgbClr val="FFFFFF"/>
                </a:solidFill>
                <a:latin typeface="Lato"/>
                <a:ea typeface="Lato"/>
                <a:cs typeface="Lato"/>
                <a:sym typeface="Lato"/>
              </a:rPr>
              <a:t>ie</a:t>
            </a:r>
            <a:r>
              <a:rPr b="0" i="0" lang="en-GB" sz="1600" u="none" cap="none" strike="noStrike">
                <a:solidFill>
                  <a:srgbClr val="FFFFFF"/>
                </a:solidFill>
                <a:latin typeface="Lato"/>
                <a:ea typeface="Lato"/>
                <a:cs typeface="Lato"/>
                <a:sym typeface="Lato"/>
              </a:rPr>
              <a:t>s present</a:t>
            </a:r>
            <a:endParaRPr b="0" i="0" sz="1600" u="none" cap="none" strike="noStrike">
              <a:solidFill>
                <a:srgbClr val="FFFFFF"/>
              </a:solidFill>
              <a:latin typeface="Lato"/>
              <a:ea typeface="Lato"/>
              <a:cs typeface="Lato"/>
              <a:sym typeface="Lato"/>
            </a:endParaRPr>
          </a:p>
          <a:p>
            <a:pPr indent="-330200" lvl="0" marL="457200" marR="0" rtl="0" algn="l">
              <a:lnSpc>
                <a:spcPct val="150000"/>
              </a:lnSpc>
              <a:spcBef>
                <a:spcPts val="0"/>
              </a:spcBef>
              <a:spcAft>
                <a:spcPts val="0"/>
              </a:spcAft>
              <a:buClr>
                <a:srgbClr val="FFFFFF"/>
              </a:buClr>
              <a:buSzPts val="1600"/>
              <a:buFont typeface="Lato"/>
              <a:buAutoNum type="arabicPeriod"/>
            </a:pPr>
            <a:r>
              <a:rPr lang="en-GB" sz="1600">
                <a:solidFill>
                  <a:srgbClr val="FFFFFF"/>
                </a:solidFill>
                <a:latin typeface="Lato"/>
                <a:ea typeface="Lato"/>
                <a:cs typeface="Lato"/>
                <a:sym typeface="Lato"/>
              </a:rPr>
              <a:t>Explain</a:t>
            </a:r>
            <a:r>
              <a:rPr b="0" i="0" lang="en-GB" sz="1600" u="none" cap="none" strike="noStrike">
                <a:solidFill>
                  <a:srgbClr val="FFFFFF"/>
                </a:solidFill>
                <a:latin typeface="Lato"/>
                <a:ea typeface="Lato"/>
                <a:cs typeface="Lato"/>
                <a:sym typeface="Lato"/>
              </a:rPr>
              <a:t> the warning signs of cryptocurrency scams and what to do when they are spotted</a:t>
            </a:r>
            <a:endParaRPr b="0" i="0" sz="1600" u="none" cap="none" strike="noStrike">
              <a:solidFill>
                <a:srgbClr val="FFFFFF"/>
              </a:solidFill>
              <a:latin typeface="Lato"/>
              <a:ea typeface="Lato"/>
              <a:cs typeface="Lato"/>
              <a:sym typeface="Lato"/>
            </a:endParaRPr>
          </a:p>
        </p:txBody>
      </p:sp>
      <p:sp>
        <p:nvSpPr>
          <p:cNvPr id="526" name="Google Shape;526;g137256c1b60_1_87"/>
          <p:cNvSpPr txBox="1"/>
          <p:nvPr/>
        </p:nvSpPr>
        <p:spPr>
          <a:xfrm>
            <a:off x="360375" y="452850"/>
            <a:ext cx="7338600" cy="846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lt1"/>
                </a:solidFill>
                <a:latin typeface="Lato"/>
                <a:ea typeface="Lato"/>
                <a:cs typeface="Lato"/>
                <a:sym typeface="Lato"/>
              </a:rPr>
              <a:t>‘I will learn how cryptocurrency assets work and how to assess the risks and opportunities that they present’</a:t>
            </a:r>
            <a:endParaRPr b="0" i="0" sz="2000" u="none" cap="none" strike="noStrike">
              <a:solidFill>
                <a:schemeClr val="lt1"/>
              </a:solidFill>
              <a:latin typeface="Lato Black"/>
              <a:ea typeface="Lato Black"/>
              <a:cs typeface="Lato Black"/>
              <a:sym typeface="Lato Black"/>
            </a:endParaRPr>
          </a:p>
        </p:txBody>
      </p:sp>
      <p:pic>
        <p:nvPicPr>
          <p:cNvPr id="527" name="Google Shape;527;g137256c1b60_1_87"/>
          <p:cNvPicPr preferRelativeResize="0"/>
          <p:nvPr/>
        </p:nvPicPr>
        <p:blipFill rotWithShape="1">
          <a:blip r:embed="rId3">
            <a:alphaModFix/>
          </a:blip>
          <a:srcRect b="0" l="0" r="0" t="0"/>
          <a:stretch/>
        </p:blipFill>
        <p:spPr>
          <a:xfrm>
            <a:off x="8299576" y="1860117"/>
            <a:ext cx="459499" cy="388384"/>
          </a:xfrm>
          <a:prstGeom prst="rect">
            <a:avLst/>
          </a:prstGeom>
          <a:noFill/>
          <a:ln>
            <a:noFill/>
          </a:ln>
        </p:spPr>
      </p:pic>
      <p:sp>
        <p:nvSpPr>
          <p:cNvPr id="528" name="Google Shape;528;g137256c1b60_1_87"/>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14"/>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sz="1300">
                <a:solidFill>
                  <a:schemeClr val="dk1"/>
                </a:solidFill>
              </a:rPr>
              <a:t>‹#›</a:t>
            </a:fld>
            <a:endParaRPr sz="1300">
              <a:solidFill>
                <a:schemeClr val="dk1"/>
              </a:solidFill>
            </a:endParaRPr>
          </a:p>
        </p:txBody>
      </p:sp>
      <p:sp>
        <p:nvSpPr>
          <p:cNvPr id="534" name="Google Shape;534;p14"/>
          <p:cNvSpPr txBox="1"/>
          <p:nvPr/>
        </p:nvSpPr>
        <p:spPr>
          <a:xfrm>
            <a:off x="93050" y="4671800"/>
            <a:ext cx="3597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u="none" cap="none" strike="noStrike">
                <a:solidFill>
                  <a:schemeClr val="accent2"/>
                </a:solidFill>
                <a:latin typeface="Lato"/>
                <a:ea typeface="Lato"/>
                <a:cs typeface="Lato"/>
                <a:sym typeface="Lato"/>
              </a:rPr>
              <a:t>Resource 4: Design Sheet Template  </a:t>
            </a:r>
            <a:endParaRPr b="0" i="0" sz="1000" u="none" cap="none" strike="noStrike">
              <a:solidFill>
                <a:srgbClr val="000000"/>
              </a:solidFill>
              <a:latin typeface="Arial"/>
              <a:ea typeface="Arial"/>
              <a:cs typeface="Arial"/>
              <a:sym typeface="Arial"/>
            </a:endParaRPr>
          </a:p>
        </p:txBody>
      </p:sp>
      <p:sp>
        <p:nvSpPr>
          <p:cNvPr id="535" name="Google Shape;535;p14"/>
          <p:cNvSpPr txBox="1"/>
          <p:nvPr/>
        </p:nvSpPr>
        <p:spPr>
          <a:xfrm>
            <a:off x="0" y="1906800"/>
            <a:ext cx="9144000" cy="13299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5600"/>
              <a:buFont typeface="Arial"/>
              <a:buNone/>
            </a:pPr>
            <a:r>
              <a:rPr b="1" i="0" lang="en-GB" sz="5600" u="none" cap="none" strike="noStrike">
                <a:solidFill>
                  <a:srgbClr val="FFFFFF"/>
                </a:solidFill>
                <a:latin typeface="Lato Black"/>
                <a:ea typeface="Lato Black"/>
                <a:cs typeface="Lato Black"/>
                <a:sym typeface="Lato Black"/>
              </a:rPr>
              <a:t>BREAK</a:t>
            </a:r>
            <a:endParaRPr b="1" i="0" sz="5600" u="none" cap="none" strike="noStrike">
              <a:solidFill>
                <a:srgbClr val="FFFFFF"/>
              </a:solidFill>
              <a:latin typeface="Lato Black"/>
              <a:ea typeface="Lato Black"/>
              <a:cs typeface="Lato Black"/>
              <a:sym typeface="Lato Black"/>
            </a:endParaRPr>
          </a:p>
          <a:p>
            <a:pPr indent="0" lvl="0" marL="0" marR="0" rtl="0" algn="ctr">
              <a:lnSpc>
                <a:spcPct val="120000"/>
              </a:lnSpc>
              <a:spcBef>
                <a:spcPts val="0"/>
              </a:spcBef>
              <a:spcAft>
                <a:spcPts val="0"/>
              </a:spcAft>
              <a:buClr>
                <a:srgbClr val="000000"/>
              </a:buClr>
              <a:buSzPts val="2400"/>
              <a:buFont typeface="Arial"/>
              <a:buNone/>
            </a:pPr>
            <a:r>
              <a:rPr b="0" i="0" lang="en-GB" sz="2400" u="none" cap="none" strike="noStrike">
                <a:solidFill>
                  <a:schemeClr val="lt1"/>
                </a:solidFill>
                <a:latin typeface="Lato"/>
                <a:ea typeface="Lato"/>
                <a:cs typeface="Lato"/>
                <a:sym typeface="Lato"/>
              </a:rPr>
              <a:t>Design your own coin</a:t>
            </a:r>
            <a:endParaRPr b="0" i="0" sz="5600" u="none" cap="none" strike="noStrike">
              <a:solidFill>
                <a:srgbClr val="FFFFFF"/>
              </a:solidFill>
              <a:latin typeface="Lato"/>
              <a:ea typeface="Lato"/>
              <a:cs typeface="Lato"/>
              <a:sym typeface="Lato"/>
            </a:endParaRPr>
          </a:p>
        </p:txBody>
      </p:sp>
      <p:sp>
        <p:nvSpPr>
          <p:cNvPr id="536" name="Google Shape;536;p14"/>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g1437502037d_0_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542" name="Google Shape;542;g1437502037d_0_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b="1" lang="en-GB" sz="1400"/>
              <a:t>‹#›</a:t>
            </a:fld>
            <a:endParaRPr b="1" sz="1400"/>
          </a:p>
        </p:txBody>
      </p:sp>
      <p:sp>
        <p:nvSpPr>
          <p:cNvPr id="543" name="Google Shape;543;g1437502037d_0_0"/>
          <p:cNvSpPr txBox="1"/>
          <p:nvPr/>
        </p:nvSpPr>
        <p:spPr>
          <a:xfrm>
            <a:off x="0" y="1306500"/>
            <a:ext cx="9144000" cy="29739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rgbClr val="FFFFFF"/>
                </a:solidFill>
                <a:latin typeface="Lato"/>
                <a:ea typeface="Lato"/>
                <a:cs typeface="Lato"/>
                <a:sym typeface="Lato"/>
              </a:rPr>
              <a:t>Chapter 2:</a:t>
            </a:r>
            <a:endParaRPr b="0" i="0" sz="2400" u="none" cap="none" strike="noStrike">
              <a:solidFill>
                <a:srgbClr val="FFFFFF"/>
              </a:solidFill>
              <a:latin typeface="Lato"/>
              <a:ea typeface="Lato"/>
              <a:cs typeface="Lato"/>
              <a:sym typeface="Lato"/>
            </a:endParaRPr>
          </a:p>
          <a:p>
            <a:pPr indent="0" lvl="0" marL="0" marR="0" rtl="0" algn="ctr">
              <a:lnSpc>
                <a:spcPct val="90000"/>
              </a:lnSpc>
              <a:spcBef>
                <a:spcPts val="0"/>
              </a:spcBef>
              <a:spcAft>
                <a:spcPts val="0"/>
              </a:spcAft>
              <a:buClr>
                <a:srgbClr val="000000"/>
              </a:buClr>
              <a:buSzPts val="5600"/>
              <a:buFont typeface="Arial"/>
              <a:buNone/>
            </a:pPr>
            <a:r>
              <a:rPr b="1" i="0" lang="en-GB" sz="5600" u="none" cap="none" strike="noStrike">
                <a:solidFill>
                  <a:srgbClr val="FFFFFF"/>
                </a:solidFill>
                <a:latin typeface="Lato Black"/>
                <a:ea typeface="Lato Black"/>
                <a:cs typeface="Lato Black"/>
                <a:sym typeface="Lato Black"/>
              </a:rPr>
              <a:t>Factors influencing our financial decisions</a:t>
            </a:r>
            <a:endParaRPr b="1" i="0" sz="5600" u="none" cap="none" strike="noStrike">
              <a:solidFill>
                <a:srgbClr val="FFFFFF"/>
              </a:solidFill>
              <a:latin typeface="Lato Black"/>
              <a:ea typeface="Lato Black"/>
              <a:cs typeface="Lato Black"/>
              <a:sym typeface="Lato Black"/>
            </a:endParaRPr>
          </a:p>
          <a:p>
            <a:pPr indent="0" lvl="0" marL="0" marR="0" rtl="0" algn="ctr">
              <a:lnSpc>
                <a:spcPct val="120000"/>
              </a:lnSpc>
              <a:spcBef>
                <a:spcPts val="0"/>
              </a:spcBef>
              <a:spcAft>
                <a:spcPts val="0"/>
              </a:spcAft>
              <a:buClr>
                <a:srgbClr val="000000"/>
              </a:buClr>
              <a:buSzPts val="2400"/>
              <a:buFont typeface="Arial"/>
              <a:buNone/>
            </a:pPr>
            <a:r>
              <a:rPr b="0" i="0" lang="en-GB" sz="2400" u="none" cap="none" strike="noStrike">
                <a:solidFill>
                  <a:schemeClr val="lt1"/>
                </a:solidFill>
                <a:latin typeface="Lato"/>
                <a:ea typeface="Lato"/>
                <a:cs typeface="Lato"/>
                <a:sym typeface="Lato"/>
              </a:rPr>
              <a:t>Who does cryptocurrency appeal to?</a:t>
            </a:r>
            <a:endParaRPr b="0" i="0" sz="2400" u="none" cap="none" strike="noStrike">
              <a:solidFill>
                <a:schemeClr val="lt1"/>
              </a:solidFill>
              <a:latin typeface="Lato"/>
              <a:ea typeface="Lato"/>
              <a:cs typeface="Lato"/>
              <a:sym typeface="Lato"/>
            </a:endParaRPr>
          </a:p>
          <a:p>
            <a:pPr indent="0" lvl="0" marL="0" marR="0" rtl="0" algn="ctr">
              <a:lnSpc>
                <a:spcPct val="120000"/>
              </a:lnSpc>
              <a:spcBef>
                <a:spcPts val="0"/>
              </a:spcBef>
              <a:spcAft>
                <a:spcPts val="0"/>
              </a:spcAft>
              <a:buClr>
                <a:srgbClr val="000000"/>
              </a:buClr>
              <a:buSzPts val="2400"/>
              <a:buFont typeface="Arial"/>
              <a:buNone/>
            </a:pPr>
            <a:r>
              <a:t/>
            </a:r>
            <a:endParaRPr b="0" i="0" sz="2400" u="none" cap="none" strike="noStrike">
              <a:solidFill>
                <a:schemeClr val="lt1"/>
              </a:solidFill>
              <a:latin typeface="Lato"/>
              <a:ea typeface="Lato"/>
              <a:cs typeface="Lato"/>
              <a:sym typeface="Lato"/>
            </a:endParaRPr>
          </a:p>
        </p:txBody>
      </p:sp>
      <p:sp>
        <p:nvSpPr>
          <p:cNvPr id="544" name="Google Shape;544;g1437502037d_0_0"/>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A33"/>
        </a:solidFill>
      </p:bgPr>
    </p:bg>
    <p:spTree>
      <p:nvGrpSpPr>
        <p:cNvPr id="178" name="Shape 178"/>
        <p:cNvGrpSpPr/>
        <p:nvPr/>
      </p:nvGrpSpPr>
      <p:grpSpPr>
        <a:xfrm>
          <a:off x="0" y="0"/>
          <a:ext cx="0" cy="0"/>
          <a:chOff x="0" y="0"/>
          <a:chExt cx="0" cy="0"/>
        </a:xfrm>
      </p:grpSpPr>
      <p:sp>
        <p:nvSpPr>
          <p:cNvPr id="179" name="Google Shape;179;p2"/>
          <p:cNvSpPr txBox="1"/>
          <p:nvPr/>
        </p:nvSpPr>
        <p:spPr>
          <a:xfrm>
            <a:off x="1276125" y="924975"/>
            <a:ext cx="6128400" cy="4268400"/>
          </a:xfrm>
          <a:prstGeom prst="rect">
            <a:avLst/>
          </a:prstGeom>
          <a:noFill/>
          <a:ln>
            <a:noFill/>
          </a:ln>
        </p:spPr>
        <p:txBody>
          <a:bodyPr anchorCtr="0" anchor="t" bIns="91425" lIns="91425" spcFirstLastPara="1" rIns="91425" wrap="square" tIns="91425">
            <a:noAutofit/>
          </a:bodyPr>
          <a:lstStyle/>
          <a:p>
            <a:pPr indent="0" lvl="0" marL="0" marR="0" rtl="0" algn="l">
              <a:lnSpc>
                <a:spcPct val="120000"/>
              </a:lnSpc>
              <a:spcBef>
                <a:spcPts val="0"/>
              </a:spcBef>
              <a:spcAft>
                <a:spcPts val="0"/>
              </a:spcAft>
              <a:buClr>
                <a:srgbClr val="000000"/>
              </a:buClr>
              <a:buSzPts val="1400"/>
              <a:buFont typeface="Arial"/>
              <a:buNone/>
            </a:pPr>
            <a:r>
              <a:rPr b="0" i="0" lang="en-GB" sz="1600" u="none" cap="none" strike="noStrike">
                <a:solidFill>
                  <a:schemeClr val="lt1"/>
                </a:solidFill>
                <a:latin typeface="Lato Black"/>
                <a:ea typeface="Lato Black"/>
                <a:cs typeface="Lato Black"/>
                <a:sym typeface="Lato Black"/>
              </a:rPr>
              <a:t>01    </a:t>
            </a:r>
            <a:r>
              <a:rPr b="0" i="0" lang="en-GB" sz="1200" u="none" cap="none" strike="noStrike">
                <a:solidFill>
                  <a:schemeClr val="lt1"/>
                </a:solidFill>
                <a:latin typeface="Lato Black"/>
                <a:ea typeface="Lato Black"/>
                <a:cs typeface="Lato Black"/>
                <a:sym typeface="Lato Black"/>
              </a:rPr>
              <a:t> </a:t>
            </a:r>
            <a:r>
              <a:rPr b="1" i="0" lang="en-GB" sz="1600" u="none" cap="none" strike="noStrike">
                <a:solidFill>
                  <a:schemeClr val="lt1"/>
                </a:solidFill>
                <a:latin typeface="Lato"/>
                <a:ea typeface="Lato"/>
                <a:cs typeface="Lato"/>
                <a:sym typeface="Lato"/>
              </a:rPr>
              <a:t>What is FLIC?</a:t>
            </a:r>
            <a:endParaRPr b="1" i="0" sz="1600" u="none" cap="none" strike="noStrike">
              <a:solidFill>
                <a:schemeClr val="lt1"/>
              </a:solidFill>
              <a:latin typeface="Lato"/>
              <a:ea typeface="Lato"/>
              <a:cs typeface="Lato"/>
              <a:sym typeface="Lato"/>
            </a:endParaRPr>
          </a:p>
          <a:p>
            <a:pPr indent="0" lvl="0" marL="0" marR="0" rtl="0" algn="l">
              <a:lnSpc>
                <a:spcPct val="120000"/>
              </a:lnSpc>
              <a:spcBef>
                <a:spcPts val="0"/>
              </a:spcBef>
              <a:spcAft>
                <a:spcPts val="0"/>
              </a:spcAft>
              <a:buClr>
                <a:srgbClr val="000000"/>
              </a:buClr>
              <a:buSzPts val="1400"/>
              <a:buFont typeface="Arial"/>
              <a:buNone/>
            </a:pPr>
            <a:r>
              <a:rPr b="0" i="0" lang="en-GB" sz="1600" u="none" cap="none" strike="noStrike">
                <a:solidFill>
                  <a:schemeClr val="lt1"/>
                </a:solidFill>
                <a:latin typeface="Lato Black"/>
                <a:ea typeface="Lato Black"/>
                <a:cs typeface="Lato Black"/>
                <a:sym typeface="Lato Black"/>
              </a:rPr>
              <a:t>02    </a:t>
            </a:r>
            <a:r>
              <a:rPr b="0" i="0" lang="en-GB" sz="1200" u="none" cap="none" strike="noStrike">
                <a:solidFill>
                  <a:schemeClr val="lt1"/>
                </a:solidFill>
                <a:latin typeface="Lato Black"/>
                <a:ea typeface="Lato Black"/>
                <a:cs typeface="Lato Black"/>
                <a:sym typeface="Lato Black"/>
              </a:rPr>
              <a:t> </a:t>
            </a:r>
            <a:r>
              <a:rPr b="1" i="0" lang="en-GB" sz="1600" u="none" cap="none" strike="noStrike">
                <a:solidFill>
                  <a:schemeClr val="lt1"/>
                </a:solidFill>
                <a:latin typeface="Lato"/>
                <a:ea typeface="Lato"/>
                <a:cs typeface="Lato"/>
                <a:sym typeface="Lato"/>
              </a:rPr>
              <a:t>What is money?</a:t>
            </a:r>
            <a:endParaRPr b="1" i="0" sz="1600" u="none" cap="none" strike="noStrike">
              <a:solidFill>
                <a:schemeClr val="lt1"/>
              </a:solidFill>
              <a:latin typeface="Lato"/>
              <a:ea typeface="Lato"/>
              <a:cs typeface="Lato"/>
              <a:sym typeface="Lato"/>
            </a:endParaRPr>
          </a:p>
          <a:p>
            <a:pPr indent="0" lvl="0" marL="0" marR="0" rtl="0" algn="l">
              <a:lnSpc>
                <a:spcPct val="120000"/>
              </a:lnSpc>
              <a:spcBef>
                <a:spcPts val="0"/>
              </a:spcBef>
              <a:spcAft>
                <a:spcPts val="0"/>
              </a:spcAft>
              <a:buClr>
                <a:srgbClr val="000000"/>
              </a:buClr>
              <a:buSzPts val="1400"/>
              <a:buFont typeface="Arial"/>
              <a:buNone/>
            </a:pPr>
            <a:r>
              <a:rPr b="0" i="0" lang="en-GB" sz="1600" u="none" cap="none" strike="noStrike">
                <a:solidFill>
                  <a:schemeClr val="lt1"/>
                </a:solidFill>
                <a:latin typeface="Lato Black"/>
                <a:ea typeface="Lato Black"/>
                <a:cs typeface="Lato Black"/>
                <a:sym typeface="Lato Black"/>
              </a:rPr>
              <a:t>03    </a:t>
            </a:r>
            <a:r>
              <a:rPr b="0" i="0" lang="en-GB" sz="1100" u="none" cap="none" strike="noStrike">
                <a:solidFill>
                  <a:schemeClr val="lt1"/>
                </a:solidFill>
                <a:latin typeface="Lato Black"/>
                <a:ea typeface="Lato Black"/>
                <a:cs typeface="Lato Black"/>
                <a:sym typeface="Lato Black"/>
              </a:rPr>
              <a:t> </a:t>
            </a:r>
            <a:r>
              <a:rPr b="1" i="0" lang="en-GB" sz="1600" u="none" cap="none" strike="noStrike">
                <a:solidFill>
                  <a:schemeClr val="lt1"/>
                </a:solidFill>
                <a:latin typeface="Lato"/>
                <a:ea typeface="Lato"/>
                <a:cs typeface="Lato"/>
                <a:sym typeface="Lato"/>
              </a:rPr>
              <a:t>Saving vs investing</a:t>
            </a:r>
            <a:endParaRPr b="1" i="0" sz="1600" u="none" cap="none" strike="noStrike">
              <a:solidFill>
                <a:schemeClr val="lt1"/>
              </a:solidFill>
              <a:latin typeface="Lato"/>
              <a:ea typeface="Lato"/>
              <a:cs typeface="Lato"/>
              <a:sym typeface="Lato"/>
            </a:endParaRPr>
          </a:p>
          <a:p>
            <a:pPr indent="0" lvl="0" marL="0" marR="0" rtl="0" algn="l">
              <a:lnSpc>
                <a:spcPct val="120000"/>
              </a:lnSpc>
              <a:spcBef>
                <a:spcPts val="0"/>
              </a:spcBef>
              <a:spcAft>
                <a:spcPts val="0"/>
              </a:spcAft>
              <a:buClr>
                <a:srgbClr val="000000"/>
              </a:buClr>
              <a:buSzPts val="1400"/>
              <a:buFont typeface="Arial"/>
              <a:buNone/>
            </a:pPr>
            <a:r>
              <a:rPr b="1" i="0" lang="en-GB" sz="1600" u="none" cap="none" strike="noStrike">
                <a:solidFill>
                  <a:schemeClr val="lt1"/>
                </a:solidFill>
                <a:latin typeface="Lato"/>
                <a:ea typeface="Lato"/>
                <a:cs typeface="Lato"/>
                <a:sym typeface="Lato"/>
              </a:rPr>
              <a:t>04  </a:t>
            </a:r>
            <a:r>
              <a:rPr b="1" i="0" lang="en-GB" sz="1500" u="none" cap="none" strike="noStrike">
                <a:solidFill>
                  <a:schemeClr val="lt1"/>
                </a:solidFill>
                <a:latin typeface="Lato"/>
                <a:ea typeface="Lato"/>
                <a:cs typeface="Lato"/>
                <a:sym typeface="Lato"/>
              </a:rPr>
              <a:t> </a:t>
            </a:r>
            <a:r>
              <a:rPr b="1" i="0" lang="en-GB" sz="1600" u="none" cap="none" strike="noStrike">
                <a:solidFill>
                  <a:schemeClr val="lt1"/>
                </a:solidFill>
                <a:latin typeface="Lato"/>
                <a:ea typeface="Lato"/>
                <a:cs typeface="Lato"/>
                <a:sym typeface="Lato"/>
              </a:rPr>
              <a:t> </a:t>
            </a:r>
            <a:r>
              <a:rPr b="1" i="0" lang="en-GB" sz="700" u="none" cap="none" strike="noStrike">
                <a:solidFill>
                  <a:schemeClr val="lt1"/>
                </a:solidFill>
                <a:latin typeface="Lato"/>
                <a:ea typeface="Lato"/>
                <a:cs typeface="Lato"/>
                <a:sym typeface="Lato"/>
              </a:rPr>
              <a:t> </a:t>
            </a:r>
            <a:r>
              <a:rPr b="1" i="0" lang="en-GB" sz="1600" u="none" cap="none" strike="noStrike">
                <a:solidFill>
                  <a:schemeClr val="lt1"/>
                </a:solidFill>
                <a:latin typeface="Lato"/>
                <a:ea typeface="Lato"/>
                <a:cs typeface="Lato"/>
                <a:sym typeface="Lato"/>
              </a:rPr>
              <a:t>What is cryptocurrency?</a:t>
            </a:r>
            <a:endParaRPr b="1" i="0" sz="1600" u="none" cap="none" strike="noStrike">
              <a:solidFill>
                <a:schemeClr val="lt1"/>
              </a:solidFill>
              <a:latin typeface="Lato"/>
              <a:ea typeface="Lato"/>
              <a:cs typeface="Lato"/>
              <a:sym typeface="Lato"/>
            </a:endParaRPr>
          </a:p>
          <a:p>
            <a:pPr indent="0" lvl="0" marL="0" marR="0" rtl="0" algn="l">
              <a:lnSpc>
                <a:spcPct val="120000"/>
              </a:lnSpc>
              <a:spcBef>
                <a:spcPts val="0"/>
              </a:spcBef>
              <a:spcAft>
                <a:spcPts val="0"/>
              </a:spcAft>
              <a:buClr>
                <a:srgbClr val="000000"/>
              </a:buClr>
              <a:buSzPts val="1400"/>
              <a:buFont typeface="Arial"/>
              <a:buNone/>
            </a:pPr>
            <a:r>
              <a:rPr b="1" i="0" lang="en-GB" sz="1600" u="none" cap="none" strike="noStrike">
                <a:solidFill>
                  <a:schemeClr val="lt1"/>
                </a:solidFill>
                <a:latin typeface="Lato"/>
                <a:ea typeface="Lato"/>
                <a:cs typeface="Lato"/>
                <a:sym typeface="Lato"/>
              </a:rPr>
              <a:t>05   </a:t>
            </a:r>
            <a:r>
              <a:rPr b="1" i="0" lang="en-GB" sz="400" u="none" cap="none" strike="noStrike">
                <a:solidFill>
                  <a:schemeClr val="lt1"/>
                </a:solidFill>
                <a:latin typeface="Lato"/>
                <a:ea typeface="Lato"/>
                <a:cs typeface="Lato"/>
                <a:sym typeface="Lato"/>
              </a:rPr>
              <a:t> </a:t>
            </a:r>
            <a:r>
              <a:rPr b="1" i="0" lang="en-GB" sz="1600" u="none" cap="none" strike="noStrike">
                <a:solidFill>
                  <a:schemeClr val="lt1"/>
                </a:solidFill>
                <a:latin typeface="Lato"/>
                <a:ea typeface="Lato"/>
                <a:cs typeface="Lato"/>
                <a:sym typeface="Lato"/>
              </a:rPr>
              <a:t> Evaluating cryptocurrency</a:t>
            </a:r>
            <a:endParaRPr b="0" i="0" sz="1600" u="none" cap="none" strike="noStrike">
              <a:solidFill>
                <a:srgbClr val="000000"/>
              </a:solidFill>
              <a:latin typeface="Lato"/>
              <a:ea typeface="Lato"/>
              <a:cs typeface="Lato"/>
              <a:sym typeface="Lato"/>
            </a:endParaRPr>
          </a:p>
          <a:p>
            <a:pPr indent="0" lvl="0" marL="0" marR="0" rtl="0" algn="l">
              <a:lnSpc>
                <a:spcPct val="120000"/>
              </a:lnSpc>
              <a:spcBef>
                <a:spcPts val="0"/>
              </a:spcBef>
              <a:spcAft>
                <a:spcPts val="0"/>
              </a:spcAft>
              <a:buClr>
                <a:srgbClr val="000000"/>
              </a:buClr>
              <a:buSzPts val="1400"/>
              <a:buFont typeface="Arial"/>
              <a:buNone/>
            </a:pPr>
            <a:r>
              <a:rPr b="1" i="0" lang="en-GB" sz="1600" u="none" cap="none" strike="noStrike">
                <a:solidFill>
                  <a:schemeClr val="lt1"/>
                </a:solidFill>
                <a:latin typeface="Lato"/>
                <a:ea typeface="Lato"/>
                <a:cs typeface="Lato"/>
                <a:sym typeface="Lato"/>
              </a:rPr>
              <a:t>   </a:t>
            </a:r>
            <a:r>
              <a:rPr b="1" i="0" lang="en-GB" sz="1600" u="none" cap="none" strike="noStrike">
                <a:solidFill>
                  <a:schemeClr val="accent2"/>
                </a:solidFill>
                <a:latin typeface="Lato"/>
                <a:ea typeface="Lato"/>
                <a:cs typeface="Lato"/>
                <a:sym typeface="Lato"/>
              </a:rPr>
              <a:t>      BREAK</a:t>
            </a:r>
            <a:endParaRPr b="1" i="0" sz="1600" u="none" cap="none" strike="noStrike">
              <a:solidFill>
                <a:schemeClr val="accent2"/>
              </a:solidFill>
              <a:latin typeface="Lato"/>
              <a:ea typeface="Lato"/>
              <a:cs typeface="Lato"/>
              <a:sym typeface="Lato"/>
            </a:endParaRPr>
          </a:p>
          <a:p>
            <a:pPr indent="0" lvl="0" marL="0" marR="0" rtl="0" algn="l">
              <a:lnSpc>
                <a:spcPct val="120000"/>
              </a:lnSpc>
              <a:spcBef>
                <a:spcPts val="0"/>
              </a:spcBef>
              <a:spcAft>
                <a:spcPts val="0"/>
              </a:spcAft>
              <a:buClr>
                <a:srgbClr val="000000"/>
              </a:buClr>
              <a:buSzPts val="1400"/>
              <a:buFont typeface="Arial"/>
              <a:buNone/>
            </a:pPr>
            <a:r>
              <a:rPr b="0" i="0" lang="en-GB" sz="1600" u="none" cap="none" strike="noStrike">
                <a:solidFill>
                  <a:schemeClr val="lt1"/>
                </a:solidFill>
                <a:latin typeface="Lato Black"/>
                <a:ea typeface="Lato Black"/>
                <a:cs typeface="Lato Black"/>
                <a:sym typeface="Lato Black"/>
              </a:rPr>
              <a:t>06    </a:t>
            </a:r>
            <a:r>
              <a:rPr b="0" i="0" lang="en-GB" sz="900" u="none" cap="none" strike="noStrike">
                <a:solidFill>
                  <a:schemeClr val="lt1"/>
                </a:solidFill>
                <a:latin typeface="Lato Black"/>
                <a:ea typeface="Lato Black"/>
                <a:cs typeface="Lato Black"/>
                <a:sym typeface="Lato Black"/>
              </a:rPr>
              <a:t> </a:t>
            </a:r>
            <a:r>
              <a:rPr b="1" i="0" lang="en-GB" sz="1600" u="none" cap="none" strike="noStrike">
                <a:solidFill>
                  <a:schemeClr val="lt1"/>
                </a:solidFill>
                <a:latin typeface="Lato"/>
                <a:ea typeface="Lato"/>
                <a:cs typeface="Lato"/>
                <a:sym typeface="Lato"/>
              </a:rPr>
              <a:t>Who does cryptocurrency appeal to?</a:t>
            </a:r>
            <a:endParaRPr b="1" i="0" sz="1600" u="none" cap="none" strike="noStrike">
              <a:solidFill>
                <a:schemeClr val="accent2"/>
              </a:solidFill>
              <a:latin typeface="Lato"/>
              <a:ea typeface="Lato"/>
              <a:cs typeface="Lato"/>
              <a:sym typeface="Lato"/>
            </a:endParaRPr>
          </a:p>
          <a:p>
            <a:pPr indent="0" lvl="0" marL="0" marR="0" rtl="0" algn="l">
              <a:lnSpc>
                <a:spcPct val="120000"/>
              </a:lnSpc>
              <a:spcBef>
                <a:spcPts val="0"/>
              </a:spcBef>
              <a:spcAft>
                <a:spcPts val="0"/>
              </a:spcAft>
              <a:buClr>
                <a:srgbClr val="000000"/>
              </a:buClr>
              <a:buSzPts val="1400"/>
              <a:buFont typeface="Arial"/>
              <a:buNone/>
            </a:pPr>
            <a:r>
              <a:rPr b="1" i="0" lang="en-GB" sz="1600" u="none" cap="none" strike="noStrike">
                <a:solidFill>
                  <a:schemeClr val="lt1"/>
                </a:solidFill>
                <a:latin typeface="Lato"/>
                <a:ea typeface="Lato"/>
                <a:cs typeface="Lato"/>
                <a:sym typeface="Lato"/>
              </a:rPr>
              <a:t>07    </a:t>
            </a:r>
            <a:r>
              <a:rPr b="1" i="0" lang="en-GB" sz="500" u="none" cap="none" strike="noStrike">
                <a:solidFill>
                  <a:schemeClr val="lt1"/>
                </a:solidFill>
                <a:latin typeface="Lato"/>
                <a:ea typeface="Lato"/>
                <a:cs typeface="Lato"/>
                <a:sym typeface="Lato"/>
              </a:rPr>
              <a:t> </a:t>
            </a:r>
            <a:r>
              <a:rPr b="1" i="0" lang="en-GB" sz="1600" u="none" cap="none" strike="noStrike">
                <a:solidFill>
                  <a:schemeClr val="lt1"/>
                </a:solidFill>
                <a:latin typeface="Lato"/>
                <a:ea typeface="Lato"/>
                <a:cs typeface="Lato"/>
                <a:sym typeface="Lato"/>
              </a:rPr>
              <a:t>Social media, red flags and cryptocurrency</a:t>
            </a:r>
            <a:endParaRPr b="1" i="0" sz="1600" u="none" cap="none" strike="noStrike">
              <a:solidFill>
                <a:srgbClr val="FF8022"/>
              </a:solidFill>
              <a:latin typeface="Lato"/>
              <a:ea typeface="Lato"/>
              <a:cs typeface="Lato"/>
              <a:sym typeface="Lato"/>
            </a:endParaRPr>
          </a:p>
          <a:p>
            <a:pPr indent="0" lvl="0" marL="0" marR="0" rtl="0" algn="l">
              <a:lnSpc>
                <a:spcPct val="120000"/>
              </a:lnSpc>
              <a:spcBef>
                <a:spcPts val="0"/>
              </a:spcBef>
              <a:spcAft>
                <a:spcPts val="0"/>
              </a:spcAft>
              <a:buClr>
                <a:srgbClr val="000000"/>
              </a:buClr>
              <a:buSzPts val="1400"/>
              <a:buFont typeface="Arial"/>
              <a:buNone/>
            </a:pPr>
            <a:r>
              <a:rPr b="1" i="0" lang="en-GB" sz="1600" u="none" cap="none" strike="noStrike">
                <a:solidFill>
                  <a:schemeClr val="lt1"/>
                </a:solidFill>
                <a:latin typeface="Lato"/>
                <a:ea typeface="Lato"/>
                <a:cs typeface="Lato"/>
                <a:sym typeface="Lato"/>
              </a:rPr>
              <a:t>08    </a:t>
            </a:r>
            <a:r>
              <a:rPr b="1" i="0" lang="en-GB" sz="300" u="none" cap="none" strike="noStrike">
                <a:solidFill>
                  <a:schemeClr val="lt1"/>
                </a:solidFill>
                <a:latin typeface="Lato"/>
                <a:ea typeface="Lato"/>
                <a:cs typeface="Lato"/>
                <a:sym typeface="Lato"/>
              </a:rPr>
              <a:t> </a:t>
            </a:r>
            <a:r>
              <a:rPr b="1" i="0" lang="en-GB" sz="1600" u="none" cap="none" strike="noStrike">
                <a:solidFill>
                  <a:schemeClr val="lt1"/>
                </a:solidFill>
                <a:latin typeface="Lato"/>
                <a:ea typeface="Lato"/>
                <a:cs typeface="Lato"/>
                <a:sym typeface="Lato"/>
              </a:rPr>
              <a:t>How to manage external influences</a:t>
            </a:r>
            <a:endParaRPr b="1" i="0" sz="1600" u="none" cap="none" strike="noStrike">
              <a:solidFill>
                <a:schemeClr val="lt1"/>
              </a:solidFill>
              <a:latin typeface="Lato"/>
              <a:ea typeface="Lato"/>
              <a:cs typeface="Lato"/>
              <a:sym typeface="Lato"/>
            </a:endParaRPr>
          </a:p>
          <a:p>
            <a:pPr indent="0" lvl="0" marL="0" marR="0" rtl="0" algn="l">
              <a:lnSpc>
                <a:spcPct val="120000"/>
              </a:lnSpc>
              <a:spcBef>
                <a:spcPts val="0"/>
              </a:spcBef>
              <a:spcAft>
                <a:spcPts val="0"/>
              </a:spcAft>
              <a:buClr>
                <a:srgbClr val="000000"/>
              </a:buClr>
              <a:buSzPts val="1400"/>
              <a:buFont typeface="Arial"/>
              <a:buNone/>
            </a:pPr>
            <a:r>
              <a:rPr b="1" i="0" lang="en-GB" sz="1600" u="none" cap="none" strike="noStrike">
                <a:solidFill>
                  <a:schemeClr val="accent2"/>
                </a:solidFill>
                <a:latin typeface="Lato"/>
                <a:ea typeface="Lato"/>
                <a:cs typeface="Lato"/>
                <a:sym typeface="Lato"/>
              </a:rPr>
              <a:t>        </a:t>
            </a:r>
            <a:r>
              <a:rPr b="1" i="0" lang="en-GB" sz="1400" u="none" cap="none" strike="noStrike">
                <a:solidFill>
                  <a:schemeClr val="accent2"/>
                </a:solidFill>
                <a:latin typeface="Lato"/>
                <a:ea typeface="Lato"/>
                <a:cs typeface="Lato"/>
                <a:sym typeface="Lato"/>
              </a:rPr>
              <a:t> </a:t>
            </a:r>
            <a:r>
              <a:rPr b="1" i="0" lang="en-GB" sz="1600" u="none" cap="none" strike="noStrike">
                <a:solidFill>
                  <a:schemeClr val="accent2"/>
                </a:solidFill>
                <a:latin typeface="Lato"/>
                <a:ea typeface="Lato"/>
                <a:cs typeface="Lato"/>
                <a:sym typeface="Lato"/>
              </a:rPr>
              <a:t>BREAK</a:t>
            </a:r>
            <a:endParaRPr b="1" i="0" sz="1600" u="none" cap="none" strike="noStrike">
              <a:solidFill>
                <a:schemeClr val="lt1"/>
              </a:solidFill>
              <a:latin typeface="Lato"/>
              <a:ea typeface="Lato"/>
              <a:cs typeface="Lato"/>
              <a:sym typeface="Lato"/>
            </a:endParaRPr>
          </a:p>
          <a:p>
            <a:pPr indent="0" lvl="0" marL="0" marR="0" rtl="0" algn="l">
              <a:lnSpc>
                <a:spcPct val="120000"/>
              </a:lnSpc>
              <a:spcBef>
                <a:spcPts val="0"/>
              </a:spcBef>
              <a:spcAft>
                <a:spcPts val="0"/>
              </a:spcAft>
              <a:buClr>
                <a:srgbClr val="000000"/>
              </a:buClr>
              <a:buSzPts val="1400"/>
              <a:buFont typeface="Arial"/>
              <a:buNone/>
            </a:pPr>
            <a:r>
              <a:rPr b="1" i="0" lang="en-GB" sz="1600" u="none" cap="none" strike="noStrike">
                <a:solidFill>
                  <a:schemeClr val="lt1"/>
                </a:solidFill>
                <a:latin typeface="Lato"/>
                <a:ea typeface="Lato"/>
                <a:cs typeface="Lato"/>
                <a:sym typeface="Lato"/>
              </a:rPr>
              <a:t>09   </a:t>
            </a:r>
            <a:r>
              <a:rPr b="1" i="0" lang="en-GB" sz="600" u="none" cap="none" strike="noStrike">
                <a:solidFill>
                  <a:schemeClr val="lt1"/>
                </a:solidFill>
                <a:latin typeface="Lato"/>
                <a:ea typeface="Lato"/>
                <a:cs typeface="Lato"/>
                <a:sym typeface="Lato"/>
              </a:rPr>
              <a:t> </a:t>
            </a:r>
            <a:r>
              <a:rPr b="1" i="0" lang="en-GB" sz="1600" u="none" cap="none" strike="noStrike">
                <a:solidFill>
                  <a:schemeClr val="lt1"/>
                </a:solidFill>
                <a:latin typeface="Lato"/>
                <a:ea typeface="Lato"/>
                <a:cs typeface="Lato"/>
                <a:sym typeface="Lato"/>
              </a:rPr>
              <a:t> What is good research?</a:t>
            </a:r>
            <a:endParaRPr b="1" i="0" sz="1600" u="none" cap="none" strike="noStrike">
              <a:solidFill>
                <a:schemeClr val="lt1"/>
              </a:solidFill>
              <a:latin typeface="Lato"/>
              <a:ea typeface="Lato"/>
              <a:cs typeface="Lato"/>
              <a:sym typeface="Lato"/>
            </a:endParaRPr>
          </a:p>
          <a:p>
            <a:pPr indent="0" lvl="0" marL="0" marR="0" rtl="0" algn="l">
              <a:lnSpc>
                <a:spcPct val="120000"/>
              </a:lnSpc>
              <a:spcBef>
                <a:spcPts val="0"/>
              </a:spcBef>
              <a:spcAft>
                <a:spcPts val="0"/>
              </a:spcAft>
              <a:buClr>
                <a:srgbClr val="000000"/>
              </a:buClr>
              <a:buSzPts val="1400"/>
              <a:buFont typeface="Arial"/>
              <a:buNone/>
            </a:pPr>
            <a:r>
              <a:rPr b="1" i="0" lang="en-GB" sz="1600" u="none" cap="none" strike="noStrike">
                <a:solidFill>
                  <a:schemeClr val="lt1"/>
                </a:solidFill>
                <a:latin typeface="Lato"/>
                <a:ea typeface="Lato"/>
                <a:cs typeface="Lato"/>
                <a:sym typeface="Lato"/>
              </a:rPr>
              <a:t>10    </a:t>
            </a:r>
            <a:r>
              <a:rPr b="1" i="0" lang="en-GB" sz="300" u="none" cap="none" strike="noStrike">
                <a:solidFill>
                  <a:schemeClr val="lt1"/>
                </a:solidFill>
                <a:latin typeface="Lato"/>
                <a:ea typeface="Lato"/>
                <a:cs typeface="Lato"/>
                <a:sym typeface="Lato"/>
              </a:rPr>
              <a:t> </a:t>
            </a:r>
            <a:r>
              <a:rPr b="1" i="0" lang="en-GB" sz="1600" u="none" cap="none" strike="noStrike">
                <a:solidFill>
                  <a:schemeClr val="lt1"/>
                </a:solidFill>
                <a:latin typeface="Lato"/>
                <a:ea typeface="Lato"/>
                <a:cs typeface="Lato"/>
                <a:sym typeface="Lato"/>
              </a:rPr>
              <a:t>Researching cryptocurrency</a:t>
            </a:r>
            <a:endParaRPr b="1" i="0" sz="1600" u="none" cap="none" strike="noStrike">
              <a:solidFill>
                <a:schemeClr val="lt1"/>
              </a:solidFill>
              <a:latin typeface="Lato"/>
              <a:ea typeface="Lato"/>
              <a:cs typeface="Lato"/>
              <a:sym typeface="Lato"/>
            </a:endParaRPr>
          </a:p>
          <a:p>
            <a:pPr indent="0" lvl="0" marL="0" marR="0" rtl="0" algn="l">
              <a:lnSpc>
                <a:spcPct val="120000"/>
              </a:lnSpc>
              <a:spcBef>
                <a:spcPts val="0"/>
              </a:spcBef>
              <a:spcAft>
                <a:spcPts val="0"/>
              </a:spcAft>
              <a:buClr>
                <a:srgbClr val="000000"/>
              </a:buClr>
              <a:buSzPts val="1400"/>
              <a:buFont typeface="Arial"/>
              <a:buNone/>
            </a:pPr>
            <a:r>
              <a:rPr b="1" i="0" lang="en-GB" sz="1600" u="none" cap="none" strike="noStrike">
                <a:solidFill>
                  <a:schemeClr val="lt1"/>
                </a:solidFill>
                <a:latin typeface="Lato"/>
                <a:ea typeface="Lato"/>
                <a:cs typeface="Lato"/>
                <a:sym typeface="Lato"/>
              </a:rPr>
              <a:t>11    </a:t>
            </a:r>
            <a:r>
              <a:rPr b="1" i="0" lang="en-GB" sz="100" u="none" cap="none" strike="noStrike">
                <a:solidFill>
                  <a:schemeClr val="lt1"/>
                </a:solidFill>
                <a:latin typeface="Lato"/>
                <a:ea typeface="Lato"/>
                <a:cs typeface="Lato"/>
                <a:sym typeface="Lato"/>
              </a:rPr>
              <a:t> </a:t>
            </a:r>
            <a:r>
              <a:rPr b="1" i="0" lang="en-GB" sz="1600" u="none" cap="none" strike="noStrike">
                <a:solidFill>
                  <a:schemeClr val="lt1"/>
                </a:solidFill>
                <a:latin typeface="Lato"/>
                <a:ea typeface="Lato"/>
                <a:cs typeface="Lato"/>
                <a:sym typeface="Lato"/>
              </a:rPr>
              <a:t>Making informed decisions</a:t>
            </a:r>
            <a:endParaRPr b="1" i="0" sz="1600" u="none" cap="none" strike="noStrike">
              <a:solidFill>
                <a:schemeClr val="lt1"/>
              </a:solidFill>
              <a:latin typeface="Lato"/>
              <a:ea typeface="Lato"/>
              <a:cs typeface="Lato"/>
              <a:sym typeface="Lato"/>
            </a:endParaRPr>
          </a:p>
          <a:p>
            <a:pPr indent="0" lvl="0" marL="0" marR="0" rtl="0" algn="l">
              <a:lnSpc>
                <a:spcPct val="120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p:txBody>
      </p:sp>
      <p:sp>
        <p:nvSpPr>
          <p:cNvPr id="180" name="Google Shape;180;p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181" name="Google Shape;181;p2"/>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gfdcf7e1543_2_20"/>
          <p:cNvSpPr txBox="1"/>
          <p:nvPr/>
        </p:nvSpPr>
        <p:spPr>
          <a:xfrm>
            <a:off x="311700" y="276950"/>
            <a:ext cx="8379600" cy="3092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3200" u="none" cap="none" strike="noStrike">
                <a:solidFill>
                  <a:schemeClr val="accent2"/>
                </a:solidFill>
                <a:latin typeface="Lato"/>
                <a:ea typeface="Lato"/>
                <a:cs typeface="Lato"/>
                <a:sym typeface="Lato"/>
              </a:rPr>
              <a:t>Would you recommend that a friend buys cryptocurrency?</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2400"/>
              <a:buFont typeface="Arial"/>
              <a:buNone/>
            </a:pPr>
            <a:r>
              <a:rPr lang="en-GB" sz="2200">
                <a:solidFill>
                  <a:schemeClr val="lt1"/>
                </a:solidFill>
                <a:latin typeface="Lato"/>
                <a:ea typeface="Lato"/>
                <a:cs typeface="Lato"/>
                <a:sym typeface="Lato"/>
              </a:rPr>
              <a:t>Rate your answer out of 10 (1 being very </a:t>
            </a:r>
            <a:r>
              <a:rPr lang="en-GB" sz="2200">
                <a:solidFill>
                  <a:schemeClr val="lt1"/>
                </a:solidFill>
                <a:latin typeface="Lato"/>
                <a:ea typeface="Lato"/>
                <a:cs typeface="Lato"/>
                <a:sym typeface="Lato"/>
              </a:rPr>
              <a:t>unlikely</a:t>
            </a:r>
            <a:r>
              <a:rPr lang="en-GB" sz="2200">
                <a:solidFill>
                  <a:schemeClr val="lt1"/>
                </a:solidFill>
                <a:latin typeface="Lato"/>
                <a:ea typeface="Lato"/>
                <a:cs typeface="Lato"/>
                <a:sym typeface="Lato"/>
              </a:rPr>
              <a:t> to recommend and 10 being very likely to recommend). </a:t>
            </a:r>
            <a:endParaRPr sz="2200">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400"/>
              <a:buFont typeface="Arial"/>
              <a:buNone/>
            </a:pPr>
            <a:r>
              <a:rPr lang="en-GB" sz="2200">
                <a:solidFill>
                  <a:schemeClr val="lt1"/>
                </a:solidFill>
                <a:latin typeface="Lato"/>
                <a:ea typeface="Lato"/>
                <a:cs typeface="Lato"/>
                <a:sym typeface="Lato"/>
              </a:rPr>
              <a:t>Write your answer in your book, explaining why.</a:t>
            </a:r>
            <a:endParaRPr sz="2200">
              <a:solidFill>
                <a:schemeClr val="lt1"/>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2400"/>
              <a:buFont typeface="Arial"/>
              <a:buNone/>
            </a:pPr>
            <a:r>
              <a:t/>
            </a:r>
            <a:endParaRPr b="0" i="0" sz="2200" u="none" cap="none" strike="noStrike">
              <a:solidFill>
                <a:schemeClr val="accent2"/>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2400"/>
              <a:buFont typeface="Arial"/>
              <a:buNone/>
            </a:pPr>
            <a:r>
              <a:t/>
            </a:r>
            <a:endParaRPr b="1" i="0" sz="2400" u="none" cap="none" strike="noStrike">
              <a:solidFill>
                <a:schemeClr val="lt1"/>
              </a:solidFill>
              <a:latin typeface="Lato"/>
              <a:ea typeface="Lato"/>
              <a:cs typeface="Lato"/>
              <a:sym typeface="Lato"/>
            </a:endParaRPr>
          </a:p>
        </p:txBody>
      </p:sp>
      <p:sp>
        <p:nvSpPr>
          <p:cNvPr id="550" name="Google Shape;550;gfdcf7e1543_2_2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b="1" lang="en-GB" sz="1400"/>
              <a:t>‹#›</a:t>
            </a:fld>
            <a:endParaRPr b="1" sz="1400"/>
          </a:p>
        </p:txBody>
      </p:sp>
      <p:sp>
        <p:nvSpPr>
          <p:cNvPr id="551" name="Google Shape;551;gfdcf7e1543_2_20"/>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pic>
        <p:nvPicPr>
          <p:cNvPr id="552" name="Google Shape;552;gfdcf7e1543_2_20"/>
          <p:cNvPicPr preferRelativeResize="0"/>
          <p:nvPr/>
        </p:nvPicPr>
        <p:blipFill>
          <a:blip r:embed="rId3">
            <a:alphaModFix/>
          </a:blip>
          <a:stretch>
            <a:fillRect/>
          </a:stretch>
        </p:blipFill>
        <p:spPr>
          <a:xfrm>
            <a:off x="3549000" y="2774450"/>
            <a:ext cx="1905000" cy="1905000"/>
          </a:xfrm>
          <a:prstGeom prst="rect">
            <a:avLst/>
          </a:prstGeom>
          <a:noFill/>
          <a:ln cap="flat" cmpd="sng" w="28575">
            <a:solidFill>
              <a:schemeClr val="accent2"/>
            </a:solidFill>
            <a:prstDash val="solid"/>
            <a:round/>
            <a:headEnd len="sm" w="sm" type="none"/>
            <a:tailEnd len="sm" w="sm" type="none"/>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g14052082458_0_96"/>
          <p:cNvSpPr txBox="1"/>
          <p:nvPr/>
        </p:nvSpPr>
        <p:spPr>
          <a:xfrm>
            <a:off x="479500" y="3640300"/>
            <a:ext cx="8119800" cy="678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2000"/>
              <a:buFont typeface="Arial"/>
              <a:buNone/>
            </a:pPr>
            <a:r>
              <a:rPr b="1" i="0" lang="en-GB" sz="2400" u="none" cap="none" strike="noStrike">
                <a:solidFill>
                  <a:schemeClr val="accent2"/>
                </a:solidFill>
                <a:latin typeface="Lato"/>
                <a:ea typeface="Lato"/>
                <a:cs typeface="Lato"/>
                <a:sym typeface="Lato"/>
              </a:rPr>
              <a:t>What is the message being given in this bitcoin </a:t>
            </a:r>
            <a:r>
              <a:rPr b="1" i="0" lang="en-GB" sz="2400" u="sng" cap="none" strike="noStrike">
                <a:solidFill>
                  <a:schemeClr val="hlink"/>
                </a:solidFill>
                <a:latin typeface="Lato"/>
                <a:ea typeface="Lato"/>
                <a:cs typeface="Lato"/>
                <a:sym typeface="Lato"/>
                <a:hlinkClick r:id="rId3"/>
                <a:extLst>
                  <a:ext uri="http://customooxmlschemas.google.com/">
                    <go:slidesCustomData xmlns:go="http://customooxmlschemas.google.com/" textRoundtripDataId="27"/>
                  </a:ext>
                </a:extLst>
              </a:rPr>
              <a:t>advert</a:t>
            </a:r>
            <a:r>
              <a:rPr b="1" i="0" lang="en-GB" sz="2400" u="none" cap="none" strike="noStrike">
                <a:solidFill>
                  <a:schemeClr val="accent2"/>
                </a:solidFill>
                <a:latin typeface="Lato"/>
                <a:ea typeface="Lato"/>
                <a:cs typeface="Lato"/>
                <a:sym typeface="Lato"/>
                <a:extLst>
                  <a:ext uri="http://customooxmlschemas.google.com/">
                    <go:slidesCustomData xmlns:go="http://customooxmlschemas.google.com/" textRoundtripDataId="28"/>
                  </a:ext>
                </a:extLst>
              </a:rPr>
              <a:t>?</a:t>
            </a:r>
            <a:endParaRPr b="1" i="0" sz="2400" u="none" cap="none" strike="noStrike">
              <a:solidFill>
                <a:schemeClr val="accent2"/>
              </a:solidFill>
              <a:latin typeface="Lato"/>
              <a:ea typeface="Lato"/>
              <a:cs typeface="Lato"/>
              <a:sym typeface="Lato"/>
            </a:endParaRPr>
          </a:p>
        </p:txBody>
      </p:sp>
      <p:sp>
        <p:nvSpPr>
          <p:cNvPr id="558" name="Google Shape;558;g14052082458_0_96"/>
          <p:cNvSpPr txBox="1"/>
          <p:nvPr/>
        </p:nvSpPr>
        <p:spPr>
          <a:xfrm>
            <a:off x="186025" y="169852"/>
            <a:ext cx="7021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3200" u="none" cap="none" strike="noStrike">
                <a:solidFill>
                  <a:schemeClr val="accent2"/>
                </a:solidFill>
                <a:latin typeface="Lato"/>
                <a:ea typeface="Lato"/>
                <a:cs typeface="Lato"/>
                <a:sym typeface="Lato"/>
              </a:rPr>
              <a:t>Who does cryptocurrency appeal to?</a:t>
            </a:r>
            <a:endParaRPr b="0" i="0" sz="3200" u="none" cap="none" strike="noStrike">
              <a:solidFill>
                <a:schemeClr val="accent2"/>
              </a:solidFill>
              <a:latin typeface="Arial"/>
              <a:ea typeface="Arial"/>
              <a:cs typeface="Arial"/>
              <a:sym typeface="Arial"/>
            </a:endParaRPr>
          </a:p>
        </p:txBody>
      </p:sp>
      <p:pic>
        <p:nvPicPr>
          <p:cNvPr id="559" name="Google Shape;559;g14052082458_0_96"/>
          <p:cNvPicPr preferRelativeResize="0"/>
          <p:nvPr/>
        </p:nvPicPr>
        <p:blipFill rotWithShape="1">
          <a:blip r:embed="rId4">
            <a:alphaModFix/>
          </a:blip>
          <a:srcRect b="0" l="0" r="0" t="0"/>
          <a:stretch/>
        </p:blipFill>
        <p:spPr>
          <a:xfrm>
            <a:off x="6967875" y="1690702"/>
            <a:ext cx="1905000" cy="1905000"/>
          </a:xfrm>
          <a:prstGeom prst="rect">
            <a:avLst/>
          </a:prstGeom>
          <a:noFill/>
          <a:ln>
            <a:noFill/>
          </a:ln>
        </p:spPr>
      </p:pic>
      <p:pic>
        <p:nvPicPr>
          <p:cNvPr id="560" name="Google Shape;560;g14052082458_0_96"/>
          <p:cNvPicPr preferRelativeResize="0"/>
          <p:nvPr/>
        </p:nvPicPr>
        <p:blipFill rotWithShape="1">
          <a:blip r:embed="rId5">
            <a:alphaModFix/>
          </a:blip>
          <a:srcRect b="0" l="0" r="0" t="0"/>
          <a:stretch/>
        </p:blipFill>
        <p:spPr>
          <a:xfrm>
            <a:off x="322650" y="1619252"/>
            <a:ext cx="1905000" cy="1905000"/>
          </a:xfrm>
          <a:prstGeom prst="rect">
            <a:avLst/>
          </a:prstGeom>
          <a:noFill/>
          <a:ln>
            <a:noFill/>
          </a:ln>
        </p:spPr>
      </p:pic>
      <p:pic>
        <p:nvPicPr>
          <p:cNvPr id="561" name="Google Shape;561;g14052082458_0_96"/>
          <p:cNvPicPr preferRelativeResize="0"/>
          <p:nvPr/>
        </p:nvPicPr>
        <p:blipFill rotWithShape="1">
          <a:blip r:embed="rId6">
            <a:alphaModFix/>
          </a:blip>
          <a:srcRect b="0" l="0" r="0" t="0"/>
          <a:stretch/>
        </p:blipFill>
        <p:spPr>
          <a:xfrm>
            <a:off x="4838700" y="1646100"/>
            <a:ext cx="1905000" cy="1994200"/>
          </a:xfrm>
          <a:prstGeom prst="rect">
            <a:avLst/>
          </a:prstGeom>
          <a:noFill/>
          <a:ln>
            <a:noFill/>
          </a:ln>
        </p:spPr>
      </p:pic>
      <p:pic>
        <p:nvPicPr>
          <p:cNvPr id="562" name="Google Shape;562;g14052082458_0_96"/>
          <p:cNvPicPr preferRelativeResize="0"/>
          <p:nvPr/>
        </p:nvPicPr>
        <p:blipFill rotWithShape="1">
          <a:blip r:embed="rId7">
            <a:alphaModFix/>
          </a:blip>
          <a:srcRect b="0" l="0" r="0" t="0"/>
          <a:stretch/>
        </p:blipFill>
        <p:spPr>
          <a:xfrm>
            <a:off x="2580675" y="1646102"/>
            <a:ext cx="1905000" cy="1905000"/>
          </a:xfrm>
          <a:prstGeom prst="rect">
            <a:avLst/>
          </a:prstGeom>
          <a:noFill/>
          <a:ln>
            <a:noFill/>
          </a:ln>
        </p:spPr>
      </p:pic>
      <p:sp>
        <p:nvSpPr>
          <p:cNvPr id="563" name="Google Shape;563;g14052082458_0_96"/>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564" name="Google Shape;564;g14052082458_0_96"/>
          <p:cNvSpPr txBox="1"/>
          <p:nvPr/>
        </p:nvSpPr>
        <p:spPr>
          <a:xfrm>
            <a:off x="156600" y="4541475"/>
            <a:ext cx="5679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GB">
                <a:latin typeface="Lato"/>
                <a:ea typeface="Lato"/>
                <a:cs typeface="Lato"/>
                <a:sym typeface="Lato"/>
              </a:rPr>
              <a:t>This activity is suggested for Years 11,12 and 13</a:t>
            </a:r>
            <a:endParaRPr b="1" i="1">
              <a:latin typeface="Lato"/>
              <a:ea typeface="Lato"/>
              <a:cs typeface="Lato"/>
              <a:sym typeface="Lato"/>
            </a:endParaRPr>
          </a:p>
          <a:p>
            <a:pPr indent="0" lvl="0" marL="0" rtl="0" algn="l">
              <a:spcBef>
                <a:spcPts val="0"/>
              </a:spcBef>
              <a:spcAft>
                <a:spcPts val="0"/>
              </a:spcAft>
              <a:buNone/>
            </a:pPr>
            <a:r>
              <a:rPr b="1" i="1" lang="en-GB">
                <a:latin typeface="Lato"/>
                <a:ea typeface="Lato"/>
                <a:cs typeface="Lato"/>
                <a:sym typeface="Lato"/>
              </a:rPr>
              <a:t>Please note the information in the video applies to the US, not UK</a:t>
            </a:r>
            <a:endParaRPr b="1" i="1">
              <a:latin typeface="Lato"/>
              <a:ea typeface="Lato"/>
              <a:cs typeface="Lato"/>
              <a:sym typeface="Lato"/>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g22f1c61018f_0_0"/>
          <p:cNvSpPr txBox="1"/>
          <p:nvPr/>
        </p:nvSpPr>
        <p:spPr>
          <a:xfrm>
            <a:off x="479500" y="3106900"/>
            <a:ext cx="8119800" cy="1693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700"/>
              <a:buFont typeface="Arial"/>
              <a:buNone/>
            </a:pPr>
            <a:r>
              <a:t/>
            </a:r>
            <a:endParaRPr b="0" i="0" sz="400" u="none" cap="none" strike="noStrike">
              <a:solidFill>
                <a:srgbClr val="000000"/>
              </a:solidFill>
              <a:latin typeface="Arial"/>
              <a:ea typeface="Arial"/>
              <a:cs typeface="Arial"/>
              <a:sym typeface="Arial"/>
            </a:endParaRPr>
          </a:p>
          <a:p>
            <a:pPr indent="-361950" lvl="0" marL="457200" marR="0" rtl="0" algn="l">
              <a:lnSpc>
                <a:spcPct val="115000"/>
              </a:lnSpc>
              <a:spcBef>
                <a:spcPts val="0"/>
              </a:spcBef>
              <a:spcAft>
                <a:spcPts val="0"/>
              </a:spcAft>
              <a:buClr>
                <a:schemeClr val="accent2"/>
              </a:buClr>
              <a:buSzPts val="2100"/>
              <a:buFont typeface="Lato"/>
              <a:buAutoNum type="arabicPeriod"/>
            </a:pPr>
            <a:r>
              <a:rPr b="1" lang="en-GB" sz="2100">
                <a:solidFill>
                  <a:schemeClr val="accent2"/>
                </a:solidFill>
                <a:latin typeface="Lato"/>
                <a:ea typeface="Lato"/>
                <a:cs typeface="Lato"/>
                <a:sym typeface="Lato"/>
              </a:rPr>
              <a:t>Which audiences does crypto appeal to?</a:t>
            </a:r>
            <a:endParaRPr b="1" sz="2100">
              <a:solidFill>
                <a:schemeClr val="accent2"/>
              </a:solidFill>
              <a:latin typeface="Lato"/>
              <a:ea typeface="Lato"/>
              <a:cs typeface="Lato"/>
              <a:sym typeface="Lato"/>
            </a:endParaRPr>
          </a:p>
          <a:p>
            <a:pPr indent="-361950" lvl="0" marL="457200" marR="0" rtl="0" algn="l">
              <a:lnSpc>
                <a:spcPct val="115000"/>
              </a:lnSpc>
              <a:spcBef>
                <a:spcPts val="0"/>
              </a:spcBef>
              <a:spcAft>
                <a:spcPts val="0"/>
              </a:spcAft>
              <a:buClr>
                <a:schemeClr val="accent2"/>
              </a:buClr>
              <a:buSzPts val="2100"/>
              <a:buFont typeface="Lato"/>
              <a:buAutoNum type="arabicPeriod"/>
            </a:pPr>
            <a:r>
              <a:rPr b="1" lang="en-GB" sz="2100">
                <a:solidFill>
                  <a:schemeClr val="accent2"/>
                </a:solidFill>
                <a:latin typeface="Lato"/>
                <a:ea typeface="Lato"/>
                <a:cs typeface="Lato"/>
                <a:sym typeface="Lato"/>
              </a:rPr>
              <a:t>Why do we think crypto might appeal to these groups of people?</a:t>
            </a:r>
            <a:endParaRPr b="1" sz="2100">
              <a:solidFill>
                <a:schemeClr val="accent2"/>
              </a:solidFill>
              <a:latin typeface="Lato"/>
              <a:ea typeface="Lato"/>
              <a:cs typeface="Lato"/>
              <a:sym typeface="Lato"/>
            </a:endParaRPr>
          </a:p>
          <a:p>
            <a:pPr indent="-361950" lvl="0" marL="457200" marR="0" rtl="0" algn="l">
              <a:lnSpc>
                <a:spcPct val="115000"/>
              </a:lnSpc>
              <a:spcBef>
                <a:spcPts val="0"/>
              </a:spcBef>
              <a:spcAft>
                <a:spcPts val="0"/>
              </a:spcAft>
              <a:buClr>
                <a:schemeClr val="accent2"/>
              </a:buClr>
              <a:buSzPts val="2100"/>
              <a:buFont typeface="Lato"/>
              <a:buAutoNum type="arabicPeriod"/>
            </a:pPr>
            <a:r>
              <a:rPr b="1" lang="en-GB" sz="2100">
                <a:solidFill>
                  <a:schemeClr val="accent2"/>
                </a:solidFill>
                <a:latin typeface="Lato"/>
                <a:ea typeface="Lato"/>
                <a:cs typeface="Lato"/>
                <a:sym typeface="Lato"/>
              </a:rPr>
              <a:t>What are the potential problems or risks with this advert?</a:t>
            </a:r>
            <a:endParaRPr b="1" sz="2100">
              <a:solidFill>
                <a:schemeClr val="accent2"/>
              </a:solidFill>
              <a:latin typeface="Lato"/>
              <a:ea typeface="Lato"/>
              <a:cs typeface="Lato"/>
              <a:sym typeface="Lato"/>
            </a:endParaRPr>
          </a:p>
        </p:txBody>
      </p:sp>
      <p:sp>
        <p:nvSpPr>
          <p:cNvPr id="570" name="Google Shape;570;g22f1c61018f_0_0"/>
          <p:cNvSpPr txBox="1"/>
          <p:nvPr/>
        </p:nvSpPr>
        <p:spPr>
          <a:xfrm>
            <a:off x="186025" y="169852"/>
            <a:ext cx="7021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3200" u="none" cap="none" strike="noStrike">
                <a:solidFill>
                  <a:schemeClr val="accent2"/>
                </a:solidFill>
                <a:latin typeface="Lato"/>
                <a:ea typeface="Lato"/>
                <a:cs typeface="Lato"/>
                <a:sym typeface="Lato"/>
              </a:rPr>
              <a:t>Who does cryptocurrency appeal to?</a:t>
            </a:r>
            <a:endParaRPr b="0" i="0" sz="3200" u="none" cap="none" strike="noStrike">
              <a:solidFill>
                <a:schemeClr val="accent2"/>
              </a:solidFill>
              <a:latin typeface="Arial"/>
              <a:ea typeface="Arial"/>
              <a:cs typeface="Arial"/>
              <a:sym typeface="Arial"/>
            </a:endParaRPr>
          </a:p>
        </p:txBody>
      </p:sp>
      <p:pic>
        <p:nvPicPr>
          <p:cNvPr id="571" name="Google Shape;571;g22f1c61018f_0_0"/>
          <p:cNvPicPr preferRelativeResize="0"/>
          <p:nvPr/>
        </p:nvPicPr>
        <p:blipFill rotWithShape="1">
          <a:blip r:embed="rId3">
            <a:alphaModFix/>
          </a:blip>
          <a:srcRect b="0" l="0" r="0" t="0"/>
          <a:stretch/>
        </p:blipFill>
        <p:spPr>
          <a:xfrm>
            <a:off x="6967875" y="1233502"/>
            <a:ext cx="1905000" cy="1905000"/>
          </a:xfrm>
          <a:prstGeom prst="rect">
            <a:avLst/>
          </a:prstGeom>
          <a:noFill/>
          <a:ln>
            <a:noFill/>
          </a:ln>
        </p:spPr>
      </p:pic>
      <p:pic>
        <p:nvPicPr>
          <p:cNvPr id="572" name="Google Shape;572;g22f1c61018f_0_0"/>
          <p:cNvPicPr preferRelativeResize="0"/>
          <p:nvPr/>
        </p:nvPicPr>
        <p:blipFill rotWithShape="1">
          <a:blip r:embed="rId4">
            <a:alphaModFix/>
          </a:blip>
          <a:srcRect b="0" l="0" r="0" t="0"/>
          <a:stretch/>
        </p:blipFill>
        <p:spPr>
          <a:xfrm>
            <a:off x="322650" y="1162052"/>
            <a:ext cx="1905000" cy="1905000"/>
          </a:xfrm>
          <a:prstGeom prst="rect">
            <a:avLst/>
          </a:prstGeom>
          <a:noFill/>
          <a:ln>
            <a:noFill/>
          </a:ln>
        </p:spPr>
      </p:pic>
      <p:pic>
        <p:nvPicPr>
          <p:cNvPr id="573" name="Google Shape;573;g22f1c61018f_0_0"/>
          <p:cNvPicPr preferRelativeResize="0"/>
          <p:nvPr/>
        </p:nvPicPr>
        <p:blipFill rotWithShape="1">
          <a:blip r:embed="rId5">
            <a:alphaModFix/>
          </a:blip>
          <a:srcRect b="0" l="0" r="0" t="0"/>
          <a:stretch/>
        </p:blipFill>
        <p:spPr>
          <a:xfrm>
            <a:off x="4838700" y="1188900"/>
            <a:ext cx="1905000" cy="1994200"/>
          </a:xfrm>
          <a:prstGeom prst="rect">
            <a:avLst/>
          </a:prstGeom>
          <a:noFill/>
          <a:ln>
            <a:noFill/>
          </a:ln>
        </p:spPr>
      </p:pic>
      <p:pic>
        <p:nvPicPr>
          <p:cNvPr id="574" name="Google Shape;574;g22f1c61018f_0_0"/>
          <p:cNvPicPr preferRelativeResize="0"/>
          <p:nvPr/>
        </p:nvPicPr>
        <p:blipFill rotWithShape="1">
          <a:blip r:embed="rId6">
            <a:alphaModFix/>
          </a:blip>
          <a:srcRect b="0" l="0" r="0" t="0"/>
          <a:stretch/>
        </p:blipFill>
        <p:spPr>
          <a:xfrm>
            <a:off x="2580675" y="1188902"/>
            <a:ext cx="1905000" cy="1905000"/>
          </a:xfrm>
          <a:prstGeom prst="rect">
            <a:avLst/>
          </a:prstGeom>
          <a:noFill/>
          <a:ln>
            <a:noFill/>
          </a:ln>
        </p:spPr>
      </p:pic>
      <p:sp>
        <p:nvSpPr>
          <p:cNvPr id="575" name="Google Shape;575;g22f1c61018f_0_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576" name="Google Shape;576;g22f1c61018f_0_0"/>
          <p:cNvSpPr txBox="1"/>
          <p:nvPr/>
        </p:nvSpPr>
        <p:spPr>
          <a:xfrm>
            <a:off x="156600" y="4770075"/>
            <a:ext cx="4505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GB">
                <a:latin typeface="Lato"/>
                <a:ea typeface="Lato"/>
                <a:cs typeface="Lato"/>
                <a:sym typeface="Lato"/>
              </a:rPr>
              <a:t>This activity is suggested for Years 11, 12 and 13</a:t>
            </a:r>
            <a:endParaRPr b="1" i="1">
              <a:latin typeface="Lato"/>
              <a:ea typeface="Lato"/>
              <a:cs typeface="Lato"/>
              <a:sym typeface="Lato"/>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g230ac1bbd2e_0_31"/>
          <p:cNvSpPr/>
          <p:nvPr/>
        </p:nvSpPr>
        <p:spPr>
          <a:xfrm>
            <a:off x="7573500" y="4256500"/>
            <a:ext cx="1343400" cy="6771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g230ac1bbd2e_0_31"/>
          <p:cNvSpPr txBox="1"/>
          <p:nvPr/>
        </p:nvSpPr>
        <p:spPr>
          <a:xfrm>
            <a:off x="479500" y="2649700"/>
            <a:ext cx="8119800" cy="2552700"/>
          </a:xfrm>
          <a:prstGeom prst="rect">
            <a:avLst/>
          </a:prstGeom>
          <a:noFill/>
          <a:ln>
            <a:noFill/>
          </a:ln>
        </p:spPr>
        <p:txBody>
          <a:bodyPr anchorCtr="0" anchor="t" bIns="91425" lIns="91425" spcFirstLastPara="1" rIns="91425" wrap="square" tIns="91425">
            <a:spAutoFit/>
          </a:bodyPr>
          <a:lstStyle/>
          <a:p>
            <a:pPr indent="-336550" lvl="0" marL="457200" marR="0" rtl="0" algn="l">
              <a:lnSpc>
                <a:spcPct val="115000"/>
              </a:lnSpc>
              <a:spcBef>
                <a:spcPts val="0"/>
              </a:spcBef>
              <a:spcAft>
                <a:spcPts val="0"/>
              </a:spcAft>
              <a:buClr>
                <a:schemeClr val="accent2"/>
              </a:buClr>
              <a:buSzPts val="1700"/>
              <a:buFont typeface="Lato"/>
              <a:buChar char="●"/>
            </a:pPr>
            <a:r>
              <a:rPr b="1" lang="en-GB" sz="1700">
                <a:solidFill>
                  <a:schemeClr val="accent2"/>
                </a:solidFill>
                <a:latin typeface="Lato"/>
                <a:ea typeface="Lato"/>
                <a:cs typeface="Lato"/>
                <a:sym typeface="Lato"/>
              </a:rPr>
              <a:t>Which audiences do crypto appeal to?</a:t>
            </a:r>
            <a:endParaRPr b="1" sz="1700">
              <a:solidFill>
                <a:schemeClr val="accent2"/>
              </a:solidFill>
              <a:latin typeface="Lato"/>
              <a:ea typeface="Lato"/>
              <a:cs typeface="Lato"/>
              <a:sym typeface="Lato"/>
            </a:endParaRPr>
          </a:p>
          <a:p>
            <a:pPr indent="0" lvl="0" marL="0" marR="0" rtl="0" algn="l">
              <a:lnSpc>
                <a:spcPct val="115000"/>
              </a:lnSpc>
              <a:spcBef>
                <a:spcPts val="0"/>
              </a:spcBef>
              <a:spcAft>
                <a:spcPts val="0"/>
              </a:spcAft>
              <a:buNone/>
            </a:pPr>
            <a:r>
              <a:rPr lang="en-GB" sz="1700">
                <a:solidFill>
                  <a:schemeClr val="accent2"/>
                </a:solidFill>
                <a:latin typeface="Lato"/>
                <a:ea typeface="Lato"/>
                <a:cs typeface="Lato"/>
                <a:sym typeface="Lato"/>
              </a:rPr>
              <a:t>Often vulnerable groups of people like ethnic minorities or women.</a:t>
            </a:r>
            <a:endParaRPr b="1" sz="1700">
              <a:solidFill>
                <a:schemeClr val="accent2"/>
              </a:solidFill>
              <a:latin typeface="Lato"/>
              <a:ea typeface="Lato"/>
              <a:cs typeface="Lato"/>
              <a:sym typeface="Lato"/>
            </a:endParaRPr>
          </a:p>
          <a:p>
            <a:pPr indent="-336550" lvl="0" marL="457200" marR="0" rtl="0" algn="l">
              <a:lnSpc>
                <a:spcPct val="115000"/>
              </a:lnSpc>
              <a:spcBef>
                <a:spcPts val="0"/>
              </a:spcBef>
              <a:spcAft>
                <a:spcPts val="0"/>
              </a:spcAft>
              <a:buClr>
                <a:schemeClr val="accent2"/>
              </a:buClr>
              <a:buSzPts val="1700"/>
              <a:buFont typeface="Lato"/>
              <a:buChar char="●"/>
            </a:pPr>
            <a:r>
              <a:rPr b="1" lang="en-GB" sz="1700">
                <a:solidFill>
                  <a:schemeClr val="accent2"/>
                </a:solidFill>
                <a:latin typeface="Lato"/>
                <a:ea typeface="Lato"/>
                <a:cs typeface="Lato"/>
                <a:sym typeface="Lato"/>
              </a:rPr>
              <a:t>Why do we think crypto might appeal to these groups of people?</a:t>
            </a:r>
            <a:endParaRPr b="1" sz="1700">
              <a:solidFill>
                <a:schemeClr val="accent2"/>
              </a:solidFill>
              <a:latin typeface="Lato"/>
              <a:ea typeface="Lato"/>
              <a:cs typeface="Lato"/>
              <a:sym typeface="Lato"/>
            </a:endParaRPr>
          </a:p>
          <a:p>
            <a:pPr indent="0" lvl="0" marL="0" marR="0" rtl="0" algn="l">
              <a:lnSpc>
                <a:spcPct val="115000"/>
              </a:lnSpc>
              <a:spcBef>
                <a:spcPts val="0"/>
              </a:spcBef>
              <a:spcAft>
                <a:spcPts val="0"/>
              </a:spcAft>
              <a:buNone/>
            </a:pPr>
            <a:r>
              <a:rPr lang="en-GB" sz="1700">
                <a:solidFill>
                  <a:schemeClr val="accent2"/>
                </a:solidFill>
                <a:latin typeface="Lato"/>
                <a:ea typeface="Lato"/>
                <a:cs typeface="Lato"/>
                <a:sym typeface="Lato"/>
              </a:rPr>
              <a:t>Because it looks like an alternative to </a:t>
            </a:r>
            <a:r>
              <a:rPr lang="en-GB" sz="1700">
                <a:solidFill>
                  <a:schemeClr val="accent2"/>
                </a:solidFill>
                <a:latin typeface="Lato"/>
                <a:ea typeface="Lato"/>
                <a:cs typeface="Lato"/>
                <a:sym typeface="Lato"/>
              </a:rPr>
              <a:t>traditional</a:t>
            </a:r>
            <a:r>
              <a:rPr lang="en-GB" sz="1700">
                <a:solidFill>
                  <a:schemeClr val="accent2"/>
                </a:solidFill>
                <a:latin typeface="Lato"/>
                <a:ea typeface="Lato"/>
                <a:cs typeface="Lato"/>
                <a:sym typeface="Lato"/>
              </a:rPr>
              <a:t> money and banks, so people may think that it </a:t>
            </a:r>
            <a:r>
              <a:rPr lang="en-GB" sz="1700">
                <a:solidFill>
                  <a:schemeClr val="accent2"/>
                </a:solidFill>
                <a:latin typeface="Lato"/>
                <a:ea typeface="Lato"/>
                <a:cs typeface="Lato"/>
                <a:sym typeface="Lato"/>
              </a:rPr>
              <a:t>promotes</a:t>
            </a:r>
            <a:r>
              <a:rPr lang="en-GB" sz="1700">
                <a:solidFill>
                  <a:schemeClr val="accent2"/>
                </a:solidFill>
                <a:latin typeface="Lato"/>
                <a:ea typeface="Lato"/>
                <a:cs typeface="Lato"/>
                <a:sym typeface="Lato"/>
              </a:rPr>
              <a:t> financial inclusion.</a:t>
            </a:r>
            <a:endParaRPr sz="1700">
              <a:solidFill>
                <a:schemeClr val="accent2"/>
              </a:solidFill>
              <a:latin typeface="Lato"/>
              <a:ea typeface="Lato"/>
              <a:cs typeface="Lato"/>
              <a:sym typeface="Lato"/>
            </a:endParaRPr>
          </a:p>
          <a:p>
            <a:pPr indent="-336550" lvl="0" marL="457200" marR="0" rtl="0" algn="l">
              <a:lnSpc>
                <a:spcPct val="115000"/>
              </a:lnSpc>
              <a:spcBef>
                <a:spcPts val="0"/>
              </a:spcBef>
              <a:spcAft>
                <a:spcPts val="0"/>
              </a:spcAft>
              <a:buClr>
                <a:schemeClr val="accent2"/>
              </a:buClr>
              <a:buSzPts val="1700"/>
              <a:buFont typeface="Lato"/>
              <a:buChar char="●"/>
            </a:pPr>
            <a:r>
              <a:rPr b="1" lang="en-GB" sz="1700">
                <a:solidFill>
                  <a:schemeClr val="accent2"/>
                </a:solidFill>
                <a:latin typeface="Lato"/>
                <a:ea typeface="Lato"/>
                <a:cs typeface="Lato"/>
                <a:sym typeface="Lato"/>
              </a:rPr>
              <a:t>What are the potential problems or risks with this advert?</a:t>
            </a:r>
            <a:endParaRPr b="1" sz="1700">
              <a:solidFill>
                <a:schemeClr val="accent2"/>
              </a:solidFill>
              <a:latin typeface="Lato"/>
              <a:ea typeface="Lato"/>
              <a:cs typeface="Lato"/>
              <a:sym typeface="Lato"/>
            </a:endParaRPr>
          </a:p>
          <a:p>
            <a:pPr indent="0" lvl="0" marL="0" marR="0" rtl="0" algn="l">
              <a:lnSpc>
                <a:spcPct val="115000"/>
              </a:lnSpc>
              <a:spcBef>
                <a:spcPts val="0"/>
              </a:spcBef>
              <a:spcAft>
                <a:spcPts val="0"/>
              </a:spcAft>
              <a:buNone/>
            </a:pPr>
            <a:r>
              <a:rPr lang="en-GB" sz="1700">
                <a:solidFill>
                  <a:schemeClr val="accent2"/>
                </a:solidFill>
                <a:latin typeface="Lato"/>
                <a:ea typeface="Lato"/>
                <a:cs typeface="Lato"/>
                <a:sym typeface="Lato"/>
              </a:rPr>
              <a:t>Crypto</a:t>
            </a:r>
            <a:r>
              <a:rPr lang="en-GB" sz="1700">
                <a:solidFill>
                  <a:schemeClr val="accent2"/>
                </a:solidFill>
                <a:latin typeface="Lato"/>
                <a:ea typeface="Lato"/>
                <a:cs typeface="Lato"/>
                <a:sym typeface="Lato"/>
              </a:rPr>
              <a:t> is not a good solution as it is unregulated so people can lose a lot of money and be </a:t>
            </a:r>
            <a:r>
              <a:rPr lang="en-GB" sz="1700">
                <a:solidFill>
                  <a:schemeClr val="accent2"/>
                </a:solidFill>
                <a:latin typeface="Lato"/>
                <a:ea typeface="Lato"/>
                <a:cs typeface="Lato"/>
                <a:sym typeface="Lato"/>
              </a:rPr>
              <a:t>involved</a:t>
            </a:r>
            <a:r>
              <a:rPr lang="en-GB" sz="1700">
                <a:solidFill>
                  <a:schemeClr val="accent2"/>
                </a:solidFill>
                <a:latin typeface="Lato"/>
                <a:ea typeface="Lato"/>
                <a:cs typeface="Lato"/>
                <a:sym typeface="Lato"/>
              </a:rPr>
              <a:t> in scams and not get their money back.</a:t>
            </a:r>
            <a:endParaRPr sz="1700">
              <a:solidFill>
                <a:schemeClr val="accent2"/>
              </a:solidFill>
              <a:latin typeface="Lato"/>
              <a:ea typeface="Lato"/>
              <a:cs typeface="Lato"/>
              <a:sym typeface="Lato"/>
            </a:endParaRPr>
          </a:p>
        </p:txBody>
      </p:sp>
      <p:sp>
        <p:nvSpPr>
          <p:cNvPr id="583" name="Google Shape;583;g230ac1bbd2e_0_31"/>
          <p:cNvSpPr txBox="1"/>
          <p:nvPr/>
        </p:nvSpPr>
        <p:spPr>
          <a:xfrm>
            <a:off x="186025" y="169852"/>
            <a:ext cx="7021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3200" u="none" cap="none" strike="noStrike">
                <a:solidFill>
                  <a:schemeClr val="accent2"/>
                </a:solidFill>
                <a:latin typeface="Lato"/>
                <a:ea typeface="Lato"/>
                <a:cs typeface="Lato"/>
                <a:sym typeface="Lato"/>
              </a:rPr>
              <a:t>Who does cryptocurrency appeal to?</a:t>
            </a:r>
            <a:endParaRPr b="0" i="0" sz="3200" u="none" cap="none" strike="noStrike">
              <a:solidFill>
                <a:schemeClr val="accent2"/>
              </a:solidFill>
              <a:latin typeface="Arial"/>
              <a:ea typeface="Arial"/>
              <a:cs typeface="Arial"/>
              <a:sym typeface="Arial"/>
            </a:endParaRPr>
          </a:p>
        </p:txBody>
      </p:sp>
      <p:pic>
        <p:nvPicPr>
          <p:cNvPr id="584" name="Google Shape;584;g230ac1bbd2e_0_31"/>
          <p:cNvPicPr preferRelativeResize="0"/>
          <p:nvPr/>
        </p:nvPicPr>
        <p:blipFill rotWithShape="1">
          <a:blip r:embed="rId3">
            <a:alphaModFix/>
          </a:blip>
          <a:srcRect b="0" l="0" r="0" t="0"/>
          <a:stretch/>
        </p:blipFill>
        <p:spPr>
          <a:xfrm>
            <a:off x="6712231" y="1108441"/>
            <a:ext cx="1744594" cy="1602810"/>
          </a:xfrm>
          <a:prstGeom prst="rect">
            <a:avLst/>
          </a:prstGeom>
          <a:noFill/>
          <a:ln>
            <a:noFill/>
          </a:ln>
        </p:spPr>
      </p:pic>
      <p:pic>
        <p:nvPicPr>
          <p:cNvPr id="585" name="Google Shape;585;g230ac1bbd2e_0_31"/>
          <p:cNvPicPr preferRelativeResize="0"/>
          <p:nvPr/>
        </p:nvPicPr>
        <p:blipFill rotWithShape="1">
          <a:blip r:embed="rId4">
            <a:alphaModFix/>
          </a:blip>
          <a:srcRect b="0" l="0" r="0" t="0"/>
          <a:stretch/>
        </p:blipFill>
        <p:spPr>
          <a:xfrm>
            <a:off x="626550" y="1085850"/>
            <a:ext cx="1744595" cy="1602811"/>
          </a:xfrm>
          <a:prstGeom prst="rect">
            <a:avLst/>
          </a:prstGeom>
          <a:noFill/>
          <a:ln>
            <a:noFill/>
          </a:ln>
        </p:spPr>
      </p:pic>
      <p:pic>
        <p:nvPicPr>
          <p:cNvPr id="586" name="Google Shape;586;g230ac1bbd2e_0_31"/>
          <p:cNvPicPr preferRelativeResize="0"/>
          <p:nvPr/>
        </p:nvPicPr>
        <p:blipFill rotWithShape="1">
          <a:blip r:embed="rId5">
            <a:alphaModFix/>
          </a:blip>
          <a:srcRect b="0" l="0" r="0" t="0"/>
          <a:stretch/>
        </p:blipFill>
        <p:spPr>
          <a:xfrm>
            <a:off x="4762337" y="1108439"/>
            <a:ext cx="1744595" cy="1677861"/>
          </a:xfrm>
          <a:prstGeom prst="rect">
            <a:avLst/>
          </a:prstGeom>
          <a:noFill/>
          <a:ln>
            <a:noFill/>
          </a:ln>
        </p:spPr>
      </p:pic>
      <p:pic>
        <p:nvPicPr>
          <p:cNvPr id="587" name="Google Shape;587;g230ac1bbd2e_0_31"/>
          <p:cNvPicPr preferRelativeResize="0"/>
          <p:nvPr/>
        </p:nvPicPr>
        <p:blipFill rotWithShape="1">
          <a:blip r:embed="rId6">
            <a:alphaModFix/>
          </a:blip>
          <a:srcRect b="0" l="0" r="0" t="0"/>
          <a:stretch/>
        </p:blipFill>
        <p:spPr>
          <a:xfrm>
            <a:off x="2694444" y="1108441"/>
            <a:ext cx="1744594" cy="1602811"/>
          </a:xfrm>
          <a:prstGeom prst="rect">
            <a:avLst/>
          </a:prstGeom>
          <a:noFill/>
          <a:ln>
            <a:noFill/>
          </a:ln>
        </p:spPr>
      </p:pic>
      <p:sp>
        <p:nvSpPr>
          <p:cNvPr id="588" name="Google Shape;588;g230ac1bbd2e_0_31"/>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g14052082458_0_103"/>
          <p:cNvSpPr txBox="1"/>
          <p:nvPr/>
        </p:nvSpPr>
        <p:spPr>
          <a:xfrm>
            <a:off x="311700" y="173427"/>
            <a:ext cx="7021200" cy="661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3100" u="none" cap="none" strike="noStrike">
                <a:solidFill>
                  <a:schemeClr val="accent2"/>
                </a:solidFill>
                <a:latin typeface="Lato"/>
                <a:ea typeface="Lato"/>
                <a:cs typeface="Lato"/>
                <a:sym typeface="Lato"/>
              </a:rPr>
              <a:t>Who does cryptocurrency appeal to?</a:t>
            </a:r>
            <a:endParaRPr b="0" i="0" sz="2100" u="none" cap="none" strike="noStrike">
              <a:solidFill>
                <a:schemeClr val="accent2"/>
              </a:solidFill>
              <a:latin typeface="Arial"/>
              <a:ea typeface="Arial"/>
              <a:cs typeface="Arial"/>
              <a:sym typeface="Arial"/>
            </a:endParaRPr>
          </a:p>
        </p:txBody>
      </p:sp>
      <p:sp>
        <p:nvSpPr>
          <p:cNvPr id="594" name="Google Shape;594;g14052082458_0_103"/>
          <p:cNvSpPr txBox="1"/>
          <p:nvPr/>
        </p:nvSpPr>
        <p:spPr>
          <a:xfrm>
            <a:off x="35900" y="1178800"/>
            <a:ext cx="9144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Lato"/>
                <a:ea typeface="Lato"/>
                <a:cs typeface="Lato"/>
                <a:sym typeface="Lato"/>
              </a:rPr>
              <a:t>What are the factors that would influence this person’s decision to use cryptocurrency? </a:t>
            </a:r>
            <a:endParaRPr b="1" i="0" sz="1800" u="none" cap="none" strike="noStrike">
              <a:solidFill>
                <a:srgbClr val="000000"/>
              </a:solidFill>
              <a:latin typeface="Lato"/>
              <a:ea typeface="Lato"/>
              <a:cs typeface="Lato"/>
              <a:sym typeface="Lato"/>
            </a:endParaRPr>
          </a:p>
        </p:txBody>
      </p:sp>
      <p:sp>
        <p:nvSpPr>
          <p:cNvPr id="595" name="Google Shape;595;g14052082458_0_103"/>
          <p:cNvSpPr txBox="1"/>
          <p:nvPr/>
        </p:nvSpPr>
        <p:spPr>
          <a:xfrm>
            <a:off x="3486975" y="1918800"/>
            <a:ext cx="5273700" cy="289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Lato"/>
                <a:ea typeface="Lato"/>
                <a:cs typeface="Lato"/>
                <a:sym typeface="Lato"/>
              </a:rPr>
              <a:t>This is Zak. </a:t>
            </a:r>
            <a:endParaRPr b="1"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Lato"/>
                <a:ea typeface="Lato"/>
                <a:cs typeface="Lato"/>
                <a:sym typeface="Lato"/>
              </a:rPr>
              <a:t>Zak is 20 years old and is about to complete his last year at university studying software design. He will be living with his dad, who is a carer for his mum. He will not be able to leave home as he has not saved enough money for his own place. Zak is really interested in cryptocurrency, especially since some of his favourite bands have recently invested. It is all his friends at university talk about.</a:t>
            </a:r>
            <a:endParaRPr b="1"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p:txBody>
      </p:sp>
      <p:pic>
        <p:nvPicPr>
          <p:cNvPr id="596" name="Google Shape;596;g14052082458_0_103"/>
          <p:cNvPicPr preferRelativeResize="0"/>
          <p:nvPr/>
        </p:nvPicPr>
        <p:blipFill rotWithShape="1">
          <a:blip r:embed="rId3">
            <a:alphaModFix/>
          </a:blip>
          <a:srcRect b="0" l="0" r="0" t="0"/>
          <a:stretch/>
        </p:blipFill>
        <p:spPr>
          <a:xfrm>
            <a:off x="509925" y="1777150"/>
            <a:ext cx="2563200" cy="2683225"/>
          </a:xfrm>
          <a:prstGeom prst="rect">
            <a:avLst/>
          </a:prstGeom>
          <a:noFill/>
          <a:ln>
            <a:noFill/>
          </a:ln>
        </p:spPr>
      </p:pic>
      <p:sp>
        <p:nvSpPr>
          <p:cNvPr id="597" name="Google Shape;597;g14052082458_0_103"/>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g14052082458_0_184"/>
          <p:cNvSpPr txBox="1"/>
          <p:nvPr/>
        </p:nvSpPr>
        <p:spPr>
          <a:xfrm>
            <a:off x="311700" y="173427"/>
            <a:ext cx="7021200" cy="661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3100" u="none" cap="none" strike="noStrike">
                <a:solidFill>
                  <a:schemeClr val="accent2"/>
                </a:solidFill>
                <a:latin typeface="Lato"/>
                <a:ea typeface="Lato"/>
                <a:cs typeface="Lato"/>
                <a:sym typeface="Lato"/>
              </a:rPr>
              <a:t>Who does cryptocurrency appeal to?</a:t>
            </a:r>
            <a:endParaRPr b="0" i="0" sz="2100" u="none" cap="none" strike="noStrike">
              <a:solidFill>
                <a:schemeClr val="accent2"/>
              </a:solidFill>
              <a:latin typeface="Arial"/>
              <a:ea typeface="Arial"/>
              <a:cs typeface="Arial"/>
              <a:sym typeface="Arial"/>
            </a:endParaRPr>
          </a:p>
        </p:txBody>
      </p:sp>
      <p:sp>
        <p:nvSpPr>
          <p:cNvPr id="603" name="Google Shape;603;g14052082458_0_184"/>
          <p:cNvSpPr txBox="1"/>
          <p:nvPr/>
        </p:nvSpPr>
        <p:spPr>
          <a:xfrm>
            <a:off x="0" y="1178800"/>
            <a:ext cx="92661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700" u="sng" cap="none" strike="noStrike">
                <a:solidFill>
                  <a:srgbClr val="000000"/>
                </a:solidFill>
                <a:latin typeface="Lato"/>
                <a:ea typeface="Lato"/>
                <a:cs typeface="Lato"/>
                <a:sym typeface="Lato"/>
              </a:rPr>
              <a:t>How</a:t>
            </a:r>
            <a:r>
              <a:rPr b="1" i="0" lang="en-GB" sz="1700" u="none" cap="none" strike="noStrike">
                <a:solidFill>
                  <a:srgbClr val="000000"/>
                </a:solidFill>
                <a:latin typeface="Lato"/>
                <a:ea typeface="Lato"/>
                <a:cs typeface="Lato"/>
                <a:sym typeface="Lato"/>
              </a:rPr>
              <a:t> might the highlighted factors influence Zak’s decision to use cryptocurrency? </a:t>
            </a:r>
            <a:endParaRPr b="1" i="0" sz="1700" u="none" cap="none" strike="noStrike">
              <a:solidFill>
                <a:srgbClr val="000000"/>
              </a:solidFill>
              <a:latin typeface="Lato"/>
              <a:ea typeface="Lato"/>
              <a:cs typeface="Lato"/>
              <a:sym typeface="Lato"/>
            </a:endParaRPr>
          </a:p>
        </p:txBody>
      </p:sp>
      <p:sp>
        <p:nvSpPr>
          <p:cNvPr id="604" name="Google Shape;604;g14052082458_0_184"/>
          <p:cNvSpPr txBox="1"/>
          <p:nvPr/>
        </p:nvSpPr>
        <p:spPr>
          <a:xfrm>
            <a:off x="3486975" y="1918800"/>
            <a:ext cx="5273700" cy="289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Lato"/>
                <a:ea typeface="Lato"/>
                <a:cs typeface="Lato"/>
                <a:sym typeface="Lato"/>
              </a:rPr>
              <a:t>This is </a:t>
            </a:r>
            <a:r>
              <a:rPr b="1" i="0" lang="en-GB" sz="1600" u="none" cap="none" strike="noStrike">
                <a:solidFill>
                  <a:schemeClr val="accent2"/>
                </a:solidFill>
                <a:latin typeface="Lato"/>
                <a:ea typeface="Lato"/>
                <a:cs typeface="Lato"/>
                <a:sym typeface="Lato"/>
              </a:rPr>
              <a:t>Zak</a:t>
            </a:r>
            <a:r>
              <a:rPr b="1" i="0" lang="en-GB" sz="1600" u="none" cap="none" strike="noStrike">
                <a:solidFill>
                  <a:srgbClr val="000000"/>
                </a:solidFill>
                <a:latin typeface="Lato"/>
                <a:ea typeface="Lato"/>
                <a:cs typeface="Lato"/>
                <a:sym typeface="Lato"/>
              </a:rPr>
              <a:t>. </a:t>
            </a:r>
            <a:endParaRPr b="1"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Lato"/>
                <a:ea typeface="Lato"/>
                <a:cs typeface="Lato"/>
                <a:sym typeface="Lato"/>
              </a:rPr>
              <a:t>Zak is </a:t>
            </a:r>
            <a:r>
              <a:rPr b="1" i="0" lang="en-GB" sz="1600" u="none" cap="none" strike="noStrike">
                <a:solidFill>
                  <a:schemeClr val="accent2"/>
                </a:solidFill>
                <a:latin typeface="Lato"/>
                <a:ea typeface="Lato"/>
                <a:cs typeface="Lato"/>
                <a:sym typeface="Lato"/>
              </a:rPr>
              <a:t>20 years old</a:t>
            </a:r>
            <a:r>
              <a:rPr b="1" i="0" lang="en-GB" sz="1600" u="none" cap="none" strike="noStrike">
                <a:solidFill>
                  <a:srgbClr val="000000"/>
                </a:solidFill>
                <a:latin typeface="Lato"/>
                <a:ea typeface="Lato"/>
                <a:cs typeface="Lato"/>
                <a:sym typeface="Lato"/>
              </a:rPr>
              <a:t> and is about to complete his last year at </a:t>
            </a:r>
            <a:r>
              <a:rPr b="1" i="0" lang="en-GB" sz="1600" u="none" cap="none" strike="noStrike">
                <a:solidFill>
                  <a:schemeClr val="accent2"/>
                </a:solidFill>
                <a:latin typeface="Lato"/>
                <a:ea typeface="Lato"/>
                <a:cs typeface="Lato"/>
                <a:sym typeface="Lato"/>
              </a:rPr>
              <a:t>university </a:t>
            </a:r>
            <a:r>
              <a:rPr b="1" i="0" lang="en-GB" sz="1600" u="none" cap="none" strike="noStrike">
                <a:solidFill>
                  <a:srgbClr val="000000"/>
                </a:solidFill>
                <a:latin typeface="Lato"/>
                <a:ea typeface="Lato"/>
                <a:cs typeface="Lato"/>
                <a:sym typeface="Lato"/>
              </a:rPr>
              <a:t>studying</a:t>
            </a:r>
            <a:r>
              <a:rPr b="1" i="0" lang="en-GB" sz="1600" u="none" cap="none" strike="noStrike">
                <a:solidFill>
                  <a:schemeClr val="accent2"/>
                </a:solidFill>
                <a:latin typeface="Lato"/>
                <a:ea typeface="Lato"/>
                <a:cs typeface="Lato"/>
                <a:sym typeface="Lato"/>
              </a:rPr>
              <a:t> software design</a:t>
            </a:r>
            <a:r>
              <a:rPr b="1" i="0" lang="en-GB" sz="1600" u="none" cap="none" strike="noStrike">
                <a:solidFill>
                  <a:srgbClr val="000000"/>
                </a:solidFill>
                <a:latin typeface="Lato"/>
                <a:ea typeface="Lato"/>
                <a:cs typeface="Lato"/>
                <a:sym typeface="Lato"/>
              </a:rPr>
              <a:t>. He will be living with his dad, who is a </a:t>
            </a:r>
            <a:r>
              <a:rPr b="1" i="0" lang="en-GB" sz="1600" u="none" cap="none" strike="noStrike">
                <a:solidFill>
                  <a:schemeClr val="accent2"/>
                </a:solidFill>
                <a:latin typeface="Lato"/>
                <a:ea typeface="Lato"/>
                <a:cs typeface="Lato"/>
                <a:sym typeface="Lato"/>
              </a:rPr>
              <a:t>carer </a:t>
            </a:r>
            <a:r>
              <a:rPr b="1" i="0" lang="en-GB" sz="1600" u="none" cap="none" strike="noStrike">
                <a:solidFill>
                  <a:srgbClr val="000000"/>
                </a:solidFill>
                <a:latin typeface="Lato"/>
                <a:ea typeface="Lato"/>
                <a:cs typeface="Lato"/>
                <a:sym typeface="Lato"/>
              </a:rPr>
              <a:t>for his mum. He will not be able to leave home as he has not saved enough money for his own place. Zak is really interested in cryptocurrency, especially since some of his favourite </a:t>
            </a:r>
            <a:r>
              <a:rPr b="1" i="0" lang="en-GB" sz="1600" u="none" cap="none" strike="noStrike">
                <a:solidFill>
                  <a:schemeClr val="accent2"/>
                </a:solidFill>
                <a:latin typeface="Lato"/>
                <a:ea typeface="Lato"/>
                <a:cs typeface="Lato"/>
                <a:sym typeface="Lato"/>
              </a:rPr>
              <a:t>bands </a:t>
            </a:r>
            <a:r>
              <a:rPr b="1" i="0" lang="en-GB" sz="1600" u="none" cap="none" strike="noStrike">
                <a:solidFill>
                  <a:srgbClr val="000000"/>
                </a:solidFill>
                <a:latin typeface="Lato"/>
                <a:ea typeface="Lato"/>
                <a:cs typeface="Lato"/>
                <a:sym typeface="Lato"/>
              </a:rPr>
              <a:t>have recently invested. It is all his </a:t>
            </a:r>
            <a:r>
              <a:rPr b="1" i="0" lang="en-GB" sz="1600" u="none" cap="none" strike="noStrike">
                <a:solidFill>
                  <a:schemeClr val="accent2"/>
                </a:solidFill>
                <a:latin typeface="Lato"/>
                <a:ea typeface="Lato"/>
                <a:cs typeface="Lato"/>
                <a:sym typeface="Lato"/>
              </a:rPr>
              <a:t>friends </a:t>
            </a:r>
            <a:r>
              <a:rPr b="1" i="0" lang="en-GB" sz="1600" u="none" cap="none" strike="noStrike">
                <a:solidFill>
                  <a:srgbClr val="000000"/>
                </a:solidFill>
                <a:latin typeface="Lato"/>
                <a:ea typeface="Lato"/>
                <a:cs typeface="Lato"/>
                <a:sym typeface="Lato"/>
              </a:rPr>
              <a:t>at university talk </a:t>
            </a:r>
            <a:r>
              <a:rPr b="1" i="0" lang="en-GB" sz="1600" u="none" cap="none" strike="noStrike">
                <a:solidFill>
                  <a:schemeClr val="dk1"/>
                </a:solidFill>
                <a:latin typeface="Lato"/>
                <a:ea typeface="Lato"/>
                <a:cs typeface="Lato"/>
                <a:sym typeface="Lato"/>
              </a:rPr>
              <a:t>about</a:t>
            </a:r>
            <a:r>
              <a:rPr b="1" i="0" lang="en-GB" sz="1600" u="none" cap="none" strike="noStrike">
                <a:solidFill>
                  <a:srgbClr val="000000"/>
                </a:solidFill>
                <a:latin typeface="Lato"/>
                <a:ea typeface="Lato"/>
                <a:cs typeface="Lato"/>
                <a:sym typeface="Lato"/>
              </a:rPr>
              <a:t>.</a:t>
            </a:r>
            <a:endParaRPr b="1"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p:txBody>
      </p:sp>
      <p:pic>
        <p:nvPicPr>
          <p:cNvPr id="605" name="Google Shape;605;g14052082458_0_184"/>
          <p:cNvPicPr preferRelativeResize="0"/>
          <p:nvPr/>
        </p:nvPicPr>
        <p:blipFill rotWithShape="1">
          <a:blip r:embed="rId3">
            <a:alphaModFix/>
          </a:blip>
          <a:srcRect b="0" l="0" r="0" t="0"/>
          <a:stretch/>
        </p:blipFill>
        <p:spPr>
          <a:xfrm>
            <a:off x="539650" y="1782000"/>
            <a:ext cx="2563200" cy="2683225"/>
          </a:xfrm>
          <a:prstGeom prst="rect">
            <a:avLst/>
          </a:prstGeom>
          <a:noFill/>
          <a:ln>
            <a:noFill/>
          </a:ln>
        </p:spPr>
      </p:pic>
      <p:sp>
        <p:nvSpPr>
          <p:cNvPr id="606" name="Google Shape;606;g14052082458_0_184"/>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gfdcf7e1543_2_23"/>
          <p:cNvSpPr txBox="1"/>
          <p:nvPr/>
        </p:nvSpPr>
        <p:spPr>
          <a:xfrm>
            <a:off x="194150" y="1182725"/>
            <a:ext cx="5683200" cy="4002000"/>
          </a:xfrm>
          <a:prstGeom prst="rect">
            <a:avLst/>
          </a:prstGeom>
          <a:noFill/>
          <a:ln>
            <a:noFill/>
          </a:ln>
        </p:spPr>
        <p:txBody>
          <a:bodyPr anchorCtr="0" anchor="t" bIns="91425" lIns="91425" spcFirstLastPara="1" rIns="91425" wrap="square" tIns="91425">
            <a:spAutoFit/>
          </a:bodyPr>
          <a:lstStyle/>
          <a:p>
            <a:pPr indent="-349250" lvl="0" marL="457200" marR="0" rtl="0" algn="l">
              <a:lnSpc>
                <a:spcPct val="100000"/>
              </a:lnSpc>
              <a:spcBef>
                <a:spcPts val="0"/>
              </a:spcBef>
              <a:spcAft>
                <a:spcPts val="0"/>
              </a:spcAft>
              <a:buClr>
                <a:srgbClr val="000000"/>
              </a:buClr>
              <a:buSzPts val="1900"/>
              <a:buFont typeface="Lato"/>
              <a:buChar char="●"/>
            </a:pPr>
            <a:r>
              <a:rPr b="0" i="0" lang="en-GB" sz="1900" u="none" cap="none" strike="noStrike">
                <a:solidFill>
                  <a:srgbClr val="000000"/>
                </a:solidFill>
                <a:latin typeface="Lato"/>
                <a:ea typeface="Lato"/>
                <a:cs typeface="Lato"/>
                <a:sym typeface="Lato"/>
              </a:rPr>
              <a:t>Lots of factors will determine who might engage with cryptocurrency.</a:t>
            </a:r>
            <a:endParaRPr b="0" i="0" sz="1900" u="none" cap="none" strike="noStrike">
              <a:solidFill>
                <a:srgbClr val="000000"/>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Lato"/>
              <a:ea typeface="Lato"/>
              <a:cs typeface="Lato"/>
              <a:sym typeface="Lato"/>
            </a:endParaRPr>
          </a:p>
          <a:p>
            <a:pPr indent="-349250" lvl="0" marL="457200" marR="0" rtl="0" algn="l">
              <a:lnSpc>
                <a:spcPct val="100000"/>
              </a:lnSpc>
              <a:spcBef>
                <a:spcPts val="0"/>
              </a:spcBef>
              <a:spcAft>
                <a:spcPts val="0"/>
              </a:spcAft>
              <a:buClr>
                <a:srgbClr val="000000"/>
              </a:buClr>
              <a:buSzPts val="1900"/>
              <a:buFont typeface="Lato"/>
              <a:buChar char="●"/>
            </a:pPr>
            <a:r>
              <a:rPr b="0" i="0" lang="en-GB" sz="1900" u="none" cap="none" strike="noStrike">
                <a:solidFill>
                  <a:srgbClr val="000000"/>
                </a:solidFill>
                <a:latin typeface="Lato"/>
                <a:ea typeface="Lato"/>
                <a:cs typeface="Lato"/>
                <a:sym typeface="Lato"/>
              </a:rPr>
              <a:t>Some personal circumstances lead to people having a more positive relationship with money. They then may invest in things such as cryptocurrency which could </a:t>
            </a:r>
            <a:r>
              <a:rPr b="1" i="0" lang="en-GB" sz="1900" u="none" cap="none" strike="noStrike">
                <a:solidFill>
                  <a:srgbClr val="000000"/>
                </a:solidFill>
                <a:latin typeface="Lato"/>
                <a:ea typeface="Lato"/>
                <a:cs typeface="Lato"/>
                <a:sym typeface="Lato"/>
              </a:rPr>
              <a:t>improve their standard of living.</a:t>
            </a:r>
            <a:endParaRPr b="1" i="0" sz="1900" u="none" cap="none" strike="noStrike">
              <a:solidFill>
                <a:srgbClr val="000000"/>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Lato"/>
              <a:ea typeface="Lato"/>
              <a:cs typeface="Lato"/>
              <a:sym typeface="Lato"/>
            </a:endParaRPr>
          </a:p>
          <a:p>
            <a:pPr indent="-349250" lvl="0" marL="457200" marR="0" rtl="0" algn="l">
              <a:lnSpc>
                <a:spcPct val="100000"/>
              </a:lnSpc>
              <a:spcBef>
                <a:spcPts val="0"/>
              </a:spcBef>
              <a:spcAft>
                <a:spcPts val="0"/>
              </a:spcAft>
              <a:buClr>
                <a:srgbClr val="000000"/>
              </a:buClr>
              <a:buSzPts val="1900"/>
              <a:buFont typeface="Lato"/>
              <a:buChar char="●"/>
            </a:pPr>
            <a:r>
              <a:rPr b="0" i="0" lang="en-GB" sz="1900" u="none" cap="none" strike="noStrike">
                <a:solidFill>
                  <a:srgbClr val="000000"/>
                </a:solidFill>
                <a:latin typeface="Lato"/>
                <a:ea typeface="Lato"/>
                <a:cs typeface="Lato"/>
                <a:sym typeface="Lato"/>
              </a:rPr>
              <a:t>However, some influencing factors such as information from friends and the media could </a:t>
            </a:r>
            <a:r>
              <a:rPr b="1" i="0" lang="en-GB" sz="1900" u="none" cap="none" strike="noStrike">
                <a:solidFill>
                  <a:srgbClr val="000000"/>
                </a:solidFill>
                <a:latin typeface="Lato"/>
                <a:ea typeface="Lato"/>
                <a:cs typeface="Lato"/>
                <a:sym typeface="Lato"/>
              </a:rPr>
              <a:t>encourage a lot of risk-taking behaviour.</a:t>
            </a:r>
            <a:endParaRPr b="1" i="0" sz="1900" u="none" cap="none" strike="noStrike">
              <a:solidFill>
                <a:srgbClr val="000000"/>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p:txBody>
      </p:sp>
      <p:sp>
        <p:nvSpPr>
          <p:cNvPr id="612" name="Google Shape;612;gfdcf7e1543_2_23"/>
          <p:cNvSpPr txBox="1"/>
          <p:nvPr/>
        </p:nvSpPr>
        <p:spPr>
          <a:xfrm>
            <a:off x="311700" y="173427"/>
            <a:ext cx="7021200" cy="661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3100" u="none" cap="none" strike="noStrike">
                <a:solidFill>
                  <a:schemeClr val="accent2"/>
                </a:solidFill>
                <a:latin typeface="Lato"/>
                <a:ea typeface="Lato"/>
                <a:cs typeface="Lato"/>
                <a:sym typeface="Lato"/>
              </a:rPr>
              <a:t>Who does cryptocurrency appeal to?</a:t>
            </a:r>
            <a:endParaRPr b="0" i="0" sz="2100" u="none" cap="none" strike="noStrike">
              <a:solidFill>
                <a:schemeClr val="accent2"/>
              </a:solidFill>
              <a:latin typeface="Arial"/>
              <a:ea typeface="Arial"/>
              <a:cs typeface="Arial"/>
              <a:sym typeface="Arial"/>
            </a:endParaRPr>
          </a:p>
        </p:txBody>
      </p:sp>
      <p:sp>
        <p:nvSpPr>
          <p:cNvPr id="613" name="Google Shape;613;gfdcf7e1543_2_23"/>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pic>
        <p:nvPicPr>
          <p:cNvPr id="614" name="Google Shape;614;gfdcf7e1543_2_23"/>
          <p:cNvPicPr preferRelativeResize="0"/>
          <p:nvPr/>
        </p:nvPicPr>
        <p:blipFill rotWithShape="1">
          <a:blip r:embed="rId3">
            <a:alphaModFix/>
          </a:blip>
          <a:srcRect b="0" l="0" r="0" t="0"/>
          <a:stretch/>
        </p:blipFill>
        <p:spPr>
          <a:xfrm>
            <a:off x="6435850" y="1721400"/>
            <a:ext cx="2208550" cy="22085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g12d7a4eba7a_0_0"/>
          <p:cNvSpPr txBox="1"/>
          <p:nvPr/>
        </p:nvSpPr>
        <p:spPr>
          <a:xfrm>
            <a:off x="227950" y="1238775"/>
            <a:ext cx="4148700" cy="240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FF9900"/>
              </a:buClr>
              <a:buSzPts val="3000"/>
              <a:buFont typeface="Lato"/>
              <a:buNone/>
            </a:pPr>
            <a:r>
              <a:rPr b="1" i="0" lang="en-GB" sz="2400" u="none" cap="none" strike="noStrike">
                <a:solidFill>
                  <a:srgbClr val="FF9900"/>
                </a:solidFill>
                <a:latin typeface="Lato"/>
                <a:ea typeface="Lato"/>
                <a:cs typeface="Lato"/>
                <a:sym typeface="Lato"/>
              </a:rPr>
              <a:t>What do you think happened next?</a:t>
            </a:r>
            <a:endParaRPr b="1" i="0" sz="2400" u="none" cap="none" strike="noStrike">
              <a:solidFill>
                <a:srgbClr val="FF9900"/>
              </a:solidFill>
              <a:latin typeface="Lato"/>
              <a:ea typeface="Lato"/>
              <a:cs typeface="Lato"/>
              <a:sym typeface="Lato"/>
            </a:endParaRPr>
          </a:p>
          <a:p>
            <a:pPr indent="0" lvl="0" marL="0" marR="0" rtl="0" algn="l">
              <a:lnSpc>
                <a:spcPct val="100000"/>
              </a:lnSpc>
              <a:spcBef>
                <a:spcPts val="0"/>
              </a:spcBef>
              <a:spcAft>
                <a:spcPts val="0"/>
              </a:spcAft>
              <a:buClr>
                <a:srgbClr val="FF9900"/>
              </a:buClr>
              <a:buSzPts val="3000"/>
              <a:buFont typeface="Lato"/>
              <a:buNone/>
            </a:pPr>
            <a:r>
              <a:t/>
            </a:r>
            <a:endParaRPr b="1" i="0" sz="1400" u="none" cap="none" strike="noStrike">
              <a:solidFill>
                <a:srgbClr val="FF9900"/>
              </a:solidFill>
              <a:latin typeface="Lato"/>
              <a:ea typeface="Lato"/>
              <a:cs typeface="Lato"/>
              <a:sym typeface="Lato"/>
            </a:endParaRPr>
          </a:p>
          <a:p>
            <a:pPr indent="-360000" lvl="0" marL="360000" marR="0" rtl="0" algn="l">
              <a:lnSpc>
                <a:spcPct val="100000"/>
              </a:lnSpc>
              <a:spcBef>
                <a:spcPts val="0"/>
              </a:spcBef>
              <a:spcAft>
                <a:spcPts val="0"/>
              </a:spcAft>
              <a:buClr>
                <a:schemeClr val="dk1"/>
              </a:buClr>
              <a:buSzPts val="1400"/>
              <a:buFont typeface="Lato"/>
              <a:buChar char="●"/>
            </a:pPr>
            <a:r>
              <a:rPr b="1" i="0" lang="en-GB" sz="2200" u="none" cap="none" strike="noStrike">
                <a:solidFill>
                  <a:schemeClr val="dk1"/>
                </a:solidFill>
                <a:latin typeface="Lato"/>
                <a:ea typeface="Lato"/>
                <a:cs typeface="Lato"/>
                <a:sym typeface="Lato"/>
              </a:rPr>
              <a:t>W</a:t>
            </a:r>
            <a:r>
              <a:rPr b="1" i="0" lang="en-GB" sz="2000" u="none" cap="none" strike="noStrike">
                <a:solidFill>
                  <a:schemeClr val="dk1"/>
                </a:solidFill>
                <a:latin typeface="Lato"/>
                <a:ea typeface="Lato"/>
                <a:cs typeface="Lato"/>
                <a:sym typeface="Lato"/>
              </a:rPr>
              <a:t>hat do you think consumers did?</a:t>
            </a:r>
            <a:endParaRPr b="1" i="0" sz="2000" u="none" cap="none" strike="noStrike">
              <a:solidFill>
                <a:schemeClr val="dk1"/>
              </a:solidFill>
              <a:latin typeface="Lato"/>
              <a:ea typeface="Lato"/>
              <a:cs typeface="Lato"/>
              <a:sym typeface="Lato"/>
            </a:endParaRPr>
          </a:p>
          <a:p>
            <a:pPr indent="-360000" lvl="0" marL="360000" marR="0" rtl="0" algn="l">
              <a:lnSpc>
                <a:spcPct val="100000"/>
              </a:lnSpc>
              <a:spcBef>
                <a:spcPts val="0"/>
              </a:spcBef>
              <a:spcAft>
                <a:spcPts val="0"/>
              </a:spcAft>
              <a:buClr>
                <a:schemeClr val="dk1"/>
              </a:buClr>
              <a:buSzPts val="1400"/>
              <a:buFont typeface="Lato"/>
              <a:buChar char="●"/>
            </a:pPr>
            <a:r>
              <a:rPr b="1" i="0" lang="en-GB" sz="2000" u="none" cap="none" strike="noStrike">
                <a:solidFill>
                  <a:schemeClr val="dk1"/>
                </a:solidFill>
                <a:latin typeface="Lato"/>
                <a:ea typeface="Lato"/>
                <a:cs typeface="Lato"/>
                <a:sym typeface="Lato"/>
              </a:rPr>
              <a:t>What do you think happened to the value of the coin?</a:t>
            </a:r>
            <a:endParaRPr b="1" i="0" sz="2000" u="none" cap="none" strike="noStrike">
              <a:solidFill>
                <a:schemeClr val="dk1"/>
              </a:solidFill>
              <a:latin typeface="Lato"/>
              <a:ea typeface="Lato"/>
              <a:cs typeface="Lato"/>
              <a:sym typeface="Lato"/>
            </a:endParaRPr>
          </a:p>
        </p:txBody>
      </p:sp>
      <p:grpSp>
        <p:nvGrpSpPr>
          <p:cNvPr id="620" name="Google Shape;620;g12d7a4eba7a_0_0"/>
          <p:cNvGrpSpPr/>
          <p:nvPr/>
        </p:nvGrpSpPr>
        <p:grpSpPr>
          <a:xfrm>
            <a:off x="2278059" y="1238785"/>
            <a:ext cx="5601986" cy="3708970"/>
            <a:chOff x="199275" y="872125"/>
            <a:chExt cx="5906775" cy="4037193"/>
          </a:xfrm>
        </p:grpSpPr>
        <p:pic>
          <p:nvPicPr>
            <p:cNvPr id="621" name="Google Shape;621;g12d7a4eba7a_0_0"/>
            <p:cNvPicPr preferRelativeResize="0"/>
            <p:nvPr/>
          </p:nvPicPr>
          <p:blipFill rotWithShape="1">
            <a:blip r:embed="rId3">
              <a:alphaModFix/>
            </a:blip>
            <a:srcRect b="0" l="0" r="0" t="0"/>
            <a:stretch/>
          </p:blipFill>
          <p:spPr>
            <a:xfrm>
              <a:off x="3473975" y="872125"/>
              <a:ext cx="2632075" cy="4023625"/>
            </a:xfrm>
            <a:prstGeom prst="rect">
              <a:avLst/>
            </a:prstGeom>
            <a:noFill/>
            <a:ln>
              <a:noFill/>
            </a:ln>
          </p:spPr>
        </p:pic>
        <p:pic>
          <p:nvPicPr>
            <p:cNvPr id="622" name="Google Shape;622;g12d7a4eba7a_0_0"/>
            <p:cNvPicPr preferRelativeResize="0"/>
            <p:nvPr/>
          </p:nvPicPr>
          <p:blipFill rotWithShape="1">
            <a:blip r:embed="rId4">
              <a:alphaModFix/>
            </a:blip>
            <a:srcRect b="0" l="0" r="0" t="0"/>
            <a:stretch/>
          </p:blipFill>
          <p:spPr>
            <a:xfrm>
              <a:off x="199275" y="2193868"/>
              <a:ext cx="5187726" cy="2715450"/>
            </a:xfrm>
            <a:prstGeom prst="rect">
              <a:avLst/>
            </a:prstGeom>
            <a:noFill/>
            <a:ln>
              <a:noFill/>
            </a:ln>
          </p:spPr>
        </p:pic>
      </p:grpSp>
      <p:sp>
        <p:nvSpPr>
          <p:cNvPr id="623" name="Google Shape;623;g12d7a4eba7a_0_0"/>
          <p:cNvSpPr txBox="1"/>
          <p:nvPr/>
        </p:nvSpPr>
        <p:spPr>
          <a:xfrm>
            <a:off x="227950" y="192950"/>
            <a:ext cx="8070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800" u="none" cap="none" strike="noStrike">
                <a:solidFill>
                  <a:schemeClr val="accent2"/>
                </a:solidFill>
                <a:latin typeface="Lato"/>
                <a:ea typeface="Lato"/>
                <a:cs typeface="Lato"/>
                <a:sym typeface="Lato"/>
              </a:rPr>
              <a:t>How does social media impact decision making?</a:t>
            </a:r>
            <a:endParaRPr b="0" i="0" sz="2800" u="none" cap="none" strike="noStrike">
              <a:solidFill>
                <a:schemeClr val="accent2"/>
              </a:solidFill>
              <a:latin typeface="Arial"/>
              <a:ea typeface="Arial"/>
              <a:cs typeface="Arial"/>
              <a:sym typeface="Arial"/>
            </a:endParaRPr>
          </a:p>
        </p:txBody>
      </p:sp>
      <p:sp>
        <p:nvSpPr>
          <p:cNvPr id="624" name="Google Shape;624;g12d7a4eba7a_0_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625" name="Google Shape;625;g12d7a4eba7a_0_0"/>
          <p:cNvSpPr txBox="1"/>
          <p:nvPr/>
        </p:nvSpPr>
        <p:spPr>
          <a:xfrm>
            <a:off x="4220700" y="2420475"/>
            <a:ext cx="435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grpSp>
        <p:nvGrpSpPr>
          <p:cNvPr id="630" name="Google Shape;630;g14052082458_0_192"/>
          <p:cNvGrpSpPr/>
          <p:nvPr/>
        </p:nvGrpSpPr>
        <p:grpSpPr>
          <a:xfrm>
            <a:off x="5113779" y="1531694"/>
            <a:ext cx="3906151" cy="2764299"/>
            <a:chOff x="199275" y="872125"/>
            <a:chExt cx="5906775" cy="4066342"/>
          </a:xfrm>
        </p:grpSpPr>
        <p:pic>
          <p:nvPicPr>
            <p:cNvPr id="631" name="Google Shape;631;g14052082458_0_192"/>
            <p:cNvPicPr preferRelativeResize="0"/>
            <p:nvPr/>
          </p:nvPicPr>
          <p:blipFill rotWithShape="1">
            <a:blip r:embed="rId3">
              <a:alphaModFix/>
            </a:blip>
            <a:srcRect b="0" l="0" r="0" t="0"/>
            <a:stretch/>
          </p:blipFill>
          <p:spPr>
            <a:xfrm>
              <a:off x="3473975" y="872125"/>
              <a:ext cx="2632075" cy="4023625"/>
            </a:xfrm>
            <a:prstGeom prst="rect">
              <a:avLst/>
            </a:prstGeom>
            <a:noFill/>
            <a:ln>
              <a:noFill/>
            </a:ln>
          </p:spPr>
        </p:pic>
        <p:pic>
          <p:nvPicPr>
            <p:cNvPr id="632" name="Google Shape;632;g14052082458_0_192"/>
            <p:cNvPicPr preferRelativeResize="0"/>
            <p:nvPr/>
          </p:nvPicPr>
          <p:blipFill rotWithShape="1">
            <a:blip r:embed="rId4">
              <a:alphaModFix/>
            </a:blip>
            <a:srcRect b="0" l="0" r="0" t="0"/>
            <a:stretch/>
          </p:blipFill>
          <p:spPr>
            <a:xfrm>
              <a:off x="199275" y="2223017"/>
              <a:ext cx="5187726" cy="2715450"/>
            </a:xfrm>
            <a:prstGeom prst="rect">
              <a:avLst/>
            </a:prstGeom>
            <a:noFill/>
            <a:ln>
              <a:noFill/>
            </a:ln>
          </p:spPr>
        </p:pic>
      </p:grpSp>
      <p:sp>
        <p:nvSpPr>
          <p:cNvPr id="633" name="Google Shape;633;g14052082458_0_192"/>
          <p:cNvSpPr txBox="1"/>
          <p:nvPr/>
        </p:nvSpPr>
        <p:spPr>
          <a:xfrm>
            <a:off x="0" y="858775"/>
            <a:ext cx="7269600" cy="341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br>
              <a:rPr b="0" i="0" lang="en-GB" sz="1400" u="none" cap="none" strike="noStrike">
                <a:solidFill>
                  <a:srgbClr val="000000"/>
                </a:solidFill>
                <a:latin typeface="Lato"/>
                <a:ea typeface="Lato"/>
                <a:cs typeface="Lato"/>
                <a:sym typeface="Lato"/>
              </a:rPr>
            </a:br>
            <a:r>
              <a:rPr b="0" i="0" lang="en-GB" sz="1400" u="none" cap="none" strike="noStrike">
                <a:solidFill>
                  <a:srgbClr val="000000"/>
                </a:solidFill>
                <a:latin typeface="Lato"/>
                <a:ea typeface="Lato"/>
                <a:cs typeface="Lato"/>
                <a:sym typeface="Lato"/>
                <a:extLst>
                  <a:ext uri="http://customooxmlschemas.google.com/">
                    <go:slidesCustomData xmlns:go="http://customooxmlschemas.google.com/" textRoundtripDataId="29"/>
                  </a:ext>
                </a:extLst>
              </a:rPr>
              <a:t>Influencers </a:t>
            </a:r>
            <a:r>
              <a:rPr b="0" i="0" lang="en-GB" sz="1400" u="none" cap="none" strike="noStrike">
                <a:solidFill>
                  <a:srgbClr val="000000"/>
                </a:solidFill>
                <a:latin typeface="Lato"/>
                <a:ea typeface="Lato"/>
                <a:cs typeface="Lato"/>
                <a:sym typeface="Lato"/>
              </a:rPr>
              <a:t>promote everything from fashion to sport and also cryptocurrencies.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Companies pay them to do this because seeing someone popular endorse a product can be really encouraging. But </a:t>
            </a:r>
            <a:r>
              <a:rPr b="1" i="0" lang="en-GB" sz="1400" u="none" cap="none" strike="noStrike">
                <a:solidFill>
                  <a:srgbClr val="000000"/>
                </a:solidFill>
                <a:latin typeface="Lato"/>
                <a:ea typeface="Lato"/>
                <a:cs typeface="Lato"/>
                <a:sym typeface="Lato"/>
              </a:rPr>
              <a:t>influencers are not always right!</a:t>
            </a:r>
            <a:r>
              <a:rPr b="0" i="0" lang="en-GB" sz="1400" u="none" cap="none" strike="noStrike">
                <a:solidFill>
                  <a:srgbClr val="000000"/>
                </a:solidFill>
                <a:latin typeface="Lato"/>
                <a:ea typeface="Lato"/>
                <a:cs typeface="Lato"/>
                <a:sym typeface="Lato"/>
              </a:rPr>
              <a:t>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Reality star </a:t>
            </a:r>
            <a:r>
              <a:rPr b="1" i="0" lang="en-GB" sz="1400" u="none" cap="none" strike="noStrike">
                <a:solidFill>
                  <a:srgbClr val="000000"/>
                </a:solidFill>
                <a:latin typeface="Lato"/>
                <a:ea typeface="Lato"/>
                <a:cs typeface="Lato"/>
                <a:sym typeface="Lato"/>
              </a:rPr>
              <a:t>Kim Kardashian</a:t>
            </a:r>
            <a:r>
              <a:rPr b="0" i="0" lang="en-GB" sz="1400" u="none" cap="none" strike="noStrike">
                <a:solidFill>
                  <a:srgbClr val="000000"/>
                </a:solidFill>
                <a:latin typeface="Lato"/>
                <a:ea typeface="Lato"/>
                <a:cs typeface="Lato"/>
                <a:sym typeface="Lato"/>
              </a:rPr>
              <a:t> and boxer </a:t>
            </a:r>
            <a:r>
              <a:rPr b="1" i="0" lang="en-GB" sz="1400" u="none" cap="none" strike="noStrike">
                <a:solidFill>
                  <a:srgbClr val="000000"/>
                </a:solidFill>
                <a:latin typeface="Lato"/>
                <a:ea typeface="Lato"/>
                <a:cs typeface="Lato"/>
                <a:sym typeface="Lato"/>
              </a:rPr>
              <a:t>Floyd Mayweather</a:t>
            </a:r>
            <a:r>
              <a:rPr b="0" i="0" lang="en-GB" sz="1400" u="none" cap="none" strike="noStrike">
                <a:solidFill>
                  <a:srgbClr val="000000"/>
                </a:solidFill>
                <a:latin typeface="Lato"/>
                <a:ea typeface="Lato"/>
                <a:cs typeface="Lato"/>
                <a:sym typeface="Lato"/>
              </a:rPr>
              <a:t> promoted the Ethereum Max coin to their followers last year. But then, the value of the coin fell sharply. If you had put </a:t>
            </a:r>
            <a:r>
              <a:rPr b="1" i="0" lang="en-GB" sz="1400" u="none" cap="none" strike="noStrike">
                <a:solidFill>
                  <a:schemeClr val="accent1"/>
                </a:solidFill>
                <a:latin typeface="Lato"/>
                <a:ea typeface="Lato"/>
                <a:cs typeface="Lato"/>
                <a:sym typeface="Lato"/>
              </a:rPr>
              <a:t>$100</a:t>
            </a:r>
            <a:r>
              <a:rPr b="0" i="0" lang="en-GB" sz="1400" u="none" cap="none" strike="noStrike">
                <a:solidFill>
                  <a:srgbClr val="000000"/>
                </a:solidFill>
                <a:latin typeface="Lato"/>
                <a:ea typeface="Lato"/>
                <a:cs typeface="Lato"/>
                <a:sym typeface="Lato"/>
              </a:rPr>
              <a:t> into the coins when those ads ran in </a:t>
            </a:r>
            <a:r>
              <a:rPr b="0" i="0" lang="en-GB" sz="1400" u="none" cap="none" strike="noStrike">
                <a:solidFill>
                  <a:srgbClr val="000000"/>
                </a:solidFill>
                <a:latin typeface="Lato"/>
                <a:ea typeface="Lato"/>
                <a:cs typeface="Lato"/>
                <a:sym typeface="Lato"/>
                <a:extLst>
                  <a:ext uri="http://customooxmlschemas.google.com/">
                    <go:slidesCustomData xmlns:go="http://customooxmlschemas.google.com/" textRoundtripDataId="30"/>
                  </a:ext>
                </a:extLst>
              </a:rPr>
              <a:t>May</a:t>
            </a:r>
            <a:r>
              <a:rPr b="0" i="0" lang="en-GB" sz="1400" u="none" cap="none" strike="noStrike">
                <a:solidFill>
                  <a:srgbClr val="000000"/>
                </a:solidFill>
                <a:latin typeface="Lato"/>
                <a:ea typeface="Lato"/>
                <a:cs typeface="Lato"/>
                <a:sym typeface="Lato"/>
              </a:rPr>
              <a:t> 2021, it would have been worth just </a:t>
            </a:r>
            <a:r>
              <a:rPr b="1" i="0" lang="en-GB" sz="1400" u="none" cap="none" strike="noStrike">
                <a:solidFill>
                  <a:schemeClr val="accent1"/>
                </a:solidFill>
                <a:latin typeface="Lato"/>
                <a:ea typeface="Lato"/>
                <a:cs typeface="Lato"/>
                <a:sym typeface="Lato"/>
              </a:rPr>
              <a:t>$3</a:t>
            </a:r>
            <a:r>
              <a:rPr b="0" i="0" lang="en-GB" sz="1400" u="none" cap="none" strike="noStrike">
                <a:solidFill>
                  <a:srgbClr val="000000"/>
                </a:solidFill>
                <a:latin typeface="Lato"/>
                <a:ea typeface="Lato"/>
                <a:cs typeface="Lato"/>
                <a:sym typeface="Lato"/>
              </a:rPr>
              <a:t>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extLst>
                  <a:ext uri="http://customooxmlschemas.google.com/">
                    <go:slidesCustomData xmlns:go="http://customooxmlschemas.google.com/" textRoundtripDataId="31"/>
                  </a:ext>
                </a:extLst>
              </a:rPr>
              <a:t>by the end of the year</a:t>
            </a:r>
            <a:r>
              <a:rPr b="0" i="0" lang="en-GB" sz="1400" u="none" cap="none" strike="noStrike">
                <a:solidFill>
                  <a:srgbClr val="000000"/>
                </a:solidFill>
                <a:latin typeface="Lato"/>
                <a:ea typeface="Lato"/>
                <a:cs typeface="Lato"/>
                <a:sym typeface="Lato"/>
              </a:rPr>
              <a:t>.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br>
              <a:rPr b="0" i="0" lang="en-GB" sz="1400" u="none" cap="none" strike="noStrike">
                <a:solidFill>
                  <a:srgbClr val="000000"/>
                </a:solidFill>
                <a:latin typeface="Lato"/>
                <a:ea typeface="Lato"/>
                <a:cs typeface="Lato"/>
                <a:sym typeface="Lato"/>
              </a:rPr>
            </a:br>
            <a:r>
              <a:rPr b="0" i="0" lang="en-GB" sz="1400" u="none" cap="none" strike="noStrike">
                <a:solidFill>
                  <a:srgbClr val="000000"/>
                </a:solidFill>
                <a:latin typeface="Lato"/>
                <a:ea typeface="Lato"/>
                <a:cs typeface="Lato"/>
                <a:sym typeface="Lato"/>
              </a:rPr>
              <a:t>The celebrities, along with the executives from EthereumMax, hit the headlines</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when investors sued, accusing them of allegedly making “false and misleading”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statements to their fans.</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br>
              <a:rPr b="0" i="0" lang="en-GB" sz="1400" u="none" cap="none" strike="noStrike">
                <a:solidFill>
                  <a:srgbClr val="000000"/>
                </a:solidFill>
                <a:latin typeface="Lato"/>
                <a:ea typeface="Lato"/>
                <a:cs typeface="Lato"/>
                <a:sym typeface="Lato"/>
              </a:rPr>
            </a:br>
            <a:endParaRPr b="0" i="0" sz="1400" u="none" cap="none" strike="noStrike">
              <a:solidFill>
                <a:srgbClr val="000000"/>
              </a:solidFill>
              <a:latin typeface="Lato"/>
              <a:ea typeface="Lato"/>
              <a:cs typeface="Lato"/>
              <a:sym typeface="Lato"/>
            </a:endParaRPr>
          </a:p>
        </p:txBody>
      </p:sp>
      <p:sp>
        <p:nvSpPr>
          <p:cNvPr id="634" name="Google Shape;634;g14052082458_0_192"/>
          <p:cNvSpPr txBox="1"/>
          <p:nvPr/>
        </p:nvSpPr>
        <p:spPr>
          <a:xfrm>
            <a:off x="205350" y="192950"/>
            <a:ext cx="8070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800" u="none" cap="none" strike="noStrike">
                <a:solidFill>
                  <a:schemeClr val="accent2"/>
                </a:solidFill>
                <a:latin typeface="Lato"/>
                <a:ea typeface="Lato"/>
                <a:cs typeface="Lato"/>
                <a:sym typeface="Lato"/>
              </a:rPr>
              <a:t>How does social media impact decision-making?</a:t>
            </a:r>
            <a:endParaRPr b="0" i="0" sz="2800" u="none" cap="none" strike="noStrike">
              <a:solidFill>
                <a:schemeClr val="accent2"/>
              </a:solidFill>
              <a:latin typeface="Arial"/>
              <a:ea typeface="Arial"/>
              <a:cs typeface="Arial"/>
              <a:sym typeface="Arial"/>
            </a:endParaRPr>
          </a:p>
        </p:txBody>
      </p:sp>
      <p:sp>
        <p:nvSpPr>
          <p:cNvPr id="635" name="Google Shape;635;g14052082458_0_192"/>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grpSp>
        <p:nvGrpSpPr>
          <p:cNvPr id="640" name="Google Shape;640;g22251632af7_0_6"/>
          <p:cNvGrpSpPr/>
          <p:nvPr/>
        </p:nvGrpSpPr>
        <p:grpSpPr>
          <a:xfrm>
            <a:off x="5113779" y="1531694"/>
            <a:ext cx="3906151" cy="2764299"/>
            <a:chOff x="199275" y="872125"/>
            <a:chExt cx="5906775" cy="4066342"/>
          </a:xfrm>
        </p:grpSpPr>
        <p:pic>
          <p:nvPicPr>
            <p:cNvPr id="641" name="Google Shape;641;g22251632af7_0_6"/>
            <p:cNvPicPr preferRelativeResize="0"/>
            <p:nvPr/>
          </p:nvPicPr>
          <p:blipFill rotWithShape="1">
            <a:blip r:embed="rId3">
              <a:alphaModFix/>
            </a:blip>
            <a:srcRect b="0" l="0" r="0" t="0"/>
            <a:stretch/>
          </p:blipFill>
          <p:spPr>
            <a:xfrm>
              <a:off x="3473975" y="872125"/>
              <a:ext cx="2632075" cy="4023625"/>
            </a:xfrm>
            <a:prstGeom prst="rect">
              <a:avLst/>
            </a:prstGeom>
            <a:noFill/>
            <a:ln>
              <a:noFill/>
            </a:ln>
          </p:spPr>
        </p:pic>
        <p:pic>
          <p:nvPicPr>
            <p:cNvPr id="642" name="Google Shape;642;g22251632af7_0_6"/>
            <p:cNvPicPr preferRelativeResize="0"/>
            <p:nvPr/>
          </p:nvPicPr>
          <p:blipFill rotWithShape="1">
            <a:blip r:embed="rId4">
              <a:alphaModFix/>
            </a:blip>
            <a:srcRect b="0" l="0" r="0" t="0"/>
            <a:stretch/>
          </p:blipFill>
          <p:spPr>
            <a:xfrm>
              <a:off x="199275" y="2223017"/>
              <a:ext cx="5187726" cy="2715450"/>
            </a:xfrm>
            <a:prstGeom prst="rect">
              <a:avLst/>
            </a:prstGeom>
            <a:noFill/>
            <a:ln>
              <a:noFill/>
            </a:ln>
          </p:spPr>
        </p:pic>
      </p:grpSp>
      <p:sp>
        <p:nvSpPr>
          <p:cNvPr id="643" name="Google Shape;643;g22251632af7_0_6"/>
          <p:cNvSpPr txBox="1"/>
          <p:nvPr/>
        </p:nvSpPr>
        <p:spPr>
          <a:xfrm>
            <a:off x="205350" y="192950"/>
            <a:ext cx="8070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lang="en-GB" sz="2800">
                <a:solidFill>
                  <a:schemeClr val="accent2"/>
                </a:solidFill>
                <a:latin typeface="Lato"/>
                <a:ea typeface="Lato"/>
                <a:cs typeface="Lato"/>
                <a:sym typeface="Lato"/>
              </a:rPr>
              <a:t>What happened next?</a:t>
            </a:r>
            <a:endParaRPr b="0" i="0" sz="2800" u="none" cap="none" strike="noStrike">
              <a:solidFill>
                <a:schemeClr val="accent2"/>
              </a:solidFill>
              <a:latin typeface="Arial"/>
              <a:ea typeface="Arial"/>
              <a:cs typeface="Arial"/>
              <a:sym typeface="Arial"/>
            </a:endParaRPr>
          </a:p>
        </p:txBody>
      </p:sp>
      <p:sp>
        <p:nvSpPr>
          <p:cNvPr id="644" name="Google Shape;644;g22251632af7_0_6"/>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645" name="Google Shape;645;g22251632af7_0_6"/>
          <p:cNvSpPr txBox="1"/>
          <p:nvPr/>
        </p:nvSpPr>
        <p:spPr>
          <a:xfrm>
            <a:off x="227950" y="1314975"/>
            <a:ext cx="4796100" cy="3570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lang="en-GB" sz="2400">
                <a:solidFill>
                  <a:schemeClr val="accent1"/>
                </a:solidFill>
                <a:latin typeface="Lato"/>
                <a:ea typeface="Lato"/>
                <a:cs typeface="Lato"/>
                <a:sym typeface="Lato"/>
              </a:rPr>
              <a:t>Kim Kardashian had to pay a $1.26 million fine for promotion of the token </a:t>
            </a:r>
            <a:r>
              <a:rPr b="1" lang="en-GB" sz="2400">
                <a:solidFill>
                  <a:schemeClr val="accent1"/>
                </a:solidFill>
                <a:latin typeface="Lato"/>
                <a:ea typeface="Lato"/>
                <a:cs typeface="Lato"/>
                <a:sym typeface="Lato"/>
              </a:rPr>
              <a:t>without</a:t>
            </a:r>
            <a:r>
              <a:rPr b="1" lang="en-GB" sz="2400">
                <a:solidFill>
                  <a:schemeClr val="accent1"/>
                </a:solidFill>
                <a:latin typeface="Lato"/>
                <a:ea typeface="Lato"/>
                <a:cs typeface="Lato"/>
                <a:sym typeface="Lato"/>
              </a:rPr>
              <a:t> disclosing that she was paid for the promotion.</a:t>
            </a:r>
            <a:endParaRPr b="1" sz="2400">
              <a:solidFill>
                <a:schemeClr val="accent1"/>
              </a:solidFill>
              <a:latin typeface="Lato"/>
              <a:ea typeface="Lato"/>
              <a:cs typeface="Lato"/>
              <a:sym typeface="Lato"/>
            </a:endParaRPr>
          </a:p>
          <a:p>
            <a:pPr indent="0" lvl="0" marL="0" marR="0" rtl="0" algn="l">
              <a:lnSpc>
                <a:spcPct val="100000"/>
              </a:lnSpc>
              <a:spcBef>
                <a:spcPts val="0"/>
              </a:spcBef>
              <a:spcAft>
                <a:spcPts val="0"/>
              </a:spcAft>
              <a:buNone/>
            </a:pPr>
            <a:r>
              <a:t/>
            </a:r>
            <a:endParaRPr b="1" sz="2400">
              <a:solidFill>
                <a:schemeClr val="accent1"/>
              </a:solidFill>
              <a:latin typeface="Lato"/>
              <a:ea typeface="Lato"/>
              <a:cs typeface="Lato"/>
              <a:sym typeface="Lato"/>
            </a:endParaRPr>
          </a:p>
          <a:p>
            <a:pPr indent="0" lvl="0" marL="0" marR="0" rtl="0" algn="l">
              <a:lnSpc>
                <a:spcPct val="100000"/>
              </a:lnSpc>
              <a:spcBef>
                <a:spcPts val="0"/>
              </a:spcBef>
              <a:spcAft>
                <a:spcPts val="0"/>
              </a:spcAft>
              <a:buNone/>
            </a:pPr>
            <a:r>
              <a:rPr b="1" lang="en-GB" sz="1900">
                <a:solidFill>
                  <a:schemeClr val="accent2"/>
                </a:solidFill>
                <a:highlight>
                  <a:srgbClr val="FFFFFF"/>
                </a:highlight>
                <a:latin typeface="Lato"/>
                <a:ea typeface="Lato"/>
                <a:cs typeface="Lato"/>
                <a:sym typeface="Lato"/>
              </a:rPr>
              <a:t>The value of the company’s EthereumMax tokens increased by as much as 1,370% after the social media posts before crashing to an </a:t>
            </a:r>
            <a:r>
              <a:rPr b="1" lang="en-GB" sz="1900" u="sng">
                <a:solidFill>
                  <a:schemeClr val="accent2"/>
                </a:solidFill>
                <a:highlight>
                  <a:srgbClr val="FFFFFF"/>
                </a:highlight>
                <a:latin typeface="Lato"/>
                <a:ea typeface="Lato"/>
                <a:cs typeface="Lato"/>
                <a:sym typeface="Lato"/>
              </a:rPr>
              <a:t>all-time low</a:t>
            </a:r>
            <a:r>
              <a:rPr b="1" lang="en-GB" sz="1900">
                <a:solidFill>
                  <a:schemeClr val="accent2"/>
                </a:solidFill>
                <a:highlight>
                  <a:srgbClr val="FFFFFF"/>
                </a:highlight>
                <a:latin typeface="Lato"/>
                <a:ea typeface="Lato"/>
                <a:cs typeface="Lato"/>
                <a:sym typeface="Lato"/>
              </a:rPr>
              <a:t>.</a:t>
            </a:r>
            <a:endParaRPr b="1" sz="3000">
              <a:solidFill>
                <a:schemeClr val="accent2"/>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143409b8039_0_34"/>
          <p:cNvSpPr txBox="1"/>
          <p:nvPr/>
        </p:nvSpPr>
        <p:spPr>
          <a:xfrm>
            <a:off x="467424" y="427742"/>
            <a:ext cx="32625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3600" u="none" cap="none" strike="noStrike">
                <a:solidFill>
                  <a:srgbClr val="FF8022"/>
                </a:solidFill>
                <a:latin typeface="Lato Black"/>
                <a:ea typeface="Lato Black"/>
                <a:cs typeface="Lato Black"/>
                <a:sym typeface="Lato Black"/>
              </a:rPr>
              <a:t>What is FLIC?</a:t>
            </a:r>
            <a:endParaRPr b="1" i="0" sz="3600" u="none" cap="none" strike="noStrike">
              <a:solidFill>
                <a:srgbClr val="FF8022"/>
              </a:solidFill>
              <a:latin typeface="Lato Black"/>
              <a:ea typeface="Lato Black"/>
              <a:cs typeface="Lato Black"/>
              <a:sym typeface="Lato Black"/>
            </a:endParaRPr>
          </a:p>
        </p:txBody>
      </p:sp>
      <p:sp>
        <p:nvSpPr>
          <p:cNvPr id="187" name="Google Shape;187;g143409b8039_0_34"/>
          <p:cNvSpPr txBox="1"/>
          <p:nvPr/>
        </p:nvSpPr>
        <p:spPr>
          <a:xfrm>
            <a:off x="462400" y="1418175"/>
            <a:ext cx="7783800" cy="27459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600"/>
              <a:buFont typeface="Arial"/>
              <a:buNone/>
            </a:pPr>
            <a:r>
              <a:rPr b="0" i="0" lang="en-GB" sz="2600" u="none" cap="none" strike="noStrike">
                <a:solidFill>
                  <a:schemeClr val="lt1"/>
                </a:solidFill>
                <a:latin typeface="Lato Light"/>
                <a:ea typeface="Lato Light"/>
                <a:cs typeface="Lato Light"/>
                <a:sym typeface="Lato Light"/>
              </a:rPr>
              <a:t>The Financial Times news group has set up a charity called the </a:t>
            </a:r>
            <a:r>
              <a:rPr b="1" i="0" lang="en-GB" sz="2600" u="none" cap="none" strike="noStrike">
                <a:solidFill>
                  <a:schemeClr val="lt1"/>
                </a:solidFill>
                <a:latin typeface="Lato"/>
                <a:ea typeface="Lato"/>
                <a:cs typeface="Lato"/>
                <a:sym typeface="Lato"/>
              </a:rPr>
              <a:t>Financial Literacy and Inclusion Campaign</a:t>
            </a:r>
            <a:r>
              <a:rPr b="0" i="0" lang="en-GB" sz="2600" u="none" cap="none" strike="noStrike">
                <a:solidFill>
                  <a:schemeClr val="lt1"/>
                </a:solidFill>
                <a:latin typeface="Lato Light"/>
                <a:ea typeface="Lato Light"/>
                <a:cs typeface="Lato Light"/>
                <a:sym typeface="Lato Light"/>
              </a:rPr>
              <a:t>, which focuses on </a:t>
            </a:r>
            <a:r>
              <a:rPr b="1" i="0" lang="en-GB" sz="2600" u="none" cap="none" strike="noStrike">
                <a:solidFill>
                  <a:schemeClr val="lt1"/>
                </a:solidFill>
                <a:latin typeface="Lato"/>
                <a:ea typeface="Lato"/>
                <a:cs typeface="Lato"/>
                <a:sym typeface="Lato"/>
              </a:rPr>
              <a:t>building up the financial knowledge and skills of everyone in the UK</a:t>
            </a:r>
            <a:r>
              <a:rPr b="0" i="0" lang="en-GB" sz="2600" u="none" cap="none" strike="noStrike">
                <a:solidFill>
                  <a:schemeClr val="lt1"/>
                </a:solidFill>
                <a:latin typeface="Lato Light"/>
                <a:ea typeface="Lato Light"/>
                <a:cs typeface="Lato Light"/>
                <a:sym typeface="Lato Light"/>
              </a:rPr>
              <a:t>, especially people that do not usually come across this information.</a:t>
            </a:r>
            <a:endParaRPr b="0" i="0" sz="2600" u="none" cap="none" strike="noStrike">
              <a:solidFill>
                <a:schemeClr val="lt1"/>
              </a:solidFill>
              <a:latin typeface="Lato Light"/>
              <a:ea typeface="Lato Light"/>
              <a:cs typeface="Lato Light"/>
              <a:sym typeface="Lato Light"/>
            </a:endParaRPr>
          </a:p>
        </p:txBody>
      </p:sp>
      <p:sp>
        <p:nvSpPr>
          <p:cNvPr id="188" name="Google Shape;188;g143409b8039_0_3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189" name="Google Shape;189;g143409b8039_0_34"/>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15"/>
          <p:cNvSpPr txBox="1"/>
          <p:nvPr>
            <p:ph type="ctrTitle"/>
          </p:nvPr>
        </p:nvSpPr>
        <p:spPr>
          <a:xfrm>
            <a:off x="292900" y="294252"/>
            <a:ext cx="6785100" cy="6531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3200" u="none" cap="none" strike="noStrike">
                <a:solidFill>
                  <a:srgbClr val="FF8022"/>
                </a:solidFill>
                <a:latin typeface="Lato"/>
                <a:ea typeface="Lato"/>
                <a:cs typeface="Lato"/>
                <a:sym typeface="Lato"/>
              </a:rPr>
              <a:t>Other red flags! ‘</a:t>
            </a:r>
            <a:r>
              <a:rPr b="1" i="0" lang="en-GB" sz="3200" u="none" cap="none" strike="noStrike">
                <a:solidFill>
                  <a:schemeClr val="accent2"/>
                </a:solidFill>
                <a:latin typeface="Lato"/>
                <a:ea typeface="Lato"/>
                <a:cs typeface="Lato"/>
                <a:sym typeface="Lato"/>
                <a:extLst>
                  <a:ext uri="http://customooxmlschemas.google.com/">
                    <go:slidesCustomData xmlns:go="http://customooxmlschemas.google.com/" textRoundtripDataId="32"/>
                  </a:ext>
                </a:extLst>
              </a:rPr>
              <a:t>Pump</a:t>
            </a:r>
            <a:r>
              <a:rPr b="1" i="0" lang="en-GB" sz="3200" u="none" cap="none" strike="noStrike">
                <a:solidFill>
                  <a:schemeClr val="accent2"/>
                </a:solidFill>
                <a:latin typeface="Lato"/>
                <a:ea typeface="Lato"/>
                <a:cs typeface="Lato"/>
                <a:sym typeface="Lato"/>
              </a:rPr>
              <a:t> and dump’</a:t>
            </a:r>
            <a:endParaRPr b="1" i="0" sz="3200" u="none" cap="none" strike="noStrike">
              <a:solidFill>
                <a:srgbClr val="FF8022"/>
              </a:solidFill>
              <a:latin typeface="Lato"/>
              <a:ea typeface="Lato"/>
              <a:cs typeface="Lato"/>
              <a:sym typeface="Lato"/>
            </a:endParaRPr>
          </a:p>
        </p:txBody>
      </p:sp>
      <p:pic>
        <p:nvPicPr>
          <p:cNvPr descr="Flag" id="651" name="Google Shape;651;p15"/>
          <p:cNvPicPr preferRelativeResize="0"/>
          <p:nvPr/>
        </p:nvPicPr>
        <p:blipFill rotWithShape="1">
          <a:blip r:embed="rId3">
            <a:alphaModFix/>
          </a:blip>
          <a:srcRect b="0" l="0" r="0" t="0"/>
          <a:stretch/>
        </p:blipFill>
        <p:spPr>
          <a:xfrm>
            <a:off x="4195605" y="1164742"/>
            <a:ext cx="914400" cy="914400"/>
          </a:xfrm>
          <a:prstGeom prst="rect">
            <a:avLst/>
          </a:prstGeom>
          <a:noFill/>
          <a:ln>
            <a:noFill/>
          </a:ln>
        </p:spPr>
      </p:pic>
      <p:pic>
        <p:nvPicPr>
          <p:cNvPr descr="Flag" id="652" name="Google Shape;652;p15"/>
          <p:cNvPicPr preferRelativeResize="0"/>
          <p:nvPr/>
        </p:nvPicPr>
        <p:blipFill rotWithShape="1">
          <a:blip r:embed="rId3">
            <a:alphaModFix/>
          </a:blip>
          <a:srcRect b="0" l="0" r="0" t="0"/>
          <a:stretch/>
        </p:blipFill>
        <p:spPr>
          <a:xfrm>
            <a:off x="4195605" y="2333242"/>
            <a:ext cx="914400" cy="914400"/>
          </a:xfrm>
          <a:prstGeom prst="rect">
            <a:avLst/>
          </a:prstGeom>
          <a:noFill/>
          <a:ln>
            <a:noFill/>
          </a:ln>
        </p:spPr>
      </p:pic>
      <p:pic>
        <p:nvPicPr>
          <p:cNvPr descr="Flag" id="653" name="Google Shape;653;p15"/>
          <p:cNvPicPr preferRelativeResize="0"/>
          <p:nvPr/>
        </p:nvPicPr>
        <p:blipFill rotWithShape="1">
          <a:blip r:embed="rId3">
            <a:alphaModFix/>
          </a:blip>
          <a:srcRect b="0" l="0" r="0" t="0"/>
          <a:stretch/>
        </p:blipFill>
        <p:spPr>
          <a:xfrm>
            <a:off x="4195605" y="3483514"/>
            <a:ext cx="914400" cy="914400"/>
          </a:xfrm>
          <a:prstGeom prst="rect">
            <a:avLst/>
          </a:prstGeom>
          <a:noFill/>
          <a:ln>
            <a:noFill/>
          </a:ln>
        </p:spPr>
      </p:pic>
      <p:sp>
        <p:nvSpPr>
          <p:cNvPr id="654" name="Google Shape;654;p15"/>
          <p:cNvSpPr txBox="1"/>
          <p:nvPr/>
        </p:nvSpPr>
        <p:spPr>
          <a:xfrm>
            <a:off x="5133617" y="1240942"/>
            <a:ext cx="4188019" cy="1168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800"/>
              <a:buFont typeface="Arial"/>
              <a:buNone/>
            </a:pPr>
            <a:r>
              <a:rPr b="1" i="0" lang="en-GB" sz="2800" u="none" cap="none" strike="noStrike">
                <a:solidFill>
                  <a:schemeClr val="lt1"/>
                </a:solidFill>
                <a:latin typeface="Lato"/>
                <a:ea typeface="Lato"/>
                <a:cs typeface="Lato"/>
                <a:sym typeface="Lato"/>
              </a:rPr>
              <a:t>Unknown coins rising rapidly in value</a:t>
            </a:r>
            <a:endParaRPr b="0" i="0" sz="2800" u="none" cap="none" strike="noStrike">
              <a:solidFill>
                <a:schemeClr val="lt1"/>
              </a:solidFill>
              <a:latin typeface="Arial"/>
              <a:ea typeface="Arial"/>
              <a:cs typeface="Arial"/>
              <a:sym typeface="Arial"/>
            </a:endParaRPr>
          </a:p>
        </p:txBody>
      </p:sp>
      <p:sp>
        <p:nvSpPr>
          <p:cNvPr id="655" name="Google Shape;655;p15"/>
          <p:cNvSpPr txBox="1"/>
          <p:nvPr/>
        </p:nvSpPr>
        <p:spPr>
          <a:xfrm>
            <a:off x="5133617" y="2455706"/>
            <a:ext cx="1833240" cy="1168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800"/>
              <a:buFont typeface="Arial"/>
              <a:buNone/>
            </a:pPr>
            <a:r>
              <a:rPr b="1" i="0" lang="en-GB" sz="2800" u="none" cap="none" strike="noStrike">
                <a:solidFill>
                  <a:schemeClr val="lt1"/>
                </a:solidFill>
                <a:latin typeface="Lato"/>
                <a:ea typeface="Lato"/>
                <a:cs typeface="Lato"/>
                <a:sym typeface="Lato"/>
              </a:rPr>
              <a:t>Paid ads</a:t>
            </a:r>
            <a:endParaRPr b="0" i="0" sz="2800" u="none" cap="none" strike="noStrike">
              <a:solidFill>
                <a:schemeClr val="lt1"/>
              </a:solidFill>
              <a:latin typeface="Arial"/>
              <a:ea typeface="Arial"/>
              <a:cs typeface="Arial"/>
              <a:sym typeface="Arial"/>
            </a:endParaRPr>
          </a:p>
        </p:txBody>
      </p:sp>
      <p:sp>
        <p:nvSpPr>
          <p:cNvPr id="656" name="Google Shape;656;p15"/>
          <p:cNvSpPr txBox="1"/>
          <p:nvPr/>
        </p:nvSpPr>
        <p:spPr>
          <a:xfrm>
            <a:off x="5133617" y="3432664"/>
            <a:ext cx="3480612" cy="1168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800"/>
              <a:buFont typeface="Arial"/>
              <a:buNone/>
            </a:pPr>
            <a:r>
              <a:rPr b="1" i="0" lang="en-GB" sz="2800" u="none" cap="none" strike="noStrike">
                <a:solidFill>
                  <a:schemeClr val="lt1"/>
                </a:solidFill>
                <a:latin typeface="Lato"/>
                <a:ea typeface="Lato"/>
                <a:cs typeface="Lato"/>
                <a:sym typeface="Lato"/>
              </a:rPr>
              <a:t>Lots of social media activity</a:t>
            </a:r>
            <a:endParaRPr b="0" i="0" sz="2800" u="none" cap="none" strike="noStrike">
              <a:solidFill>
                <a:schemeClr val="lt1"/>
              </a:solidFill>
              <a:latin typeface="Arial"/>
              <a:ea typeface="Arial"/>
              <a:cs typeface="Arial"/>
              <a:sym typeface="Arial"/>
            </a:endParaRPr>
          </a:p>
        </p:txBody>
      </p:sp>
      <p:sp>
        <p:nvSpPr>
          <p:cNvPr id="657" name="Google Shape;657;p15"/>
          <p:cNvSpPr txBox="1"/>
          <p:nvPr>
            <p:ph idx="12" type="sldNum"/>
          </p:nvPr>
        </p:nvSpPr>
        <p:spPr>
          <a:xfrm>
            <a:off x="8614234" y="3411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b="1" lang="en-GB" sz="1400"/>
              <a:t>‹#›</a:t>
            </a:fld>
            <a:endParaRPr b="1" sz="1400"/>
          </a:p>
        </p:txBody>
      </p:sp>
      <p:pic>
        <p:nvPicPr>
          <p:cNvPr descr="Be careful of pump-and-dump schemes in crypto! A pump and dump is a manipulative scheme where investors artificially inflate the price of an asset and then sell it for a profit.&#10;&#10; In this video, we'll cover:&#10;1. How does a pump-and-dump scheme work?&#10;2. How to spot and avoid a pump-and-dump scheme?&#10;&#10;Have you encountered a pump-and-dump scheme before?&#10;&#10;Links:&#10;CoinGecko: https://www.coingecko.com/&#10;GeckoTerminal: https://www.geckoterminal.com/&#10;&#10;Timestamps:&#10;00:00 Intro&#10;00:23 What is pump-and-dump&#10;01:01&quot;Pump&quot; phase&#10;01:25 &quot;Dump&quot; phase&#10;01:45 Examples&#10;02:14 How to spot &#10;03:00 Outro&#10;&#10;Download CoinGecko App!📱&#10;iOS: https://gcko.io/coingecko-ios&#10;Android: https://gcko.io/coingecko-android&#10;&#10;Follow us!&#10;Twitter: https://twitter.com/coingecko &#10;Instagram: https://www.instagram.com/coingecko &#10;TikTok: https://www.tiktok.com/@coingeckotv &#10;Telegram: https://t.me/coingecko &#10;&#10;Subscribe to CoinGecko's Newsletter! 📩&#10;https://landing.coingecko.com/newsletter/&#10;&#10;#pumpanddump #pump #dump #fomo #liquidation #financialrisk #dyor  #education #educationalvideo #educational #cryptotrading #cryptotrader" id="658" name="Google Shape;658;p15" title="Crypto Pump and Dump EXPLAINED: How to Spot and Avoid It">
            <a:hlinkClick r:id="rId4"/>
          </p:cNvPr>
          <p:cNvPicPr preferRelativeResize="0"/>
          <p:nvPr/>
        </p:nvPicPr>
        <p:blipFill>
          <a:blip r:embed="rId5">
            <a:alphaModFix/>
          </a:blip>
          <a:stretch>
            <a:fillRect/>
          </a:stretch>
        </p:blipFill>
        <p:spPr>
          <a:xfrm>
            <a:off x="535350" y="1676675"/>
            <a:ext cx="3541075" cy="1991850"/>
          </a:xfrm>
          <a:prstGeom prst="rect">
            <a:avLst/>
          </a:prstGeom>
          <a:noFill/>
          <a:ln>
            <a:noFill/>
          </a:ln>
        </p:spPr>
      </p:pic>
      <p:sp>
        <p:nvSpPr>
          <p:cNvPr id="659" name="Google Shape;659;p15"/>
          <p:cNvSpPr txBox="1"/>
          <p:nvPr/>
        </p:nvSpPr>
        <p:spPr>
          <a:xfrm>
            <a:off x="529475" y="3759300"/>
            <a:ext cx="3541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solidFill>
                  <a:schemeClr val="lt1"/>
                </a:solidFill>
                <a:latin typeface="Lato"/>
                <a:ea typeface="Lato"/>
                <a:cs typeface="Lato"/>
                <a:sym typeface="Lato"/>
              </a:rPr>
              <a:t>Play until 1:00</a:t>
            </a:r>
            <a:endParaRPr sz="1100">
              <a:solidFill>
                <a:schemeClr val="lt1"/>
              </a:solidFill>
              <a:latin typeface="Lato"/>
              <a:ea typeface="Lato"/>
              <a:cs typeface="Lato"/>
              <a:sym typeface="Lato"/>
            </a:endParaRPr>
          </a:p>
          <a:p>
            <a:pPr indent="0" lvl="0" marL="0" rtl="0" algn="l">
              <a:spcBef>
                <a:spcPts val="0"/>
              </a:spcBef>
              <a:spcAft>
                <a:spcPts val="0"/>
              </a:spcAft>
              <a:buNone/>
            </a:pPr>
            <a:r>
              <a:rPr lang="en-GB" sz="1100">
                <a:solidFill>
                  <a:schemeClr val="lt1"/>
                </a:solidFill>
                <a:latin typeface="Lato"/>
                <a:ea typeface="Lato"/>
                <a:cs typeface="Lato"/>
                <a:sym typeface="Lato"/>
              </a:rPr>
              <a:t>https://www.youtube.com/watch?v=CakdQBB5QnQ</a:t>
            </a:r>
            <a:endParaRPr sz="1100">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1"/>
                                        </p:tgtEl>
                                        <p:attrNameLst>
                                          <p:attrName>style.visibility</p:attrName>
                                        </p:attrNameLst>
                                      </p:cBhvr>
                                      <p:to>
                                        <p:strVal val="visible"/>
                                      </p:to>
                                    </p:set>
                                    <p:animEffect filter="fade" transition="in">
                                      <p:cBhvr>
                                        <p:cTn dur="1000"/>
                                        <p:tgtEl>
                                          <p:spTgt spid="651"/>
                                        </p:tgtEl>
                                      </p:cBhvr>
                                    </p:animEffect>
                                  </p:childTnLst>
                                </p:cTn>
                              </p:par>
                              <p:par>
                                <p:cTn fill="hold" nodeType="withEffect" presetClass="entr" presetID="10" presetSubtype="0">
                                  <p:stCondLst>
                                    <p:cond delay="0"/>
                                  </p:stCondLst>
                                  <p:childTnLst>
                                    <p:set>
                                      <p:cBhvr>
                                        <p:cTn dur="1" fill="hold">
                                          <p:stCondLst>
                                            <p:cond delay="0"/>
                                          </p:stCondLst>
                                        </p:cTn>
                                        <p:tgtEl>
                                          <p:spTgt spid="652"/>
                                        </p:tgtEl>
                                        <p:attrNameLst>
                                          <p:attrName>style.visibility</p:attrName>
                                        </p:attrNameLst>
                                      </p:cBhvr>
                                      <p:to>
                                        <p:strVal val="visible"/>
                                      </p:to>
                                    </p:set>
                                    <p:animEffect filter="fade" transition="in">
                                      <p:cBhvr>
                                        <p:cTn dur="1000"/>
                                        <p:tgtEl>
                                          <p:spTgt spid="652"/>
                                        </p:tgtEl>
                                      </p:cBhvr>
                                    </p:animEffect>
                                  </p:childTnLst>
                                </p:cTn>
                              </p:par>
                              <p:par>
                                <p:cTn fill="hold" nodeType="withEffect" presetClass="entr" presetID="10" presetSubtype="0">
                                  <p:stCondLst>
                                    <p:cond delay="0"/>
                                  </p:stCondLst>
                                  <p:childTnLst>
                                    <p:set>
                                      <p:cBhvr>
                                        <p:cTn dur="1" fill="hold">
                                          <p:stCondLst>
                                            <p:cond delay="0"/>
                                          </p:stCondLst>
                                        </p:cTn>
                                        <p:tgtEl>
                                          <p:spTgt spid="654"/>
                                        </p:tgtEl>
                                        <p:attrNameLst>
                                          <p:attrName>style.visibility</p:attrName>
                                        </p:attrNameLst>
                                      </p:cBhvr>
                                      <p:to>
                                        <p:strVal val="visible"/>
                                      </p:to>
                                    </p:set>
                                    <p:animEffect filter="fade" transition="in">
                                      <p:cBhvr>
                                        <p:cTn dur="1000"/>
                                        <p:tgtEl>
                                          <p:spTgt spid="654"/>
                                        </p:tgtEl>
                                      </p:cBhvr>
                                    </p:animEffect>
                                  </p:childTnLst>
                                </p:cTn>
                              </p:par>
                              <p:par>
                                <p:cTn fill="hold" nodeType="withEffect" presetClass="entr" presetID="10" presetSubtype="0">
                                  <p:stCondLst>
                                    <p:cond delay="0"/>
                                  </p:stCondLst>
                                  <p:childTnLst>
                                    <p:set>
                                      <p:cBhvr>
                                        <p:cTn dur="1" fill="hold">
                                          <p:stCondLst>
                                            <p:cond delay="0"/>
                                          </p:stCondLst>
                                        </p:cTn>
                                        <p:tgtEl>
                                          <p:spTgt spid="655"/>
                                        </p:tgtEl>
                                        <p:attrNameLst>
                                          <p:attrName>style.visibility</p:attrName>
                                        </p:attrNameLst>
                                      </p:cBhvr>
                                      <p:to>
                                        <p:strVal val="visible"/>
                                      </p:to>
                                    </p:set>
                                    <p:animEffect filter="fade" transition="in">
                                      <p:cBhvr>
                                        <p:cTn dur="1000"/>
                                        <p:tgtEl>
                                          <p:spTgt spid="655"/>
                                        </p:tgtEl>
                                      </p:cBhvr>
                                    </p:animEffect>
                                  </p:childTnLst>
                                </p:cTn>
                              </p:par>
                              <p:par>
                                <p:cTn fill="hold" nodeType="withEffect" presetClass="entr" presetID="10" presetSubtype="0">
                                  <p:stCondLst>
                                    <p:cond delay="0"/>
                                  </p:stCondLst>
                                  <p:childTnLst>
                                    <p:set>
                                      <p:cBhvr>
                                        <p:cTn dur="1" fill="hold">
                                          <p:stCondLst>
                                            <p:cond delay="0"/>
                                          </p:stCondLst>
                                        </p:cTn>
                                        <p:tgtEl>
                                          <p:spTgt spid="656"/>
                                        </p:tgtEl>
                                        <p:attrNameLst>
                                          <p:attrName>style.visibility</p:attrName>
                                        </p:attrNameLst>
                                      </p:cBhvr>
                                      <p:to>
                                        <p:strVal val="visible"/>
                                      </p:to>
                                    </p:set>
                                    <p:animEffect filter="fade" transition="in">
                                      <p:cBhvr>
                                        <p:cTn dur="1000"/>
                                        <p:tgtEl>
                                          <p:spTgt spid="656"/>
                                        </p:tgtEl>
                                      </p:cBhvr>
                                    </p:animEffect>
                                  </p:childTnLst>
                                </p:cTn>
                              </p:par>
                              <p:par>
                                <p:cTn fill="hold" nodeType="withEffect" presetClass="entr" presetID="10" presetSubtype="0">
                                  <p:stCondLst>
                                    <p:cond delay="0"/>
                                  </p:stCondLst>
                                  <p:childTnLst>
                                    <p:set>
                                      <p:cBhvr>
                                        <p:cTn dur="1" fill="hold">
                                          <p:stCondLst>
                                            <p:cond delay="0"/>
                                          </p:stCondLst>
                                        </p:cTn>
                                        <p:tgtEl>
                                          <p:spTgt spid="653"/>
                                        </p:tgtEl>
                                        <p:attrNameLst>
                                          <p:attrName>style.visibility</p:attrName>
                                        </p:attrNameLst>
                                      </p:cBhvr>
                                      <p:to>
                                        <p:strVal val="visible"/>
                                      </p:to>
                                    </p:set>
                                    <p:animEffect filter="fade" transition="in">
                                      <p:cBhvr>
                                        <p:cTn dur="1000"/>
                                        <p:tgtEl>
                                          <p:spTgt spid="6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8"/>
                                        </p:tgtEl>
                                        <p:attrNameLst>
                                          <p:attrName>style.visibility</p:attrName>
                                        </p:attrNameLst>
                                      </p:cBhvr>
                                      <p:to>
                                        <p:strVal val="visible"/>
                                      </p:to>
                                    </p:set>
                                    <p:animEffect filter="fade" transition="in">
                                      <p:cBhvr>
                                        <p:cTn dur="1000"/>
                                        <p:tgtEl>
                                          <p:spTgt spid="6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g22251632af7_0_143"/>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665" name="Google Shape;665;g22251632af7_0_143"/>
          <p:cNvSpPr txBox="1"/>
          <p:nvPr/>
        </p:nvSpPr>
        <p:spPr>
          <a:xfrm>
            <a:off x="205350" y="192950"/>
            <a:ext cx="8070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lang="en-GB" sz="2800">
                <a:solidFill>
                  <a:schemeClr val="accent2"/>
                </a:solidFill>
                <a:latin typeface="Lato"/>
                <a:ea typeface="Lato"/>
                <a:cs typeface="Lato"/>
                <a:sym typeface="Lato"/>
              </a:rPr>
              <a:t>FTX case study</a:t>
            </a:r>
            <a:endParaRPr b="0" i="0" sz="2800" u="none" cap="none" strike="noStrike">
              <a:solidFill>
                <a:schemeClr val="accent2"/>
              </a:solidFill>
              <a:latin typeface="Arial"/>
              <a:ea typeface="Arial"/>
              <a:cs typeface="Arial"/>
              <a:sym typeface="Arial"/>
            </a:endParaRPr>
          </a:p>
        </p:txBody>
      </p:sp>
      <p:sp>
        <p:nvSpPr>
          <p:cNvPr id="666" name="Google Shape;666;g22251632af7_0_143"/>
          <p:cNvSpPr txBox="1"/>
          <p:nvPr/>
        </p:nvSpPr>
        <p:spPr>
          <a:xfrm>
            <a:off x="360375" y="2419350"/>
            <a:ext cx="3304200" cy="2401200"/>
          </a:xfrm>
          <a:prstGeom prst="rect">
            <a:avLst/>
          </a:prstGeom>
          <a:solidFill>
            <a:schemeClr val="accent2"/>
          </a:solid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GB" sz="1600">
                <a:solidFill>
                  <a:schemeClr val="lt1"/>
                </a:solidFill>
                <a:latin typeface="Georgia"/>
                <a:ea typeface="Georgia"/>
                <a:cs typeface="Georgia"/>
                <a:sym typeface="Georgia"/>
              </a:rPr>
              <a:t>“I and many others - we got caught up in a kind of intense euphoria last year, about the small guy’s chance of going from zero to hero, and this is now the morning after. The hardest thing about this loss is - we didn’t get the chance to lose the money ourselves, it was just taken from us.”</a:t>
            </a:r>
            <a:endParaRPr sz="1700">
              <a:solidFill>
                <a:schemeClr val="lt1"/>
              </a:solidFill>
            </a:endParaRPr>
          </a:p>
        </p:txBody>
      </p:sp>
      <p:sp>
        <p:nvSpPr>
          <p:cNvPr id="667" name="Google Shape;667;g22251632af7_0_143"/>
          <p:cNvSpPr/>
          <p:nvPr/>
        </p:nvSpPr>
        <p:spPr>
          <a:xfrm>
            <a:off x="360375" y="1314675"/>
            <a:ext cx="3304200" cy="9867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chemeClr val="lt1"/>
                </a:solidFill>
                <a:latin typeface="Lato"/>
                <a:ea typeface="Lato"/>
                <a:cs typeface="Lato"/>
                <a:sym typeface="Lato"/>
              </a:rPr>
              <a:t>Read the quote below. </a:t>
            </a:r>
            <a:endParaRPr b="1" sz="1600">
              <a:solidFill>
                <a:schemeClr val="lt1"/>
              </a:solidFill>
              <a:latin typeface="Lato"/>
              <a:ea typeface="Lato"/>
              <a:cs typeface="Lato"/>
              <a:sym typeface="Lato"/>
            </a:endParaRPr>
          </a:p>
          <a:p>
            <a:pPr indent="0" lvl="0" marL="0" rtl="0" algn="ctr">
              <a:spcBef>
                <a:spcPts val="0"/>
              </a:spcBef>
              <a:spcAft>
                <a:spcPts val="0"/>
              </a:spcAft>
              <a:buNone/>
            </a:pPr>
            <a:r>
              <a:rPr b="1" lang="en-GB" sz="1600">
                <a:solidFill>
                  <a:schemeClr val="lt1"/>
                </a:solidFill>
                <a:latin typeface="Lato"/>
                <a:ea typeface="Lato"/>
                <a:cs typeface="Lato"/>
                <a:sym typeface="Lato"/>
              </a:rPr>
              <a:t>What do you </a:t>
            </a:r>
            <a:r>
              <a:rPr b="1" lang="en-GB" sz="1600">
                <a:solidFill>
                  <a:schemeClr val="lt1"/>
                </a:solidFill>
                <a:latin typeface="Lato"/>
                <a:ea typeface="Lato"/>
                <a:cs typeface="Lato"/>
                <a:sym typeface="Lato"/>
              </a:rPr>
              <a:t>think</a:t>
            </a:r>
            <a:r>
              <a:rPr b="1" lang="en-GB" sz="1600">
                <a:solidFill>
                  <a:schemeClr val="lt1"/>
                </a:solidFill>
                <a:latin typeface="Lato"/>
                <a:ea typeface="Lato"/>
                <a:cs typeface="Lato"/>
                <a:sym typeface="Lato"/>
              </a:rPr>
              <a:t> happened?</a:t>
            </a:r>
            <a:endParaRPr b="1" sz="1600">
              <a:solidFill>
                <a:schemeClr val="lt1"/>
              </a:solidFill>
              <a:latin typeface="Lato"/>
              <a:ea typeface="Lato"/>
              <a:cs typeface="Lato"/>
              <a:sym typeface="Lato"/>
            </a:endParaRPr>
          </a:p>
          <a:p>
            <a:pPr indent="0" lvl="0" marL="0" rtl="0" algn="ctr">
              <a:spcBef>
                <a:spcPts val="0"/>
              </a:spcBef>
              <a:spcAft>
                <a:spcPts val="0"/>
              </a:spcAft>
              <a:buNone/>
            </a:pPr>
            <a:r>
              <a:rPr b="1" lang="en-GB" sz="1600">
                <a:solidFill>
                  <a:schemeClr val="lt1"/>
                </a:solidFill>
                <a:latin typeface="Lato"/>
                <a:ea typeface="Lato"/>
                <a:cs typeface="Lato"/>
                <a:sym typeface="Lato"/>
              </a:rPr>
              <a:t>How might this person feel?</a:t>
            </a:r>
            <a:endParaRPr b="1" sz="1600">
              <a:solidFill>
                <a:schemeClr val="lt1"/>
              </a:solidFill>
              <a:latin typeface="Lato"/>
              <a:ea typeface="Lato"/>
              <a:cs typeface="Lato"/>
              <a:sym typeface="Lato"/>
            </a:endParaRPr>
          </a:p>
        </p:txBody>
      </p:sp>
      <p:sp>
        <p:nvSpPr>
          <p:cNvPr id="668" name="Google Shape;668;g22251632af7_0_143"/>
          <p:cNvSpPr txBox="1"/>
          <p:nvPr/>
        </p:nvSpPr>
        <p:spPr>
          <a:xfrm>
            <a:off x="284175" y="4756050"/>
            <a:ext cx="3094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chemeClr val="accent2"/>
                </a:solidFill>
                <a:latin typeface="Lato"/>
                <a:ea typeface="Lato"/>
                <a:cs typeface="Lato"/>
                <a:sym typeface="Lato"/>
              </a:rPr>
              <a:t>Source found </a:t>
            </a:r>
            <a:r>
              <a:rPr lang="en-GB" sz="1200" u="sng">
                <a:solidFill>
                  <a:schemeClr val="accent2"/>
                </a:solidFill>
                <a:latin typeface="Lato"/>
                <a:ea typeface="Lato"/>
                <a:cs typeface="Lato"/>
                <a:sym typeface="Lato"/>
                <a:hlinkClick r:id="rId3">
                  <a:extLst>
                    <a:ext uri="{A12FA001-AC4F-418D-AE19-62706E023703}">
                      <ahyp:hlinkClr val="tx"/>
                    </a:ext>
                  </a:extLst>
                </a:hlinkClick>
              </a:rPr>
              <a:t>here</a:t>
            </a:r>
            <a:r>
              <a:rPr lang="en-GB" sz="1200">
                <a:solidFill>
                  <a:schemeClr val="accent2"/>
                </a:solidFill>
                <a:latin typeface="Lato"/>
                <a:ea typeface="Lato"/>
                <a:cs typeface="Lato"/>
                <a:sym typeface="Lato"/>
              </a:rPr>
              <a:t>.</a:t>
            </a:r>
            <a:endParaRPr sz="1200">
              <a:solidFill>
                <a:schemeClr val="accent2"/>
              </a:solidFill>
              <a:latin typeface="Lato"/>
              <a:ea typeface="Lato"/>
              <a:cs typeface="Lato"/>
              <a:sym typeface="Lato"/>
            </a:endParaRPr>
          </a:p>
        </p:txBody>
      </p:sp>
      <p:pic>
        <p:nvPicPr>
          <p:cNvPr id="669" name="Google Shape;669;g22251632af7_0_143"/>
          <p:cNvPicPr preferRelativeResize="0"/>
          <p:nvPr/>
        </p:nvPicPr>
        <p:blipFill rotWithShape="1">
          <a:blip r:embed="rId4">
            <a:alphaModFix/>
          </a:blip>
          <a:srcRect b="0" l="0" r="0" t="0"/>
          <a:stretch/>
        </p:blipFill>
        <p:spPr>
          <a:xfrm>
            <a:off x="4069200" y="1996548"/>
            <a:ext cx="1823725" cy="2183850"/>
          </a:xfrm>
          <a:prstGeom prst="rect">
            <a:avLst/>
          </a:prstGeom>
          <a:noFill/>
          <a:ln cap="flat" cmpd="sng" w="19050">
            <a:solidFill>
              <a:srgbClr val="FF8022"/>
            </a:solidFill>
            <a:prstDash val="solid"/>
            <a:round/>
            <a:headEnd len="sm" w="sm" type="none"/>
            <a:tailEnd len="sm" w="sm" type="none"/>
          </a:ln>
        </p:spPr>
      </p:pic>
      <p:pic>
        <p:nvPicPr>
          <p:cNvPr id="670" name="Google Shape;670;g22251632af7_0_143"/>
          <p:cNvPicPr preferRelativeResize="0"/>
          <p:nvPr/>
        </p:nvPicPr>
        <p:blipFill>
          <a:blip r:embed="rId5">
            <a:alphaModFix/>
          </a:blip>
          <a:stretch>
            <a:fillRect/>
          </a:stretch>
        </p:blipFill>
        <p:spPr>
          <a:xfrm>
            <a:off x="6126100" y="2173950"/>
            <a:ext cx="2613175" cy="1738950"/>
          </a:xfrm>
          <a:prstGeom prst="rect">
            <a:avLst/>
          </a:prstGeom>
          <a:noFill/>
          <a:ln cap="flat" cmpd="sng" w="28575">
            <a:solidFill>
              <a:schemeClr val="accent2"/>
            </a:solidFill>
            <a:prstDash val="solid"/>
            <a:round/>
            <a:headEnd len="sm" w="sm" type="none"/>
            <a:tailEnd len="sm" w="sm" type="none"/>
          </a:ln>
        </p:spPr>
      </p:pic>
      <p:sp>
        <p:nvSpPr>
          <p:cNvPr id="671" name="Google Shape;671;g22251632af7_0_143"/>
          <p:cNvSpPr txBox="1"/>
          <p:nvPr/>
        </p:nvSpPr>
        <p:spPr>
          <a:xfrm>
            <a:off x="3872950" y="1199075"/>
            <a:ext cx="5131200" cy="37788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latin typeface="Lato"/>
                <a:ea typeface="Lato"/>
                <a:cs typeface="Lato"/>
                <a:sym typeface="Lato"/>
              </a:rPr>
              <a:t>Explanation</a:t>
            </a:r>
            <a:endParaRPr b="1" sz="1600">
              <a:latin typeface="Lato"/>
              <a:ea typeface="Lato"/>
              <a:cs typeface="Lato"/>
              <a:sym typeface="Lato"/>
            </a:endParaRPr>
          </a:p>
          <a:p>
            <a:pPr indent="0" lvl="0" marL="0" rtl="0" algn="l">
              <a:spcBef>
                <a:spcPts val="0"/>
              </a:spcBef>
              <a:spcAft>
                <a:spcPts val="0"/>
              </a:spcAft>
              <a:buNone/>
            </a:pPr>
            <a:r>
              <a:rPr lang="en-GB" sz="1450">
                <a:latin typeface="Lato"/>
                <a:ea typeface="Lato"/>
                <a:cs typeface="Lato"/>
                <a:sym typeface="Lato"/>
              </a:rPr>
              <a:t>People </a:t>
            </a:r>
            <a:r>
              <a:rPr lang="en-GB" sz="1450">
                <a:latin typeface="Lato"/>
                <a:ea typeface="Lato"/>
                <a:cs typeface="Lato"/>
                <a:sym typeface="Lato"/>
              </a:rPr>
              <a:t>talk about cryptocurrencies but there also places where </a:t>
            </a:r>
            <a:r>
              <a:rPr b="1" lang="en-GB" sz="1450">
                <a:latin typeface="Lato"/>
                <a:ea typeface="Lato"/>
                <a:cs typeface="Lato"/>
                <a:sym typeface="Lato"/>
              </a:rPr>
              <a:t>people hold their coins</a:t>
            </a:r>
            <a:r>
              <a:rPr lang="en-GB" sz="1450">
                <a:latin typeface="Lato"/>
                <a:ea typeface="Lato"/>
                <a:cs typeface="Lato"/>
                <a:sym typeface="Lato"/>
              </a:rPr>
              <a:t> and </a:t>
            </a:r>
            <a:r>
              <a:rPr b="1" lang="en-GB" sz="1450">
                <a:latin typeface="Lato"/>
                <a:ea typeface="Lato"/>
                <a:cs typeface="Lato"/>
                <a:sym typeface="Lato"/>
              </a:rPr>
              <a:t>exchange their coins</a:t>
            </a:r>
            <a:r>
              <a:rPr lang="en-GB" sz="1450">
                <a:latin typeface="Lato"/>
                <a:ea typeface="Lato"/>
                <a:cs typeface="Lato"/>
                <a:sym typeface="Lato"/>
              </a:rPr>
              <a:t> called </a:t>
            </a:r>
            <a:r>
              <a:rPr b="1" lang="en-GB" sz="1450">
                <a:solidFill>
                  <a:schemeClr val="accent2"/>
                </a:solidFill>
                <a:latin typeface="Lato"/>
                <a:ea typeface="Lato"/>
                <a:cs typeface="Lato"/>
                <a:sym typeface="Lato"/>
              </a:rPr>
              <a:t>exchanges.</a:t>
            </a:r>
            <a:endParaRPr b="1" sz="1450">
              <a:solidFill>
                <a:schemeClr val="accent2"/>
              </a:solidFill>
              <a:latin typeface="Lato"/>
              <a:ea typeface="Lato"/>
              <a:cs typeface="Lato"/>
              <a:sym typeface="Lato"/>
            </a:endParaRPr>
          </a:p>
          <a:p>
            <a:pPr indent="0" lvl="0" marL="0" rtl="0" algn="l">
              <a:spcBef>
                <a:spcPts val="0"/>
              </a:spcBef>
              <a:spcAft>
                <a:spcPts val="0"/>
              </a:spcAft>
              <a:buNone/>
            </a:pPr>
            <a:r>
              <a:t/>
            </a:r>
            <a:endParaRPr sz="1450">
              <a:latin typeface="Lato"/>
              <a:ea typeface="Lato"/>
              <a:cs typeface="Lato"/>
              <a:sym typeface="Lato"/>
            </a:endParaRPr>
          </a:p>
          <a:p>
            <a:pPr indent="0" lvl="0" marL="0" rtl="0" algn="l">
              <a:spcBef>
                <a:spcPts val="0"/>
              </a:spcBef>
              <a:spcAft>
                <a:spcPts val="0"/>
              </a:spcAft>
              <a:buNone/>
            </a:pPr>
            <a:r>
              <a:rPr b="1" lang="en-GB" sz="1450">
                <a:latin typeface="Lato"/>
                <a:ea typeface="Lato"/>
                <a:cs typeface="Lato"/>
                <a:sym typeface="Lato"/>
              </a:rPr>
              <a:t>FTX </a:t>
            </a:r>
            <a:r>
              <a:rPr lang="en-GB" sz="1450">
                <a:latin typeface="Lato"/>
                <a:ea typeface="Lato"/>
                <a:cs typeface="Lato"/>
                <a:sym typeface="Lato"/>
              </a:rPr>
              <a:t>is an example of an exchange which went </a:t>
            </a:r>
            <a:r>
              <a:rPr b="1" lang="en-GB" sz="1450">
                <a:latin typeface="Lato"/>
                <a:ea typeface="Lato"/>
                <a:cs typeface="Lato"/>
                <a:sym typeface="Lato"/>
              </a:rPr>
              <a:t>bankrupt</a:t>
            </a:r>
            <a:r>
              <a:rPr lang="en-GB" sz="1450">
                <a:latin typeface="Lato"/>
                <a:ea typeface="Lato"/>
                <a:cs typeface="Lato"/>
                <a:sym typeface="Lato"/>
              </a:rPr>
              <a:t>. Lots of </a:t>
            </a:r>
            <a:r>
              <a:rPr b="1" lang="en-GB" sz="1450">
                <a:latin typeface="Lato"/>
                <a:ea typeface="Lato"/>
                <a:cs typeface="Lato"/>
                <a:sym typeface="Lato"/>
              </a:rPr>
              <a:t>well known</a:t>
            </a:r>
            <a:r>
              <a:rPr lang="en-GB" sz="1450">
                <a:latin typeface="Lato"/>
                <a:ea typeface="Lato"/>
                <a:cs typeface="Lato"/>
                <a:sym typeface="Lato"/>
              </a:rPr>
              <a:t> </a:t>
            </a:r>
            <a:r>
              <a:rPr b="1" lang="en-GB" sz="1450">
                <a:latin typeface="Lato"/>
                <a:ea typeface="Lato"/>
                <a:cs typeface="Lato"/>
                <a:sym typeface="Lato"/>
              </a:rPr>
              <a:t>investors</a:t>
            </a:r>
            <a:r>
              <a:rPr lang="en-GB" sz="1450">
                <a:latin typeface="Lato"/>
                <a:ea typeface="Lato"/>
                <a:cs typeface="Lato"/>
                <a:sym typeface="Lato"/>
              </a:rPr>
              <a:t> had put money into FTX and </a:t>
            </a:r>
            <a:r>
              <a:rPr b="1" lang="en-GB" sz="1450">
                <a:latin typeface="Lato"/>
                <a:ea typeface="Lato"/>
                <a:cs typeface="Lato"/>
                <a:sym typeface="Lato"/>
              </a:rPr>
              <a:t>over a million people had deposited mone</a:t>
            </a:r>
            <a:r>
              <a:rPr lang="en-GB" sz="1450">
                <a:latin typeface="Lato"/>
                <a:ea typeface="Lato"/>
                <a:cs typeface="Lato"/>
                <a:sym typeface="Lato"/>
              </a:rPr>
              <a:t>y at the exchange. Famous people like supermodels and sports stars had also advertised FTX. Lots of people </a:t>
            </a:r>
            <a:r>
              <a:rPr b="1" lang="en-GB" sz="1450">
                <a:latin typeface="Lato"/>
                <a:ea typeface="Lato"/>
                <a:cs typeface="Lato"/>
                <a:sym typeface="Lato"/>
              </a:rPr>
              <a:t>lost a lot of money </a:t>
            </a:r>
            <a:r>
              <a:rPr lang="en-GB" sz="1450">
                <a:latin typeface="Lato"/>
                <a:ea typeface="Lato"/>
                <a:cs typeface="Lato"/>
                <a:sym typeface="Lato"/>
              </a:rPr>
              <a:t>when it went bankrupt.</a:t>
            </a:r>
            <a:endParaRPr sz="1450">
              <a:latin typeface="Lato"/>
              <a:ea typeface="Lato"/>
              <a:cs typeface="Lato"/>
              <a:sym typeface="Lato"/>
            </a:endParaRPr>
          </a:p>
          <a:p>
            <a:pPr indent="0" lvl="0" marL="0" rtl="0" algn="l">
              <a:spcBef>
                <a:spcPts val="0"/>
              </a:spcBef>
              <a:spcAft>
                <a:spcPts val="0"/>
              </a:spcAft>
              <a:buNone/>
            </a:pPr>
            <a:r>
              <a:t/>
            </a:r>
            <a:endParaRPr sz="1450">
              <a:latin typeface="Lato"/>
              <a:ea typeface="Lato"/>
              <a:cs typeface="Lato"/>
              <a:sym typeface="Lato"/>
            </a:endParaRPr>
          </a:p>
          <a:p>
            <a:pPr indent="0" lvl="0" marL="0" rtl="0" algn="l">
              <a:spcBef>
                <a:spcPts val="0"/>
              </a:spcBef>
              <a:spcAft>
                <a:spcPts val="0"/>
              </a:spcAft>
              <a:buNone/>
            </a:pPr>
            <a:r>
              <a:rPr lang="en-GB" sz="1450">
                <a:latin typeface="Lato"/>
                <a:ea typeface="Lato"/>
                <a:cs typeface="Lato"/>
                <a:sym typeface="Lato"/>
              </a:rPr>
              <a:t>The main reason this happened is  because crypto exchanges and crypto organisations are currently </a:t>
            </a:r>
            <a:r>
              <a:rPr b="1" lang="en-GB" sz="1450">
                <a:solidFill>
                  <a:schemeClr val="accent2"/>
                </a:solidFill>
                <a:latin typeface="Lato"/>
                <a:ea typeface="Lato"/>
                <a:cs typeface="Lato"/>
                <a:sym typeface="Lato"/>
              </a:rPr>
              <a:t>unregulated</a:t>
            </a:r>
            <a:r>
              <a:rPr lang="en-GB" sz="1450">
                <a:solidFill>
                  <a:schemeClr val="accent2"/>
                </a:solidFill>
                <a:latin typeface="Lato"/>
                <a:ea typeface="Lato"/>
                <a:cs typeface="Lato"/>
                <a:sym typeface="Lato"/>
              </a:rPr>
              <a:t>. </a:t>
            </a:r>
            <a:r>
              <a:rPr lang="en-GB" sz="1450">
                <a:solidFill>
                  <a:schemeClr val="dk1"/>
                </a:solidFill>
                <a:latin typeface="Lato"/>
                <a:ea typeface="Lato"/>
                <a:cs typeface="Lato"/>
                <a:sym typeface="Lato"/>
              </a:rPr>
              <a:t>This means </a:t>
            </a:r>
            <a:r>
              <a:rPr lang="en-GB" sz="1450">
                <a:solidFill>
                  <a:schemeClr val="dk1"/>
                </a:solidFill>
                <a:latin typeface="Lato"/>
                <a:ea typeface="Lato"/>
                <a:cs typeface="Lato"/>
                <a:sym typeface="Lato"/>
              </a:rPr>
              <a:t>customers</a:t>
            </a:r>
            <a:r>
              <a:rPr lang="en-GB" sz="1450">
                <a:solidFill>
                  <a:schemeClr val="dk1"/>
                </a:solidFill>
                <a:latin typeface="Lato"/>
                <a:ea typeface="Lato"/>
                <a:cs typeface="Lato"/>
                <a:sym typeface="Lato"/>
              </a:rPr>
              <a:t> and </a:t>
            </a:r>
            <a:r>
              <a:rPr lang="en-GB" sz="1450">
                <a:solidFill>
                  <a:schemeClr val="dk1"/>
                </a:solidFill>
                <a:latin typeface="Lato"/>
                <a:ea typeface="Lato"/>
                <a:cs typeface="Lato"/>
                <a:sym typeface="Lato"/>
              </a:rPr>
              <a:t>investors</a:t>
            </a:r>
            <a:r>
              <a:rPr lang="en-GB" sz="1450">
                <a:solidFill>
                  <a:schemeClr val="dk1"/>
                </a:solidFill>
                <a:latin typeface="Lato"/>
                <a:ea typeface="Lato"/>
                <a:cs typeface="Lato"/>
                <a:sym typeface="Lato"/>
              </a:rPr>
              <a:t> </a:t>
            </a:r>
            <a:r>
              <a:rPr b="1" lang="en-GB" sz="1450">
                <a:solidFill>
                  <a:schemeClr val="dk1"/>
                </a:solidFill>
                <a:latin typeface="Lato"/>
                <a:ea typeface="Lato"/>
                <a:cs typeface="Lato"/>
                <a:sym typeface="Lato"/>
              </a:rPr>
              <a:t>don’t have the same protections</a:t>
            </a:r>
            <a:r>
              <a:rPr lang="en-GB" sz="1450">
                <a:solidFill>
                  <a:schemeClr val="dk1"/>
                </a:solidFill>
                <a:latin typeface="Lato"/>
                <a:ea typeface="Lato"/>
                <a:cs typeface="Lato"/>
                <a:sym typeface="Lato"/>
              </a:rPr>
              <a:t> as putting money in a regular </a:t>
            </a:r>
            <a:r>
              <a:rPr lang="en-GB" sz="1450">
                <a:solidFill>
                  <a:schemeClr val="dk1"/>
                </a:solidFill>
                <a:latin typeface="Lato"/>
                <a:ea typeface="Lato"/>
                <a:cs typeface="Lato"/>
                <a:sym typeface="Lato"/>
              </a:rPr>
              <a:t>bank</a:t>
            </a:r>
            <a:r>
              <a:rPr lang="en-GB" sz="1450">
                <a:solidFill>
                  <a:schemeClr val="dk1"/>
                </a:solidFill>
                <a:latin typeface="Lato"/>
                <a:ea typeface="Lato"/>
                <a:cs typeface="Lato"/>
                <a:sym typeface="Lato"/>
              </a:rPr>
              <a:t>. </a:t>
            </a:r>
            <a:endParaRPr>
              <a:solidFill>
                <a:schemeClr val="dk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g22b5717a55a_0_23"/>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pic>
        <p:nvPicPr>
          <p:cNvPr id="677" name="Google Shape;677;g22b5717a55a_0_23"/>
          <p:cNvPicPr preferRelativeResize="0"/>
          <p:nvPr/>
        </p:nvPicPr>
        <p:blipFill>
          <a:blip r:embed="rId3">
            <a:alphaModFix/>
          </a:blip>
          <a:stretch>
            <a:fillRect/>
          </a:stretch>
        </p:blipFill>
        <p:spPr>
          <a:xfrm>
            <a:off x="2293750" y="1748893"/>
            <a:ext cx="4604877" cy="3289207"/>
          </a:xfrm>
          <a:prstGeom prst="rect">
            <a:avLst/>
          </a:prstGeom>
          <a:noFill/>
          <a:ln>
            <a:noFill/>
          </a:ln>
        </p:spPr>
      </p:pic>
      <p:sp>
        <p:nvSpPr>
          <p:cNvPr id="678" name="Google Shape;678;g22b5717a55a_0_23"/>
          <p:cNvSpPr txBox="1"/>
          <p:nvPr/>
        </p:nvSpPr>
        <p:spPr>
          <a:xfrm>
            <a:off x="205350" y="192950"/>
            <a:ext cx="8070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lang="en-GB" sz="2800">
                <a:solidFill>
                  <a:schemeClr val="accent2"/>
                </a:solidFill>
                <a:latin typeface="Lato"/>
                <a:ea typeface="Lato"/>
                <a:cs typeface="Lato"/>
                <a:sym typeface="Lato"/>
              </a:rPr>
              <a:t>FTX case study</a:t>
            </a:r>
            <a:endParaRPr b="0" i="0" sz="2800" u="none" cap="none" strike="noStrike">
              <a:solidFill>
                <a:schemeClr val="accent2"/>
              </a:solidFill>
              <a:latin typeface="Arial"/>
              <a:ea typeface="Arial"/>
              <a:cs typeface="Arial"/>
              <a:sym typeface="Arial"/>
            </a:endParaRPr>
          </a:p>
        </p:txBody>
      </p:sp>
      <p:sp>
        <p:nvSpPr>
          <p:cNvPr id="679" name="Google Shape;679;g22b5717a55a_0_23"/>
          <p:cNvSpPr txBox="1"/>
          <p:nvPr/>
        </p:nvSpPr>
        <p:spPr>
          <a:xfrm>
            <a:off x="111650" y="1035900"/>
            <a:ext cx="88440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latin typeface="Lato"/>
                <a:ea typeface="Lato"/>
                <a:cs typeface="Lato"/>
                <a:sym typeface="Lato"/>
              </a:rPr>
              <a:t>This graph shows </a:t>
            </a:r>
            <a:r>
              <a:rPr b="1" lang="en-GB" sz="1600">
                <a:latin typeface="Lato"/>
                <a:ea typeface="Lato"/>
                <a:cs typeface="Lato"/>
                <a:sym typeface="Lato"/>
              </a:rPr>
              <a:t>how quickly the value of the FTX crypto exchange’s crypto coin, FTT,  </a:t>
            </a:r>
            <a:r>
              <a:rPr b="1" lang="en-GB" sz="1600">
                <a:solidFill>
                  <a:schemeClr val="accent2"/>
                </a:solidFill>
                <a:latin typeface="Lato"/>
                <a:ea typeface="Lato"/>
                <a:cs typeface="Lato"/>
                <a:sym typeface="Lato"/>
              </a:rPr>
              <a:t>collapsed </a:t>
            </a:r>
            <a:r>
              <a:rPr b="1" lang="en-GB" sz="1600">
                <a:latin typeface="Lato"/>
                <a:ea typeface="Lato"/>
                <a:cs typeface="Lato"/>
                <a:sym typeface="Lato"/>
              </a:rPr>
              <a:t>when people were worried that FTX was not being run properly.</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pic>
        <p:nvPicPr>
          <p:cNvPr id="680" name="Google Shape;680;g22b5717a55a_0_23"/>
          <p:cNvPicPr preferRelativeResize="0"/>
          <p:nvPr/>
        </p:nvPicPr>
        <p:blipFill>
          <a:blip r:embed="rId4">
            <a:alphaModFix/>
          </a:blip>
          <a:stretch>
            <a:fillRect/>
          </a:stretch>
        </p:blipFill>
        <p:spPr>
          <a:xfrm>
            <a:off x="7146140" y="2251850"/>
            <a:ext cx="1616860" cy="1672634"/>
          </a:xfrm>
          <a:prstGeom prst="rect">
            <a:avLst/>
          </a:prstGeom>
          <a:noFill/>
          <a:ln>
            <a:noFill/>
          </a:ln>
        </p:spPr>
      </p:pic>
      <p:pic>
        <p:nvPicPr>
          <p:cNvPr id="681" name="Google Shape;681;g22b5717a55a_0_23"/>
          <p:cNvPicPr preferRelativeResize="0"/>
          <p:nvPr/>
        </p:nvPicPr>
        <p:blipFill>
          <a:blip r:embed="rId4">
            <a:alphaModFix/>
          </a:blip>
          <a:stretch>
            <a:fillRect/>
          </a:stretch>
        </p:blipFill>
        <p:spPr>
          <a:xfrm>
            <a:off x="357750" y="2285666"/>
            <a:ext cx="1616860" cy="1672634"/>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g245c3ce00da_0_3"/>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687" name="Google Shape;687;g245c3ce00da_0_3"/>
          <p:cNvSpPr txBox="1"/>
          <p:nvPr/>
        </p:nvSpPr>
        <p:spPr>
          <a:xfrm>
            <a:off x="52950" y="40550"/>
            <a:ext cx="8373300" cy="939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lang="en-GB" sz="2700">
                <a:solidFill>
                  <a:schemeClr val="accent2"/>
                </a:solidFill>
                <a:latin typeface="Lato"/>
                <a:ea typeface="Lato"/>
                <a:cs typeface="Lato"/>
                <a:sym typeface="Lato"/>
              </a:rPr>
              <a:t>Crypto timeline | </a:t>
            </a:r>
            <a:r>
              <a:rPr lang="en-GB" sz="2600">
                <a:solidFill>
                  <a:schemeClr val="accent2"/>
                </a:solidFill>
                <a:latin typeface="Lato"/>
                <a:ea typeface="Lato"/>
                <a:cs typeface="Lato"/>
                <a:sym typeface="Lato"/>
              </a:rPr>
              <a:t>Can you order the five events below?</a:t>
            </a:r>
            <a:endParaRPr sz="2600">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2400"/>
              <a:buFont typeface="Arial"/>
              <a:buNone/>
            </a:pPr>
            <a:r>
              <a:rPr lang="en-GB" sz="2200">
                <a:solidFill>
                  <a:schemeClr val="accent2"/>
                </a:solidFill>
                <a:latin typeface="Lato"/>
                <a:ea typeface="Lato"/>
                <a:cs typeface="Lato"/>
                <a:sym typeface="Lato"/>
              </a:rPr>
              <a:t>Stretch - estimate the year the events took place</a:t>
            </a:r>
            <a:endParaRPr sz="2200">
              <a:solidFill>
                <a:schemeClr val="accent2"/>
              </a:solidFill>
              <a:latin typeface="Lato"/>
              <a:ea typeface="Lato"/>
              <a:cs typeface="Lato"/>
              <a:sym typeface="Lato"/>
            </a:endParaRPr>
          </a:p>
        </p:txBody>
      </p:sp>
      <p:sp>
        <p:nvSpPr>
          <p:cNvPr id="688" name="Google Shape;688;g245c3ce00da_0_3"/>
          <p:cNvSpPr/>
          <p:nvPr/>
        </p:nvSpPr>
        <p:spPr>
          <a:xfrm>
            <a:off x="95525" y="1981750"/>
            <a:ext cx="1604700" cy="2949900"/>
          </a:xfrm>
          <a:prstGeom prst="rect">
            <a:avLst/>
          </a:prstGeom>
          <a:solidFill>
            <a:schemeClr val="lt1"/>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GB" sz="1000">
                <a:latin typeface="Lato"/>
                <a:ea typeface="Lato"/>
                <a:cs typeface="Lato"/>
                <a:sym typeface="Lato"/>
              </a:rPr>
              <a:t>Crypto ‘winter’</a:t>
            </a:r>
            <a:endParaRPr b="1" sz="1000">
              <a:latin typeface="Lato"/>
              <a:ea typeface="Lato"/>
              <a:cs typeface="Lato"/>
              <a:sym typeface="Lato"/>
            </a:endParaRPr>
          </a:p>
          <a:p>
            <a:pPr indent="0" lvl="0" marL="0" rtl="0" algn="l">
              <a:lnSpc>
                <a:spcPct val="115000"/>
              </a:lnSpc>
              <a:spcBef>
                <a:spcPts val="0"/>
              </a:spcBef>
              <a:spcAft>
                <a:spcPts val="0"/>
              </a:spcAft>
              <a:buNone/>
            </a:pPr>
            <a:r>
              <a:t/>
            </a:r>
            <a:endParaRPr sz="900">
              <a:latin typeface="Lato"/>
              <a:ea typeface="Lato"/>
              <a:cs typeface="Lato"/>
              <a:sym typeface="Lato"/>
            </a:endParaRPr>
          </a:p>
          <a:p>
            <a:pPr indent="0" lvl="0" marL="0" rtl="0" algn="l">
              <a:lnSpc>
                <a:spcPct val="115000"/>
              </a:lnSpc>
              <a:spcBef>
                <a:spcPts val="0"/>
              </a:spcBef>
              <a:spcAft>
                <a:spcPts val="0"/>
              </a:spcAft>
              <a:buNone/>
            </a:pPr>
            <a:r>
              <a:rPr lang="en-GB" sz="900">
                <a:latin typeface="Lato"/>
                <a:ea typeface="Lato"/>
                <a:cs typeface="Lato"/>
                <a:sym typeface="Lato"/>
              </a:rPr>
              <a:t>The prices of popular cryptocurrencies like bitcoin and ethereum collapsed from what was (at the time) all time highs. The period is infamous in crypto history for causing widespread financial losses for early crypto investors. </a:t>
            </a:r>
            <a:endParaRPr sz="900">
              <a:latin typeface="Lato"/>
              <a:ea typeface="Lato"/>
              <a:cs typeface="Lato"/>
              <a:sym typeface="Lato"/>
            </a:endParaRPr>
          </a:p>
          <a:p>
            <a:pPr indent="0" lvl="0" marL="0" rtl="0" algn="l">
              <a:spcBef>
                <a:spcPts val="0"/>
              </a:spcBef>
              <a:spcAft>
                <a:spcPts val="0"/>
              </a:spcAft>
              <a:buNone/>
            </a:pPr>
            <a:r>
              <a:t/>
            </a:r>
            <a:endParaRPr sz="900">
              <a:latin typeface="Lato"/>
              <a:ea typeface="Lato"/>
              <a:cs typeface="Lato"/>
              <a:sym typeface="Lato"/>
            </a:endParaRPr>
          </a:p>
          <a:p>
            <a:pPr indent="0" lvl="0" marL="0" rtl="0" algn="l">
              <a:lnSpc>
                <a:spcPct val="115000"/>
              </a:lnSpc>
              <a:spcBef>
                <a:spcPts val="0"/>
              </a:spcBef>
              <a:spcAft>
                <a:spcPts val="0"/>
              </a:spcAft>
              <a:buNone/>
            </a:pPr>
            <a:r>
              <a:t/>
            </a:r>
            <a:endParaRPr sz="900">
              <a:latin typeface="Lato"/>
              <a:ea typeface="Lato"/>
              <a:cs typeface="Lato"/>
              <a:sym typeface="Lato"/>
            </a:endParaRPr>
          </a:p>
          <a:p>
            <a:pPr indent="0" lvl="0" marL="0" rtl="0" algn="l">
              <a:spcBef>
                <a:spcPts val="0"/>
              </a:spcBef>
              <a:spcAft>
                <a:spcPts val="0"/>
              </a:spcAft>
              <a:buNone/>
            </a:pPr>
            <a:r>
              <a:t/>
            </a:r>
            <a:endParaRPr sz="900">
              <a:latin typeface="Lato"/>
              <a:ea typeface="Lato"/>
              <a:cs typeface="Lato"/>
              <a:sym typeface="Lato"/>
            </a:endParaRPr>
          </a:p>
        </p:txBody>
      </p:sp>
      <p:sp>
        <p:nvSpPr>
          <p:cNvPr id="689" name="Google Shape;689;g245c3ce00da_0_3"/>
          <p:cNvSpPr/>
          <p:nvPr/>
        </p:nvSpPr>
        <p:spPr>
          <a:xfrm>
            <a:off x="1942275" y="1981750"/>
            <a:ext cx="1604700" cy="2949900"/>
          </a:xfrm>
          <a:prstGeom prst="rect">
            <a:avLst/>
          </a:prstGeom>
          <a:solidFill>
            <a:schemeClr val="lt1"/>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b="1" sz="1000">
              <a:latin typeface="Lato"/>
              <a:ea typeface="Lato"/>
              <a:cs typeface="Lato"/>
              <a:sym typeface="Lato"/>
            </a:endParaRPr>
          </a:p>
          <a:p>
            <a:pPr indent="0" lvl="0" marL="0" rtl="0" algn="l">
              <a:lnSpc>
                <a:spcPct val="115000"/>
              </a:lnSpc>
              <a:spcBef>
                <a:spcPts val="0"/>
              </a:spcBef>
              <a:spcAft>
                <a:spcPts val="0"/>
              </a:spcAft>
              <a:buNone/>
            </a:pPr>
            <a:r>
              <a:rPr b="1" lang="en-GB" sz="1000">
                <a:latin typeface="Lato"/>
                <a:ea typeface="Lato"/>
                <a:cs typeface="Lato"/>
                <a:sym typeface="Lato"/>
              </a:rPr>
              <a:t>Crypto ‘winter’ revisited</a:t>
            </a:r>
            <a:endParaRPr b="1" sz="1000">
              <a:latin typeface="Lato"/>
              <a:ea typeface="Lato"/>
              <a:cs typeface="Lato"/>
              <a:sym typeface="Lato"/>
            </a:endParaRPr>
          </a:p>
          <a:p>
            <a:pPr indent="0" lvl="0" marL="0" rtl="0" algn="l">
              <a:lnSpc>
                <a:spcPct val="115000"/>
              </a:lnSpc>
              <a:spcBef>
                <a:spcPts val="0"/>
              </a:spcBef>
              <a:spcAft>
                <a:spcPts val="0"/>
              </a:spcAft>
              <a:buNone/>
            </a:pPr>
            <a:r>
              <a:t/>
            </a:r>
            <a:endParaRPr sz="900">
              <a:latin typeface="Lato"/>
              <a:ea typeface="Lato"/>
              <a:cs typeface="Lato"/>
              <a:sym typeface="Lato"/>
            </a:endParaRPr>
          </a:p>
          <a:p>
            <a:pPr indent="0" lvl="0" marL="0" rtl="0" algn="l">
              <a:lnSpc>
                <a:spcPct val="115000"/>
              </a:lnSpc>
              <a:spcBef>
                <a:spcPts val="0"/>
              </a:spcBef>
              <a:spcAft>
                <a:spcPts val="0"/>
              </a:spcAft>
              <a:buNone/>
            </a:pPr>
            <a:r>
              <a:rPr lang="en-GB" sz="900">
                <a:latin typeface="Lato"/>
                <a:ea typeface="Lato"/>
                <a:cs typeface="Lato"/>
                <a:sym typeface="Lato"/>
              </a:rPr>
              <a:t>A year later the crypto market crashed again, causing an unprecedented amount of financial loss for investors and causing multiple high profile companies (including FTX) to collapse and go bankrupt. Prices have not recovered to 2021 highs and regulators around the world have responded by cracking down on crypto like never before. </a:t>
            </a:r>
            <a:endParaRPr sz="900">
              <a:latin typeface="Lato"/>
              <a:ea typeface="Lato"/>
              <a:cs typeface="Lato"/>
              <a:sym typeface="Lato"/>
            </a:endParaRPr>
          </a:p>
          <a:p>
            <a:pPr indent="0" lvl="0" marL="0" rtl="0" algn="l">
              <a:lnSpc>
                <a:spcPct val="115000"/>
              </a:lnSpc>
              <a:spcBef>
                <a:spcPts val="0"/>
              </a:spcBef>
              <a:spcAft>
                <a:spcPts val="0"/>
              </a:spcAft>
              <a:buNone/>
            </a:pPr>
            <a:r>
              <a:t/>
            </a:r>
            <a:endParaRPr sz="900">
              <a:latin typeface="Lato"/>
              <a:ea typeface="Lato"/>
              <a:cs typeface="Lato"/>
              <a:sym typeface="Lato"/>
            </a:endParaRPr>
          </a:p>
        </p:txBody>
      </p:sp>
      <p:sp>
        <p:nvSpPr>
          <p:cNvPr id="690" name="Google Shape;690;g245c3ce00da_0_3"/>
          <p:cNvSpPr/>
          <p:nvPr/>
        </p:nvSpPr>
        <p:spPr>
          <a:xfrm>
            <a:off x="3773275" y="1981750"/>
            <a:ext cx="1604700" cy="2949900"/>
          </a:xfrm>
          <a:prstGeom prst="rect">
            <a:avLst/>
          </a:prstGeom>
          <a:solidFill>
            <a:schemeClr val="lt1"/>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b="1" sz="1000">
              <a:latin typeface="Lato"/>
              <a:ea typeface="Lato"/>
              <a:cs typeface="Lato"/>
              <a:sym typeface="Lato"/>
            </a:endParaRPr>
          </a:p>
          <a:p>
            <a:pPr indent="0" lvl="0" marL="0" rtl="0" algn="l">
              <a:lnSpc>
                <a:spcPct val="115000"/>
              </a:lnSpc>
              <a:spcBef>
                <a:spcPts val="0"/>
              </a:spcBef>
              <a:spcAft>
                <a:spcPts val="0"/>
              </a:spcAft>
              <a:buNone/>
            </a:pPr>
            <a:r>
              <a:rPr b="1" lang="en-GB" sz="1000">
                <a:latin typeface="Lato"/>
                <a:ea typeface="Lato"/>
                <a:cs typeface="Lato"/>
                <a:sym typeface="Lato"/>
              </a:rPr>
              <a:t>Crypto bull run</a:t>
            </a:r>
            <a:endParaRPr b="1" sz="1000">
              <a:latin typeface="Lato"/>
              <a:ea typeface="Lato"/>
              <a:cs typeface="Lato"/>
              <a:sym typeface="Lato"/>
            </a:endParaRPr>
          </a:p>
          <a:p>
            <a:pPr indent="0" lvl="0" marL="0" rtl="0" algn="l">
              <a:lnSpc>
                <a:spcPct val="115000"/>
              </a:lnSpc>
              <a:spcBef>
                <a:spcPts val="0"/>
              </a:spcBef>
              <a:spcAft>
                <a:spcPts val="0"/>
              </a:spcAft>
              <a:buNone/>
            </a:pPr>
            <a:r>
              <a:t/>
            </a:r>
            <a:endParaRPr sz="900">
              <a:latin typeface="Lato"/>
              <a:ea typeface="Lato"/>
              <a:cs typeface="Lato"/>
              <a:sym typeface="Lato"/>
            </a:endParaRPr>
          </a:p>
          <a:p>
            <a:pPr indent="0" lvl="0" marL="0" rtl="0" algn="l">
              <a:lnSpc>
                <a:spcPct val="115000"/>
              </a:lnSpc>
              <a:spcBef>
                <a:spcPts val="0"/>
              </a:spcBef>
              <a:spcAft>
                <a:spcPts val="0"/>
              </a:spcAft>
              <a:buNone/>
            </a:pPr>
            <a:r>
              <a:rPr lang="en-GB" sz="900">
                <a:latin typeface="Lato"/>
                <a:ea typeface="Lato"/>
                <a:cs typeface="Lato"/>
                <a:sym typeface="Lato"/>
              </a:rPr>
              <a:t>The crypto industry enjoyed mainstream attention like never before when many big-name companies and investors bought into digital assets. Prices of popular tokens sky-rocketed, including bitcoin which nearly reached $70,000. Companies like Coinbase and (now bankrupt) FTX advertised during the Super Bowl in a watershed moment for the industry. </a:t>
            </a:r>
            <a:endParaRPr sz="900">
              <a:latin typeface="Lato"/>
              <a:ea typeface="Lato"/>
              <a:cs typeface="Lato"/>
              <a:sym typeface="Lato"/>
            </a:endParaRPr>
          </a:p>
          <a:p>
            <a:pPr indent="0" lvl="0" marL="0" rtl="0" algn="l">
              <a:lnSpc>
                <a:spcPct val="115000"/>
              </a:lnSpc>
              <a:spcBef>
                <a:spcPts val="0"/>
              </a:spcBef>
              <a:spcAft>
                <a:spcPts val="0"/>
              </a:spcAft>
              <a:buNone/>
            </a:pPr>
            <a:r>
              <a:t/>
            </a:r>
            <a:endParaRPr sz="900">
              <a:latin typeface="Lato"/>
              <a:ea typeface="Lato"/>
              <a:cs typeface="Lato"/>
              <a:sym typeface="Lato"/>
            </a:endParaRPr>
          </a:p>
        </p:txBody>
      </p:sp>
      <p:sp>
        <p:nvSpPr>
          <p:cNvPr id="691" name="Google Shape;691;g245c3ce00da_0_3"/>
          <p:cNvSpPr/>
          <p:nvPr/>
        </p:nvSpPr>
        <p:spPr>
          <a:xfrm>
            <a:off x="5604275" y="1981750"/>
            <a:ext cx="1604700" cy="2949900"/>
          </a:xfrm>
          <a:prstGeom prst="rect">
            <a:avLst/>
          </a:prstGeom>
          <a:solidFill>
            <a:schemeClr val="lt1"/>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1000">
                <a:latin typeface="Lato"/>
                <a:ea typeface="Lato"/>
                <a:cs typeface="Lato"/>
                <a:sym typeface="Lato"/>
              </a:rPr>
              <a:t>Silk Road</a:t>
            </a:r>
            <a:endParaRPr b="1" sz="1000">
              <a:latin typeface="Lato"/>
              <a:ea typeface="Lato"/>
              <a:cs typeface="Lato"/>
              <a:sym typeface="Lato"/>
            </a:endParaRPr>
          </a:p>
          <a:p>
            <a:pPr indent="0" lvl="0" marL="0" rtl="0" algn="l">
              <a:spcBef>
                <a:spcPts val="0"/>
              </a:spcBef>
              <a:spcAft>
                <a:spcPts val="0"/>
              </a:spcAft>
              <a:buNone/>
            </a:pPr>
            <a:r>
              <a:t/>
            </a:r>
            <a:endParaRPr sz="900">
              <a:latin typeface="Lato"/>
              <a:ea typeface="Lato"/>
              <a:cs typeface="Lato"/>
              <a:sym typeface="Lato"/>
            </a:endParaRPr>
          </a:p>
          <a:p>
            <a:pPr indent="0" lvl="0" marL="0" rtl="0" algn="l">
              <a:lnSpc>
                <a:spcPct val="115000"/>
              </a:lnSpc>
              <a:spcBef>
                <a:spcPts val="0"/>
              </a:spcBef>
              <a:spcAft>
                <a:spcPts val="0"/>
              </a:spcAft>
              <a:buNone/>
            </a:pPr>
            <a:r>
              <a:rPr lang="en-GB" sz="900">
                <a:latin typeface="Lato"/>
                <a:ea typeface="Lato"/>
                <a:cs typeface="Lato"/>
                <a:sym typeface="Lato"/>
              </a:rPr>
              <a:t>Was an online darknet marketplace used to trade in illicit goods. Users were able to buy and sell anonymously using cryptocurrency. The platform was eventually shut down by authorities and its founder, Ross Ulbricht, was sentenced to life in prison.</a:t>
            </a:r>
            <a:endParaRPr sz="900">
              <a:latin typeface="Lato"/>
              <a:ea typeface="Lato"/>
              <a:cs typeface="Lato"/>
              <a:sym typeface="Lato"/>
            </a:endParaRPr>
          </a:p>
          <a:p>
            <a:pPr indent="0" lvl="0" marL="0" rtl="0" algn="l">
              <a:spcBef>
                <a:spcPts val="0"/>
              </a:spcBef>
              <a:spcAft>
                <a:spcPts val="0"/>
              </a:spcAft>
              <a:buNone/>
            </a:pPr>
            <a:r>
              <a:t/>
            </a:r>
            <a:endParaRPr sz="900">
              <a:latin typeface="Lato"/>
              <a:ea typeface="Lato"/>
              <a:cs typeface="Lato"/>
              <a:sym typeface="Lato"/>
            </a:endParaRPr>
          </a:p>
          <a:p>
            <a:pPr indent="0" lvl="0" marL="0" rtl="0" algn="l">
              <a:lnSpc>
                <a:spcPct val="115000"/>
              </a:lnSpc>
              <a:spcBef>
                <a:spcPts val="0"/>
              </a:spcBef>
              <a:spcAft>
                <a:spcPts val="0"/>
              </a:spcAft>
              <a:buNone/>
            </a:pPr>
            <a:r>
              <a:t/>
            </a:r>
            <a:endParaRPr sz="900">
              <a:latin typeface="Lato"/>
              <a:ea typeface="Lato"/>
              <a:cs typeface="Lato"/>
              <a:sym typeface="Lato"/>
            </a:endParaRPr>
          </a:p>
        </p:txBody>
      </p:sp>
      <p:sp>
        <p:nvSpPr>
          <p:cNvPr id="692" name="Google Shape;692;g245c3ce00da_0_3"/>
          <p:cNvSpPr/>
          <p:nvPr/>
        </p:nvSpPr>
        <p:spPr>
          <a:xfrm>
            <a:off x="7378225" y="1981750"/>
            <a:ext cx="1604700" cy="2949900"/>
          </a:xfrm>
          <a:prstGeom prst="rect">
            <a:avLst/>
          </a:prstGeom>
          <a:solidFill>
            <a:schemeClr val="lt1"/>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GB" sz="1000">
                <a:latin typeface="Lato"/>
                <a:ea typeface="Lato"/>
                <a:cs typeface="Lato"/>
                <a:sym typeface="Lato"/>
              </a:rPr>
              <a:t>Mt. Gox collapse </a:t>
            </a:r>
            <a:endParaRPr b="1" sz="1000">
              <a:latin typeface="Lato"/>
              <a:ea typeface="Lato"/>
              <a:cs typeface="Lato"/>
              <a:sym typeface="Lato"/>
            </a:endParaRPr>
          </a:p>
          <a:p>
            <a:pPr indent="0" lvl="0" marL="0" rtl="0" algn="l">
              <a:lnSpc>
                <a:spcPct val="115000"/>
              </a:lnSpc>
              <a:spcBef>
                <a:spcPts val="0"/>
              </a:spcBef>
              <a:spcAft>
                <a:spcPts val="0"/>
              </a:spcAft>
              <a:buNone/>
            </a:pPr>
            <a:r>
              <a:t/>
            </a:r>
            <a:endParaRPr sz="900">
              <a:latin typeface="Lato"/>
              <a:ea typeface="Lato"/>
              <a:cs typeface="Lato"/>
              <a:sym typeface="Lato"/>
            </a:endParaRPr>
          </a:p>
          <a:p>
            <a:pPr indent="0" lvl="0" marL="0" rtl="0" algn="l">
              <a:lnSpc>
                <a:spcPct val="115000"/>
              </a:lnSpc>
              <a:spcBef>
                <a:spcPts val="0"/>
              </a:spcBef>
              <a:spcAft>
                <a:spcPts val="0"/>
              </a:spcAft>
              <a:buNone/>
            </a:pPr>
            <a:r>
              <a:rPr lang="en-GB" sz="900">
                <a:latin typeface="Lato"/>
                <a:ea typeface="Lato"/>
                <a:cs typeface="Lato"/>
                <a:sym typeface="Lato"/>
              </a:rPr>
              <a:t>Mt. Gox was - at its height - the world’s largest bitcoin exchange, processing roughly 70% of all bitcoin transactions. It was hacked and compromised, causing the price of bitcoin to plummet. </a:t>
            </a:r>
            <a:endParaRPr sz="900">
              <a:latin typeface="Lato"/>
              <a:ea typeface="Lato"/>
              <a:cs typeface="Lato"/>
              <a:sym typeface="Lato"/>
            </a:endParaRPr>
          </a:p>
          <a:p>
            <a:pPr indent="0" lvl="0" marL="0" rtl="0" algn="l">
              <a:lnSpc>
                <a:spcPct val="115000"/>
              </a:lnSpc>
              <a:spcBef>
                <a:spcPts val="0"/>
              </a:spcBef>
              <a:spcAft>
                <a:spcPts val="0"/>
              </a:spcAft>
              <a:buNone/>
            </a:pPr>
            <a:r>
              <a:t/>
            </a:r>
            <a:endParaRPr sz="900">
              <a:latin typeface="Lato"/>
              <a:ea typeface="Lato"/>
              <a:cs typeface="Lato"/>
              <a:sym typeface="Lato"/>
            </a:endParaRPr>
          </a:p>
          <a:p>
            <a:pPr indent="0" lvl="0" marL="0" rtl="0" algn="l">
              <a:lnSpc>
                <a:spcPct val="115000"/>
              </a:lnSpc>
              <a:spcBef>
                <a:spcPts val="0"/>
              </a:spcBef>
              <a:spcAft>
                <a:spcPts val="0"/>
              </a:spcAft>
              <a:buNone/>
            </a:pPr>
            <a:r>
              <a:t/>
            </a:r>
            <a:endParaRPr sz="900">
              <a:latin typeface="Lato"/>
              <a:ea typeface="Lato"/>
              <a:cs typeface="Lato"/>
              <a:sym typeface="Lato"/>
            </a:endParaRPr>
          </a:p>
          <a:p>
            <a:pPr indent="0" lvl="0" marL="0" rtl="0" algn="l">
              <a:lnSpc>
                <a:spcPct val="115000"/>
              </a:lnSpc>
              <a:spcBef>
                <a:spcPts val="0"/>
              </a:spcBef>
              <a:spcAft>
                <a:spcPts val="0"/>
              </a:spcAft>
              <a:buNone/>
            </a:pPr>
            <a:r>
              <a:t/>
            </a:r>
            <a:endParaRPr sz="900">
              <a:latin typeface="Lato"/>
              <a:ea typeface="Lato"/>
              <a:cs typeface="Lato"/>
              <a:sym typeface="Lato"/>
            </a:endParaRPr>
          </a:p>
        </p:txBody>
      </p:sp>
      <p:sp>
        <p:nvSpPr>
          <p:cNvPr id="693" name="Google Shape;693;g245c3ce00da_0_3"/>
          <p:cNvSpPr/>
          <p:nvPr/>
        </p:nvSpPr>
        <p:spPr>
          <a:xfrm>
            <a:off x="98325" y="1004325"/>
            <a:ext cx="9045600" cy="735900"/>
          </a:xfrm>
          <a:prstGeom prst="rightArrow">
            <a:avLst>
              <a:gd fmla="val 50000" name="adj1"/>
              <a:gd fmla="val 50000" name="adj2"/>
            </a:avLst>
          </a:prstGeom>
          <a:solidFill>
            <a:schemeClr val="accen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g245c3ce00da_0_3"/>
          <p:cNvSpPr txBox="1"/>
          <p:nvPr/>
        </p:nvSpPr>
        <p:spPr>
          <a:xfrm>
            <a:off x="83200" y="1549500"/>
            <a:ext cx="635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t>2010</a:t>
            </a:r>
            <a:endParaRPr b="1"/>
          </a:p>
        </p:txBody>
      </p:sp>
      <p:sp>
        <p:nvSpPr>
          <p:cNvPr id="695" name="Google Shape;695;g245c3ce00da_0_3"/>
          <p:cNvSpPr txBox="1"/>
          <p:nvPr/>
        </p:nvSpPr>
        <p:spPr>
          <a:xfrm>
            <a:off x="8123825" y="1543600"/>
            <a:ext cx="635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t>2023</a:t>
            </a:r>
            <a:endParaRPr b="1"/>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g248565304f6_0_24"/>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701" name="Google Shape;701;g248565304f6_0_24"/>
          <p:cNvSpPr txBox="1"/>
          <p:nvPr/>
        </p:nvSpPr>
        <p:spPr>
          <a:xfrm>
            <a:off x="205350" y="40550"/>
            <a:ext cx="8070300" cy="1031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lang="en-GB" sz="2800">
                <a:solidFill>
                  <a:schemeClr val="accent2"/>
                </a:solidFill>
                <a:latin typeface="Lato"/>
                <a:ea typeface="Lato"/>
                <a:cs typeface="Lato"/>
                <a:sym typeface="Lato"/>
              </a:rPr>
              <a:t>Crypto timeline</a:t>
            </a:r>
            <a:endParaRPr b="1" sz="2800">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2400"/>
              <a:buFont typeface="Arial"/>
              <a:buNone/>
            </a:pPr>
            <a:r>
              <a:rPr lang="en-GB" sz="2700">
                <a:solidFill>
                  <a:schemeClr val="accent2"/>
                </a:solidFill>
                <a:latin typeface="Lato"/>
                <a:ea typeface="Lato"/>
                <a:cs typeface="Lato"/>
                <a:sym typeface="Lato"/>
              </a:rPr>
              <a:t>ANSWERS</a:t>
            </a:r>
            <a:endParaRPr sz="2700">
              <a:solidFill>
                <a:schemeClr val="accent2"/>
              </a:solidFill>
              <a:latin typeface="Lato"/>
              <a:ea typeface="Lato"/>
              <a:cs typeface="Lato"/>
              <a:sym typeface="Lato"/>
            </a:endParaRPr>
          </a:p>
        </p:txBody>
      </p:sp>
      <p:sp>
        <p:nvSpPr>
          <p:cNvPr id="702" name="Google Shape;702;g248565304f6_0_24"/>
          <p:cNvSpPr/>
          <p:nvPr/>
        </p:nvSpPr>
        <p:spPr>
          <a:xfrm>
            <a:off x="3727113" y="2057375"/>
            <a:ext cx="1604700" cy="2949900"/>
          </a:xfrm>
          <a:prstGeom prst="rect">
            <a:avLst/>
          </a:prstGeom>
          <a:solidFill>
            <a:schemeClr val="lt1"/>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GB" sz="1100">
                <a:latin typeface="Lato"/>
                <a:ea typeface="Lato"/>
                <a:cs typeface="Lato"/>
                <a:sym typeface="Lato"/>
              </a:rPr>
              <a:t>2018</a:t>
            </a:r>
            <a:endParaRPr b="1" sz="1100">
              <a:latin typeface="Lato"/>
              <a:ea typeface="Lato"/>
              <a:cs typeface="Lato"/>
              <a:sym typeface="Lato"/>
            </a:endParaRPr>
          </a:p>
          <a:p>
            <a:pPr indent="0" lvl="0" marL="0" rtl="0" algn="l">
              <a:lnSpc>
                <a:spcPct val="115000"/>
              </a:lnSpc>
              <a:spcBef>
                <a:spcPts val="0"/>
              </a:spcBef>
              <a:spcAft>
                <a:spcPts val="0"/>
              </a:spcAft>
              <a:buNone/>
            </a:pPr>
            <a:r>
              <a:rPr b="1" lang="en-GB" sz="1000">
                <a:latin typeface="Lato"/>
                <a:ea typeface="Lato"/>
                <a:cs typeface="Lato"/>
                <a:sym typeface="Lato"/>
              </a:rPr>
              <a:t>Crypto ‘winter’ </a:t>
            </a:r>
            <a:endParaRPr b="1" sz="1000">
              <a:latin typeface="Lato"/>
              <a:ea typeface="Lato"/>
              <a:cs typeface="Lato"/>
              <a:sym typeface="Lato"/>
            </a:endParaRPr>
          </a:p>
          <a:p>
            <a:pPr indent="0" lvl="0" marL="0" rtl="0" algn="l">
              <a:lnSpc>
                <a:spcPct val="115000"/>
              </a:lnSpc>
              <a:spcBef>
                <a:spcPts val="0"/>
              </a:spcBef>
              <a:spcAft>
                <a:spcPts val="0"/>
              </a:spcAft>
              <a:buNone/>
            </a:pPr>
            <a:r>
              <a:t/>
            </a:r>
            <a:endParaRPr sz="900">
              <a:latin typeface="Lato"/>
              <a:ea typeface="Lato"/>
              <a:cs typeface="Lato"/>
              <a:sym typeface="Lato"/>
            </a:endParaRPr>
          </a:p>
          <a:p>
            <a:pPr indent="0" lvl="0" marL="0" rtl="0" algn="l">
              <a:lnSpc>
                <a:spcPct val="115000"/>
              </a:lnSpc>
              <a:spcBef>
                <a:spcPts val="0"/>
              </a:spcBef>
              <a:spcAft>
                <a:spcPts val="0"/>
              </a:spcAft>
              <a:buNone/>
            </a:pPr>
            <a:r>
              <a:rPr lang="en-GB" sz="900">
                <a:latin typeface="Lato"/>
                <a:ea typeface="Lato"/>
                <a:cs typeface="Lato"/>
                <a:sym typeface="Lato"/>
              </a:rPr>
              <a:t>The prices of popular cryptocurrencies like bitcoin and ethereum collapsed from what was (at the time) all time highs. The period is infamous in crypto history for causing widespread financial losses for early crypto investors. </a:t>
            </a:r>
            <a:endParaRPr sz="900">
              <a:latin typeface="Lato"/>
              <a:ea typeface="Lato"/>
              <a:cs typeface="Lato"/>
              <a:sym typeface="Lato"/>
            </a:endParaRPr>
          </a:p>
          <a:p>
            <a:pPr indent="0" lvl="0" marL="0" rtl="0" algn="l">
              <a:spcBef>
                <a:spcPts val="0"/>
              </a:spcBef>
              <a:spcAft>
                <a:spcPts val="0"/>
              </a:spcAft>
              <a:buNone/>
            </a:pPr>
            <a:r>
              <a:t/>
            </a:r>
            <a:endParaRPr sz="900">
              <a:latin typeface="Lato"/>
              <a:ea typeface="Lato"/>
              <a:cs typeface="Lato"/>
              <a:sym typeface="Lato"/>
            </a:endParaRPr>
          </a:p>
          <a:p>
            <a:pPr indent="0" lvl="0" marL="0" rtl="0" algn="l">
              <a:lnSpc>
                <a:spcPct val="115000"/>
              </a:lnSpc>
              <a:spcBef>
                <a:spcPts val="0"/>
              </a:spcBef>
              <a:spcAft>
                <a:spcPts val="0"/>
              </a:spcAft>
              <a:buNone/>
            </a:pPr>
            <a:r>
              <a:t/>
            </a:r>
            <a:endParaRPr sz="900">
              <a:latin typeface="Lato"/>
              <a:ea typeface="Lato"/>
              <a:cs typeface="Lato"/>
              <a:sym typeface="Lato"/>
            </a:endParaRPr>
          </a:p>
          <a:p>
            <a:pPr indent="0" lvl="0" marL="0" rtl="0" algn="l">
              <a:spcBef>
                <a:spcPts val="0"/>
              </a:spcBef>
              <a:spcAft>
                <a:spcPts val="0"/>
              </a:spcAft>
              <a:buNone/>
            </a:pPr>
            <a:r>
              <a:t/>
            </a:r>
            <a:endParaRPr sz="900">
              <a:latin typeface="Lato"/>
              <a:ea typeface="Lato"/>
              <a:cs typeface="Lato"/>
              <a:sym typeface="Lato"/>
            </a:endParaRPr>
          </a:p>
        </p:txBody>
      </p:sp>
      <p:sp>
        <p:nvSpPr>
          <p:cNvPr id="703" name="Google Shape;703;g248565304f6_0_24"/>
          <p:cNvSpPr/>
          <p:nvPr/>
        </p:nvSpPr>
        <p:spPr>
          <a:xfrm>
            <a:off x="7342925" y="2057375"/>
            <a:ext cx="1604700" cy="2949900"/>
          </a:xfrm>
          <a:prstGeom prst="rect">
            <a:avLst/>
          </a:prstGeom>
          <a:solidFill>
            <a:schemeClr val="lt1"/>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b="1" sz="1100">
              <a:latin typeface="Lato"/>
              <a:ea typeface="Lato"/>
              <a:cs typeface="Lato"/>
              <a:sym typeface="Lato"/>
            </a:endParaRPr>
          </a:p>
          <a:p>
            <a:pPr indent="0" lvl="0" marL="0" rtl="0" algn="l">
              <a:lnSpc>
                <a:spcPct val="115000"/>
              </a:lnSpc>
              <a:spcBef>
                <a:spcPts val="0"/>
              </a:spcBef>
              <a:spcAft>
                <a:spcPts val="0"/>
              </a:spcAft>
              <a:buNone/>
            </a:pPr>
            <a:r>
              <a:rPr b="1" lang="en-GB" sz="1100">
                <a:latin typeface="Lato"/>
                <a:ea typeface="Lato"/>
                <a:cs typeface="Lato"/>
                <a:sym typeface="Lato"/>
              </a:rPr>
              <a:t>2022</a:t>
            </a:r>
            <a:endParaRPr b="1" sz="1100">
              <a:latin typeface="Lato"/>
              <a:ea typeface="Lato"/>
              <a:cs typeface="Lato"/>
              <a:sym typeface="Lato"/>
            </a:endParaRPr>
          </a:p>
          <a:p>
            <a:pPr indent="0" lvl="0" marL="0" rtl="0" algn="l">
              <a:lnSpc>
                <a:spcPct val="115000"/>
              </a:lnSpc>
              <a:spcBef>
                <a:spcPts val="0"/>
              </a:spcBef>
              <a:spcAft>
                <a:spcPts val="0"/>
              </a:spcAft>
              <a:buNone/>
            </a:pPr>
            <a:r>
              <a:rPr b="1" lang="en-GB" sz="1000">
                <a:latin typeface="Lato"/>
                <a:ea typeface="Lato"/>
                <a:cs typeface="Lato"/>
                <a:sym typeface="Lato"/>
              </a:rPr>
              <a:t>Crypto ‘winter’ revisited </a:t>
            </a:r>
            <a:endParaRPr b="1" sz="1000">
              <a:latin typeface="Lato"/>
              <a:ea typeface="Lato"/>
              <a:cs typeface="Lato"/>
              <a:sym typeface="Lato"/>
            </a:endParaRPr>
          </a:p>
          <a:p>
            <a:pPr indent="0" lvl="0" marL="0" rtl="0" algn="l">
              <a:lnSpc>
                <a:spcPct val="115000"/>
              </a:lnSpc>
              <a:spcBef>
                <a:spcPts val="0"/>
              </a:spcBef>
              <a:spcAft>
                <a:spcPts val="0"/>
              </a:spcAft>
              <a:buNone/>
            </a:pPr>
            <a:r>
              <a:t/>
            </a:r>
            <a:endParaRPr sz="900">
              <a:latin typeface="Lato"/>
              <a:ea typeface="Lato"/>
              <a:cs typeface="Lato"/>
              <a:sym typeface="Lato"/>
            </a:endParaRPr>
          </a:p>
          <a:p>
            <a:pPr indent="0" lvl="0" marL="0" rtl="0" algn="l">
              <a:lnSpc>
                <a:spcPct val="115000"/>
              </a:lnSpc>
              <a:spcBef>
                <a:spcPts val="0"/>
              </a:spcBef>
              <a:spcAft>
                <a:spcPts val="0"/>
              </a:spcAft>
              <a:buNone/>
            </a:pPr>
            <a:r>
              <a:rPr lang="en-GB" sz="900">
                <a:latin typeface="Lato"/>
                <a:ea typeface="Lato"/>
                <a:cs typeface="Lato"/>
                <a:sym typeface="Lato"/>
              </a:rPr>
              <a:t>A year later the crypto market crashed again, causing an unprecedented amount of financial loss for investors and causing multiple high profile companies (including FTX) to collapse and go bankrupt. Prices have not recovered to 2021 highs and regulators around the world have responded by cracking down on crypto like never before. </a:t>
            </a:r>
            <a:endParaRPr sz="900">
              <a:latin typeface="Lato"/>
              <a:ea typeface="Lato"/>
              <a:cs typeface="Lato"/>
              <a:sym typeface="Lato"/>
            </a:endParaRPr>
          </a:p>
          <a:p>
            <a:pPr indent="0" lvl="0" marL="0" rtl="0" algn="l">
              <a:lnSpc>
                <a:spcPct val="115000"/>
              </a:lnSpc>
              <a:spcBef>
                <a:spcPts val="0"/>
              </a:spcBef>
              <a:spcAft>
                <a:spcPts val="0"/>
              </a:spcAft>
              <a:buNone/>
            </a:pPr>
            <a:r>
              <a:t/>
            </a:r>
            <a:endParaRPr sz="900">
              <a:latin typeface="Lato"/>
              <a:ea typeface="Lato"/>
              <a:cs typeface="Lato"/>
              <a:sym typeface="Lato"/>
            </a:endParaRPr>
          </a:p>
        </p:txBody>
      </p:sp>
      <p:sp>
        <p:nvSpPr>
          <p:cNvPr id="704" name="Google Shape;704;g248565304f6_0_24"/>
          <p:cNvSpPr/>
          <p:nvPr/>
        </p:nvSpPr>
        <p:spPr>
          <a:xfrm>
            <a:off x="5535025" y="2057375"/>
            <a:ext cx="1604700" cy="2949900"/>
          </a:xfrm>
          <a:prstGeom prst="rect">
            <a:avLst/>
          </a:prstGeom>
          <a:solidFill>
            <a:schemeClr val="lt1"/>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b="1" sz="1100">
              <a:latin typeface="Lato"/>
              <a:ea typeface="Lato"/>
              <a:cs typeface="Lato"/>
              <a:sym typeface="Lato"/>
            </a:endParaRPr>
          </a:p>
          <a:p>
            <a:pPr indent="0" lvl="0" marL="0" rtl="0" algn="l">
              <a:lnSpc>
                <a:spcPct val="115000"/>
              </a:lnSpc>
              <a:spcBef>
                <a:spcPts val="0"/>
              </a:spcBef>
              <a:spcAft>
                <a:spcPts val="0"/>
              </a:spcAft>
              <a:buNone/>
            </a:pPr>
            <a:r>
              <a:rPr b="1" lang="en-GB" sz="1100">
                <a:latin typeface="Lato"/>
                <a:ea typeface="Lato"/>
                <a:cs typeface="Lato"/>
                <a:sym typeface="Lato"/>
              </a:rPr>
              <a:t>2021</a:t>
            </a:r>
            <a:endParaRPr b="1" sz="1100">
              <a:latin typeface="Lato"/>
              <a:ea typeface="Lato"/>
              <a:cs typeface="Lato"/>
              <a:sym typeface="Lato"/>
            </a:endParaRPr>
          </a:p>
          <a:p>
            <a:pPr indent="0" lvl="0" marL="0" rtl="0" algn="l">
              <a:lnSpc>
                <a:spcPct val="115000"/>
              </a:lnSpc>
              <a:spcBef>
                <a:spcPts val="0"/>
              </a:spcBef>
              <a:spcAft>
                <a:spcPts val="0"/>
              </a:spcAft>
              <a:buNone/>
            </a:pPr>
            <a:r>
              <a:rPr b="1" lang="en-GB" sz="1000">
                <a:latin typeface="Lato"/>
                <a:ea typeface="Lato"/>
                <a:cs typeface="Lato"/>
                <a:sym typeface="Lato"/>
              </a:rPr>
              <a:t>Crypto bull run </a:t>
            </a:r>
            <a:endParaRPr b="1" sz="1000">
              <a:latin typeface="Lato"/>
              <a:ea typeface="Lato"/>
              <a:cs typeface="Lato"/>
              <a:sym typeface="Lato"/>
            </a:endParaRPr>
          </a:p>
          <a:p>
            <a:pPr indent="0" lvl="0" marL="0" rtl="0" algn="l">
              <a:lnSpc>
                <a:spcPct val="115000"/>
              </a:lnSpc>
              <a:spcBef>
                <a:spcPts val="0"/>
              </a:spcBef>
              <a:spcAft>
                <a:spcPts val="0"/>
              </a:spcAft>
              <a:buNone/>
            </a:pPr>
            <a:r>
              <a:t/>
            </a:r>
            <a:endParaRPr sz="900">
              <a:latin typeface="Lato"/>
              <a:ea typeface="Lato"/>
              <a:cs typeface="Lato"/>
              <a:sym typeface="Lato"/>
            </a:endParaRPr>
          </a:p>
          <a:p>
            <a:pPr indent="0" lvl="0" marL="0" rtl="0" algn="l">
              <a:lnSpc>
                <a:spcPct val="115000"/>
              </a:lnSpc>
              <a:spcBef>
                <a:spcPts val="0"/>
              </a:spcBef>
              <a:spcAft>
                <a:spcPts val="0"/>
              </a:spcAft>
              <a:buNone/>
            </a:pPr>
            <a:r>
              <a:rPr lang="en-GB" sz="900">
                <a:latin typeface="Lato"/>
                <a:ea typeface="Lato"/>
                <a:cs typeface="Lato"/>
                <a:sym typeface="Lato"/>
              </a:rPr>
              <a:t>The crypto industry enjoyed mainstream attention like never before when many big-name companies and investors bought into digital assets. Prices of popular tokens sky-rocketed, including bitcoin which nearly reached $70,000. Companies like Coinbase and (now bankrupt) FTX advertised during the Super Bowl in a watershed moment for the industry. </a:t>
            </a:r>
            <a:endParaRPr sz="900">
              <a:latin typeface="Lato"/>
              <a:ea typeface="Lato"/>
              <a:cs typeface="Lato"/>
              <a:sym typeface="Lato"/>
            </a:endParaRPr>
          </a:p>
          <a:p>
            <a:pPr indent="0" lvl="0" marL="0" rtl="0" algn="l">
              <a:lnSpc>
                <a:spcPct val="115000"/>
              </a:lnSpc>
              <a:spcBef>
                <a:spcPts val="0"/>
              </a:spcBef>
              <a:spcAft>
                <a:spcPts val="0"/>
              </a:spcAft>
              <a:buNone/>
            </a:pPr>
            <a:r>
              <a:t/>
            </a:r>
            <a:endParaRPr sz="900">
              <a:latin typeface="Lato"/>
              <a:ea typeface="Lato"/>
              <a:cs typeface="Lato"/>
              <a:sym typeface="Lato"/>
            </a:endParaRPr>
          </a:p>
        </p:txBody>
      </p:sp>
      <p:sp>
        <p:nvSpPr>
          <p:cNvPr id="705" name="Google Shape;705;g248565304f6_0_24"/>
          <p:cNvSpPr/>
          <p:nvPr/>
        </p:nvSpPr>
        <p:spPr>
          <a:xfrm>
            <a:off x="149100" y="2063850"/>
            <a:ext cx="1604700" cy="2949900"/>
          </a:xfrm>
          <a:prstGeom prst="rect">
            <a:avLst/>
          </a:prstGeom>
          <a:solidFill>
            <a:schemeClr val="lt1"/>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1100">
                <a:latin typeface="Lato"/>
                <a:ea typeface="Lato"/>
                <a:cs typeface="Lato"/>
                <a:sym typeface="Lato"/>
              </a:rPr>
              <a:t>2011</a:t>
            </a:r>
            <a:endParaRPr b="1" sz="1100">
              <a:latin typeface="Lato"/>
              <a:ea typeface="Lato"/>
              <a:cs typeface="Lato"/>
              <a:sym typeface="Lato"/>
            </a:endParaRPr>
          </a:p>
          <a:p>
            <a:pPr indent="0" lvl="0" marL="0" rtl="0" algn="l">
              <a:spcBef>
                <a:spcPts val="0"/>
              </a:spcBef>
              <a:spcAft>
                <a:spcPts val="0"/>
              </a:spcAft>
              <a:buNone/>
            </a:pPr>
            <a:r>
              <a:rPr b="1" lang="en-GB" sz="1000">
                <a:latin typeface="Lato"/>
                <a:ea typeface="Lato"/>
                <a:cs typeface="Lato"/>
                <a:sym typeface="Lato"/>
              </a:rPr>
              <a:t>Silk Road (2011)</a:t>
            </a:r>
            <a:endParaRPr b="1" sz="1000">
              <a:latin typeface="Lato"/>
              <a:ea typeface="Lato"/>
              <a:cs typeface="Lato"/>
              <a:sym typeface="Lato"/>
            </a:endParaRPr>
          </a:p>
          <a:p>
            <a:pPr indent="0" lvl="0" marL="0" rtl="0" algn="l">
              <a:spcBef>
                <a:spcPts val="0"/>
              </a:spcBef>
              <a:spcAft>
                <a:spcPts val="0"/>
              </a:spcAft>
              <a:buNone/>
            </a:pPr>
            <a:r>
              <a:t/>
            </a:r>
            <a:endParaRPr sz="900">
              <a:latin typeface="Lato"/>
              <a:ea typeface="Lato"/>
              <a:cs typeface="Lato"/>
              <a:sym typeface="Lato"/>
            </a:endParaRPr>
          </a:p>
          <a:p>
            <a:pPr indent="0" lvl="0" marL="0" rtl="0" algn="l">
              <a:lnSpc>
                <a:spcPct val="115000"/>
              </a:lnSpc>
              <a:spcBef>
                <a:spcPts val="0"/>
              </a:spcBef>
              <a:spcAft>
                <a:spcPts val="0"/>
              </a:spcAft>
              <a:buNone/>
            </a:pPr>
            <a:r>
              <a:rPr lang="en-GB" sz="900">
                <a:latin typeface="Lato"/>
                <a:ea typeface="Lato"/>
                <a:cs typeface="Lato"/>
                <a:sym typeface="Lato"/>
              </a:rPr>
              <a:t>Was an online darknet marketplace used to trade in illicit goods. Users were able to buy and sell anonymously using cryptocurrency. The platform was eventually shut down by authorities and its founder, Ross Ulbricht, was sentenced to life in prison.</a:t>
            </a:r>
            <a:endParaRPr sz="900">
              <a:latin typeface="Lato"/>
              <a:ea typeface="Lato"/>
              <a:cs typeface="Lato"/>
              <a:sym typeface="Lato"/>
            </a:endParaRPr>
          </a:p>
          <a:p>
            <a:pPr indent="0" lvl="0" marL="0" rtl="0" algn="l">
              <a:spcBef>
                <a:spcPts val="0"/>
              </a:spcBef>
              <a:spcAft>
                <a:spcPts val="0"/>
              </a:spcAft>
              <a:buNone/>
            </a:pPr>
            <a:r>
              <a:t/>
            </a:r>
            <a:endParaRPr sz="900">
              <a:latin typeface="Lato"/>
              <a:ea typeface="Lato"/>
              <a:cs typeface="Lato"/>
              <a:sym typeface="Lato"/>
            </a:endParaRPr>
          </a:p>
          <a:p>
            <a:pPr indent="0" lvl="0" marL="0" rtl="0" algn="l">
              <a:lnSpc>
                <a:spcPct val="115000"/>
              </a:lnSpc>
              <a:spcBef>
                <a:spcPts val="0"/>
              </a:spcBef>
              <a:spcAft>
                <a:spcPts val="0"/>
              </a:spcAft>
              <a:buNone/>
            </a:pPr>
            <a:r>
              <a:t/>
            </a:r>
            <a:endParaRPr sz="900">
              <a:latin typeface="Lato"/>
              <a:ea typeface="Lato"/>
              <a:cs typeface="Lato"/>
              <a:sym typeface="Lato"/>
            </a:endParaRPr>
          </a:p>
        </p:txBody>
      </p:sp>
      <p:sp>
        <p:nvSpPr>
          <p:cNvPr id="706" name="Google Shape;706;g248565304f6_0_24"/>
          <p:cNvSpPr/>
          <p:nvPr/>
        </p:nvSpPr>
        <p:spPr>
          <a:xfrm>
            <a:off x="1958025" y="2057375"/>
            <a:ext cx="1604700" cy="2949900"/>
          </a:xfrm>
          <a:prstGeom prst="rect">
            <a:avLst/>
          </a:prstGeom>
          <a:solidFill>
            <a:schemeClr val="lt1"/>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GB" sz="1100">
                <a:latin typeface="Lato"/>
                <a:ea typeface="Lato"/>
                <a:cs typeface="Lato"/>
                <a:sym typeface="Lato"/>
              </a:rPr>
              <a:t>2014</a:t>
            </a:r>
            <a:endParaRPr b="1" sz="1100">
              <a:latin typeface="Lato"/>
              <a:ea typeface="Lato"/>
              <a:cs typeface="Lato"/>
              <a:sym typeface="Lato"/>
            </a:endParaRPr>
          </a:p>
          <a:p>
            <a:pPr indent="0" lvl="0" marL="0" rtl="0" algn="l">
              <a:lnSpc>
                <a:spcPct val="115000"/>
              </a:lnSpc>
              <a:spcBef>
                <a:spcPts val="0"/>
              </a:spcBef>
              <a:spcAft>
                <a:spcPts val="0"/>
              </a:spcAft>
              <a:buNone/>
            </a:pPr>
            <a:r>
              <a:rPr b="1" lang="en-GB" sz="1000">
                <a:latin typeface="Lato"/>
                <a:ea typeface="Lato"/>
                <a:cs typeface="Lato"/>
                <a:sym typeface="Lato"/>
              </a:rPr>
              <a:t>Mt. Gox collapse </a:t>
            </a:r>
            <a:endParaRPr b="1" sz="1000">
              <a:latin typeface="Lato"/>
              <a:ea typeface="Lato"/>
              <a:cs typeface="Lato"/>
              <a:sym typeface="Lato"/>
            </a:endParaRPr>
          </a:p>
          <a:p>
            <a:pPr indent="0" lvl="0" marL="0" rtl="0" algn="l">
              <a:lnSpc>
                <a:spcPct val="115000"/>
              </a:lnSpc>
              <a:spcBef>
                <a:spcPts val="0"/>
              </a:spcBef>
              <a:spcAft>
                <a:spcPts val="0"/>
              </a:spcAft>
              <a:buNone/>
            </a:pPr>
            <a:r>
              <a:t/>
            </a:r>
            <a:endParaRPr sz="900">
              <a:latin typeface="Lato"/>
              <a:ea typeface="Lato"/>
              <a:cs typeface="Lato"/>
              <a:sym typeface="Lato"/>
            </a:endParaRPr>
          </a:p>
          <a:p>
            <a:pPr indent="0" lvl="0" marL="0" rtl="0" algn="l">
              <a:lnSpc>
                <a:spcPct val="115000"/>
              </a:lnSpc>
              <a:spcBef>
                <a:spcPts val="0"/>
              </a:spcBef>
              <a:spcAft>
                <a:spcPts val="0"/>
              </a:spcAft>
              <a:buNone/>
            </a:pPr>
            <a:r>
              <a:rPr lang="en-GB" sz="900">
                <a:latin typeface="Lato"/>
                <a:ea typeface="Lato"/>
                <a:cs typeface="Lato"/>
                <a:sym typeface="Lato"/>
              </a:rPr>
              <a:t>Mt. Gox was - at its height - the world’s largest bitcoin exchange, processing roughly 70% of all bitcoin transactions. It was hacked and compromised, causing the price of bitcoin to plummet. </a:t>
            </a:r>
            <a:endParaRPr sz="900">
              <a:latin typeface="Lato"/>
              <a:ea typeface="Lato"/>
              <a:cs typeface="Lato"/>
              <a:sym typeface="Lato"/>
            </a:endParaRPr>
          </a:p>
          <a:p>
            <a:pPr indent="0" lvl="0" marL="0" rtl="0" algn="l">
              <a:lnSpc>
                <a:spcPct val="115000"/>
              </a:lnSpc>
              <a:spcBef>
                <a:spcPts val="0"/>
              </a:spcBef>
              <a:spcAft>
                <a:spcPts val="0"/>
              </a:spcAft>
              <a:buNone/>
            </a:pPr>
            <a:r>
              <a:t/>
            </a:r>
            <a:endParaRPr sz="900">
              <a:latin typeface="Lato"/>
              <a:ea typeface="Lato"/>
              <a:cs typeface="Lato"/>
              <a:sym typeface="Lato"/>
            </a:endParaRPr>
          </a:p>
          <a:p>
            <a:pPr indent="0" lvl="0" marL="0" rtl="0" algn="l">
              <a:lnSpc>
                <a:spcPct val="115000"/>
              </a:lnSpc>
              <a:spcBef>
                <a:spcPts val="0"/>
              </a:spcBef>
              <a:spcAft>
                <a:spcPts val="0"/>
              </a:spcAft>
              <a:buNone/>
            </a:pPr>
            <a:r>
              <a:t/>
            </a:r>
            <a:endParaRPr sz="900">
              <a:latin typeface="Lato"/>
              <a:ea typeface="Lato"/>
              <a:cs typeface="Lato"/>
              <a:sym typeface="Lato"/>
            </a:endParaRPr>
          </a:p>
          <a:p>
            <a:pPr indent="0" lvl="0" marL="0" rtl="0" algn="l">
              <a:lnSpc>
                <a:spcPct val="115000"/>
              </a:lnSpc>
              <a:spcBef>
                <a:spcPts val="0"/>
              </a:spcBef>
              <a:spcAft>
                <a:spcPts val="0"/>
              </a:spcAft>
              <a:buNone/>
            </a:pPr>
            <a:r>
              <a:t/>
            </a:r>
            <a:endParaRPr sz="900">
              <a:latin typeface="Lato"/>
              <a:ea typeface="Lato"/>
              <a:cs typeface="Lato"/>
              <a:sym typeface="Lato"/>
            </a:endParaRPr>
          </a:p>
        </p:txBody>
      </p:sp>
      <p:sp>
        <p:nvSpPr>
          <p:cNvPr id="707" name="Google Shape;707;g248565304f6_0_24"/>
          <p:cNvSpPr txBox="1"/>
          <p:nvPr/>
        </p:nvSpPr>
        <p:spPr>
          <a:xfrm>
            <a:off x="83200" y="1549500"/>
            <a:ext cx="635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t>2010</a:t>
            </a:r>
            <a:endParaRPr b="1"/>
          </a:p>
        </p:txBody>
      </p:sp>
      <p:sp>
        <p:nvSpPr>
          <p:cNvPr id="708" name="Google Shape;708;g248565304f6_0_24"/>
          <p:cNvSpPr/>
          <p:nvPr/>
        </p:nvSpPr>
        <p:spPr>
          <a:xfrm>
            <a:off x="98325" y="1004325"/>
            <a:ext cx="9045600" cy="735900"/>
          </a:xfrm>
          <a:prstGeom prst="rightArrow">
            <a:avLst>
              <a:gd fmla="val 50000" name="adj1"/>
              <a:gd fmla="val 50000" name="adj2"/>
            </a:avLst>
          </a:prstGeom>
          <a:solidFill>
            <a:schemeClr val="accen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g248565304f6_0_24"/>
          <p:cNvSpPr txBox="1"/>
          <p:nvPr/>
        </p:nvSpPr>
        <p:spPr>
          <a:xfrm>
            <a:off x="8123825" y="1543600"/>
            <a:ext cx="635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t>2023</a:t>
            </a:r>
            <a:endParaRPr b="1"/>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g143409b8039_0_402"/>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715" name="Google Shape;715;g143409b8039_0_402"/>
          <p:cNvSpPr txBox="1"/>
          <p:nvPr/>
        </p:nvSpPr>
        <p:spPr>
          <a:xfrm>
            <a:off x="0" y="131300"/>
            <a:ext cx="59847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000000"/>
              </a:solidFill>
              <a:latin typeface="Lato"/>
              <a:ea typeface="Lato"/>
              <a:cs typeface="Lato"/>
              <a:sym typeface="Lato"/>
            </a:endParaRPr>
          </a:p>
        </p:txBody>
      </p:sp>
      <p:pic>
        <p:nvPicPr>
          <p:cNvPr id="716" name="Google Shape;716;g143409b8039_0_402"/>
          <p:cNvPicPr preferRelativeResize="0"/>
          <p:nvPr/>
        </p:nvPicPr>
        <p:blipFill rotWithShape="1">
          <a:blip r:embed="rId3">
            <a:alphaModFix/>
          </a:blip>
          <a:srcRect b="0" l="0" r="0" t="0"/>
          <a:stretch/>
        </p:blipFill>
        <p:spPr>
          <a:xfrm>
            <a:off x="6178000" y="1549625"/>
            <a:ext cx="2600750" cy="2600750"/>
          </a:xfrm>
          <a:prstGeom prst="rect">
            <a:avLst/>
          </a:prstGeom>
          <a:noFill/>
          <a:ln>
            <a:noFill/>
          </a:ln>
        </p:spPr>
      </p:pic>
      <p:sp>
        <p:nvSpPr>
          <p:cNvPr id="717" name="Google Shape;717;g143409b8039_0_402"/>
          <p:cNvSpPr txBox="1"/>
          <p:nvPr/>
        </p:nvSpPr>
        <p:spPr>
          <a:xfrm>
            <a:off x="227950" y="1238775"/>
            <a:ext cx="6162600" cy="3093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FF9900"/>
              </a:buClr>
              <a:buSzPts val="3000"/>
              <a:buFont typeface="Lato"/>
              <a:buNone/>
            </a:pPr>
            <a:r>
              <a:t/>
            </a:r>
            <a:endParaRPr b="1" i="0" sz="1500" u="none" cap="none" strike="noStrike">
              <a:solidFill>
                <a:srgbClr val="FF9900"/>
              </a:solidFill>
              <a:latin typeface="Lato"/>
              <a:ea typeface="Lato"/>
              <a:cs typeface="Lato"/>
              <a:sym typeface="Lato"/>
            </a:endParaRPr>
          </a:p>
          <a:p>
            <a:pPr indent="0" lvl="0" marL="0" marR="0" rtl="0" algn="l">
              <a:lnSpc>
                <a:spcPct val="100000"/>
              </a:lnSpc>
              <a:spcBef>
                <a:spcPts val="0"/>
              </a:spcBef>
              <a:spcAft>
                <a:spcPts val="0"/>
              </a:spcAft>
              <a:buClr>
                <a:srgbClr val="FF9900"/>
              </a:buClr>
              <a:buSzPts val="3000"/>
              <a:buFont typeface="Lato"/>
              <a:buNone/>
            </a:pPr>
            <a:r>
              <a:rPr b="1" i="0" lang="en-GB" sz="2400" u="none" cap="none" strike="noStrike">
                <a:solidFill>
                  <a:srgbClr val="FF9900"/>
                </a:solidFill>
                <a:latin typeface="Lato"/>
                <a:ea typeface="Lato"/>
                <a:cs typeface="Lato"/>
                <a:sym typeface="Lato"/>
              </a:rPr>
              <a:t>You receive this message from a </a:t>
            </a:r>
            <a:r>
              <a:rPr b="1" i="0" lang="en-GB" sz="2400" u="none" cap="none" strike="noStrike">
                <a:solidFill>
                  <a:srgbClr val="FF9900"/>
                </a:solidFill>
                <a:latin typeface="Lato"/>
                <a:ea typeface="Lato"/>
                <a:cs typeface="Lato"/>
                <a:sym typeface="Lato"/>
                <a:extLst>
                  <a:ext uri="http://customooxmlschemas.google.com/">
                    <go:slidesCustomData xmlns:go="http://customooxmlschemas.google.com/" textRoundtripDataId="33"/>
                  </a:ext>
                </a:extLst>
              </a:rPr>
              <a:t>friend</a:t>
            </a:r>
            <a:r>
              <a:rPr b="1" i="0" lang="en-GB" sz="2400" u="none" cap="none" strike="noStrike">
                <a:solidFill>
                  <a:srgbClr val="FF9900"/>
                </a:solidFill>
                <a:latin typeface="Lato"/>
                <a:ea typeface="Lato"/>
                <a:cs typeface="Lato"/>
                <a:sym typeface="Lato"/>
              </a:rPr>
              <a:t>:</a:t>
            </a:r>
            <a:endParaRPr b="1" i="0" sz="2400" u="none" cap="none" strike="noStrike">
              <a:solidFill>
                <a:srgbClr val="FF9900"/>
              </a:solidFill>
              <a:latin typeface="Lato"/>
              <a:ea typeface="Lato"/>
              <a:cs typeface="Lato"/>
              <a:sym typeface="Lato"/>
            </a:endParaRPr>
          </a:p>
          <a:p>
            <a:pPr indent="0" lvl="0" marL="0" marR="0" rtl="0" algn="l">
              <a:lnSpc>
                <a:spcPct val="100000"/>
              </a:lnSpc>
              <a:spcBef>
                <a:spcPts val="0"/>
              </a:spcBef>
              <a:spcAft>
                <a:spcPts val="0"/>
              </a:spcAft>
              <a:buClr>
                <a:srgbClr val="FF9900"/>
              </a:buClr>
              <a:buSzPts val="3000"/>
              <a:buFont typeface="Lato"/>
              <a:buNone/>
            </a:pPr>
            <a:r>
              <a:t/>
            </a:r>
            <a:endParaRPr b="1" i="0" sz="1400" u="none" cap="none" strike="noStrike">
              <a:solidFill>
                <a:srgbClr val="FF99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1" i="1" lang="en-GB" sz="2200" u="none" cap="none" strike="noStrike">
                <a:solidFill>
                  <a:schemeClr val="dk1"/>
                </a:solidFill>
                <a:latin typeface="Lato"/>
                <a:ea typeface="Lato"/>
                <a:cs typeface="Lato"/>
                <a:sym typeface="Lato"/>
              </a:rPr>
              <a:t>“Hey! Have you seen the price of Kattacoin?! </a:t>
            </a:r>
            <a:endParaRPr b="1" i="1" sz="2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1" i="1" lang="en-GB" sz="2200" u="none" cap="none" strike="noStrike">
                <a:solidFill>
                  <a:schemeClr val="dk1"/>
                </a:solidFill>
                <a:latin typeface="Lato"/>
                <a:ea typeface="Lato"/>
                <a:cs typeface="Lato"/>
                <a:sym typeface="Lato"/>
              </a:rPr>
              <a:t>It’s 15% cheaper than it has been. </a:t>
            </a:r>
            <a:endParaRPr b="1" i="1" sz="2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1" i="1" lang="en-GB" sz="2200" u="none" cap="none" strike="noStrike">
                <a:solidFill>
                  <a:schemeClr val="dk1"/>
                </a:solidFill>
                <a:latin typeface="Lato"/>
                <a:ea typeface="Lato"/>
                <a:cs typeface="Lato"/>
                <a:sym typeface="Lato"/>
              </a:rPr>
              <a:t>You should buy. I have!!!”</a:t>
            </a:r>
            <a:endParaRPr b="1" i="1" sz="2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1" i="1" sz="2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FF9900"/>
              </a:buClr>
              <a:buSzPts val="3000"/>
              <a:buFont typeface="Lato"/>
              <a:buNone/>
            </a:pPr>
            <a:r>
              <a:rPr b="1" i="0" lang="en-GB" sz="2400" u="none" cap="none" strike="noStrike">
                <a:solidFill>
                  <a:srgbClr val="FF9900"/>
                </a:solidFill>
                <a:latin typeface="Lato"/>
                <a:ea typeface="Lato"/>
                <a:cs typeface="Lato"/>
                <a:sym typeface="Lato"/>
              </a:rPr>
              <a:t>Use the worksheet to create a conversation in response to the message</a:t>
            </a:r>
            <a:endParaRPr b="1" i="1" sz="2200" u="none" cap="none" strike="noStrike">
              <a:solidFill>
                <a:schemeClr val="dk1"/>
              </a:solidFill>
              <a:latin typeface="Lato"/>
              <a:ea typeface="Lato"/>
              <a:cs typeface="Lato"/>
              <a:sym typeface="Lato"/>
            </a:endParaRPr>
          </a:p>
        </p:txBody>
      </p:sp>
      <p:sp>
        <p:nvSpPr>
          <p:cNvPr id="718" name="Google Shape;718;g143409b8039_0_402"/>
          <p:cNvSpPr txBox="1"/>
          <p:nvPr/>
        </p:nvSpPr>
        <p:spPr>
          <a:xfrm>
            <a:off x="205350" y="192950"/>
            <a:ext cx="8070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800" u="none" cap="none" strike="noStrike">
                <a:solidFill>
                  <a:schemeClr val="accent2"/>
                </a:solidFill>
                <a:latin typeface="Lato"/>
                <a:ea typeface="Lato"/>
                <a:cs typeface="Lato"/>
                <a:sym typeface="Lato"/>
              </a:rPr>
              <a:t>How to manage influences</a:t>
            </a:r>
            <a:endParaRPr b="0" i="0" sz="2800" u="none" cap="none" strike="noStrike">
              <a:solidFill>
                <a:schemeClr val="accent2"/>
              </a:solidFill>
              <a:latin typeface="Arial"/>
              <a:ea typeface="Arial"/>
              <a:cs typeface="Arial"/>
              <a:sym typeface="Arial"/>
            </a:endParaRPr>
          </a:p>
        </p:txBody>
      </p:sp>
      <p:sp>
        <p:nvSpPr>
          <p:cNvPr id="719" name="Google Shape;719;g143409b8039_0_402"/>
          <p:cNvSpPr txBox="1"/>
          <p:nvPr/>
        </p:nvSpPr>
        <p:spPr>
          <a:xfrm>
            <a:off x="93050" y="4671800"/>
            <a:ext cx="3597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u="none" cap="none" strike="noStrike">
                <a:solidFill>
                  <a:schemeClr val="accent2"/>
                </a:solidFill>
                <a:latin typeface="Lato"/>
                <a:ea typeface="Lato"/>
                <a:cs typeface="Lato"/>
                <a:sym typeface="Lato"/>
              </a:rPr>
              <a:t>Resource 5: Text conversation template  </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g164521c4102_0_50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000"/>
              <a:buNone/>
            </a:pPr>
            <a:fld id="{00000000-1234-1234-1234-123412341234}" type="slidenum">
              <a:rPr lang="en-GB"/>
              <a:t>‹#›</a:t>
            </a:fld>
            <a:endParaRPr/>
          </a:p>
        </p:txBody>
      </p:sp>
      <p:sp>
        <p:nvSpPr>
          <p:cNvPr id="725" name="Google Shape;725;g164521c4102_0_501"/>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726" name="Google Shape;726;g164521c4102_0_501"/>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g137256c1b60_1_9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732" name="Google Shape;732;g137256c1b60_1_96"/>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b="1" lang="en-GB" sz="1400"/>
              <a:t>‹#›</a:t>
            </a:fld>
            <a:endParaRPr b="1" sz="1400"/>
          </a:p>
        </p:txBody>
      </p:sp>
      <p:sp>
        <p:nvSpPr>
          <p:cNvPr id="733" name="Google Shape;733;g137256c1b60_1_96"/>
          <p:cNvSpPr txBox="1"/>
          <p:nvPr/>
        </p:nvSpPr>
        <p:spPr>
          <a:xfrm>
            <a:off x="360375" y="1503475"/>
            <a:ext cx="8051700" cy="226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en-GB" sz="2000" u="none" cap="none" strike="noStrike">
                <a:solidFill>
                  <a:schemeClr val="lt1"/>
                </a:solidFill>
                <a:latin typeface="Lato Black"/>
                <a:ea typeface="Lato Black"/>
                <a:cs typeface="Lato Black"/>
                <a:sym typeface="Lato Black"/>
              </a:rPr>
              <a:t>By the end of the session, I will be able to:</a:t>
            </a:r>
            <a:endParaRPr b="1" i="0" sz="1600" u="none" cap="none" strike="noStrike">
              <a:solidFill>
                <a:schemeClr val="lt1"/>
              </a:solidFill>
              <a:latin typeface="Lato"/>
              <a:ea typeface="Lato"/>
              <a:cs typeface="Lato"/>
              <a:sym typeface="Lato"/>
            </a:endParaRPr>
          </a:p>
          <a:p>
            <a:pPr indent="-330200" lvl="0" marL="457200" marR="0" rtl="0" algn="l">
              <a:lnSpc>
                <a:spcPct val="150000"/>
              </a:lnSpc>
              <a:spcBef>
                <a:spcPts val="0"/>
              </a:spcBef>
              <a:spcAft>
                <a:spcPts val="0"/>
              </a:spcAft>
              <a:buClr>
                <a:srgbClr val="FFFFFF"/>
              </a:buClr>
              <a:buSzPts val="1600"/>
              <a:buFont typeface="Lato"/>
              <a:buAutoNum type="arabicPeriod"/>
            </a:pPr>
            <a:r>
              <a:rPr lang="en-GB" sz="1600">
                <a:solidFill>
                  <a:srgbClr val="FFFFFF"/>
                </a:solidFill>
                <a:latin typeface="Lato"/>
                <a:ea typeface="Lato"/>
                <a:cs typeface="Lato"/>
                <a:sym typeface="Lato"/>
              </a:rPr>
              <a:t>Describe</a:t>
            </a:r>
            <a:r>
              <a:rPr b="0" i="0" lang="en-GB" sz="1600" u="none" cap="none" strike="noStrike">
                <a:solidFill>
                  <a:srgbClr val="FFFFFF"/>
                </a:solidFill>
                <a:latin typeface="Lato"/>
                <a:ea typeface="Lato"/>
                <a:cs typeface="Lato"/>
                <a:sym typeface="Lato"/>
              </a:rPr>
              <a:t> what cryptocurrency is and how it compares with traditional money</a:t>
            </a:r>
            <a:endParaRPr b="0" i="0" sz="1600" u="none" cap="none" strike="noStrike">
              <a:solidFill>
                <a:srgbClr val="FFFFFF"/>
              </a:solidFill>
              <a:latin typeface="Lato"/>
              <a:ea typeface="Lato"/>
              <a:cs typeface="Lato"/>
              <a:sym typeface="Lato"/>
            </a:endParaRPr>
          </a:p>
          <a:p>
            <a:pPr indent="-330200" lvl="0" marL="457200" marR="0" rtl="0" algn="l">
              <a:lnSpc>
                <a:spcPct val="150000"/>
              </a:lnSpc>
              <a:spcBef>
                <a:spcPts val="0"/>
              </a:spcBef>
              <a:spcAft>
                <a:spcPts val="0"/>
              </a:spcAft>
              <a:buClr>
                <a:srgbClr val="FFFFFF"/>
              </a:buClr>
              <a:buSzPts val="1600"/>
              <a:buFont typeface="Lato"/>
              <a:buAutoNum type="arabicPeriod"/>
            </a:pPr>
            <a:r>
              <a:rPr b="0" i="0" lang="en-GB" sz="1600" u="none" cap="none" strike="noStrike">
                <a:solidFill>
                  <a:srgbClr val="FFFFFF"/>
                </a:solidFill>
                <a:latin typeface="Lato"/>
                <a:ea typeface="Lato"/>
                <a:cs typeface="Lato"/>
                <a:sym typeface="Lato"/>
              </a:rPr>
              <a:t>Recognise the influence of social media and peers on financial decisions</a:t>
            </a:r>
            <a:endParaRPr b="0" i="0" sz="1600" u="none" cap="none" strike="noStrike">
              <a:solidFill>
                <a:srgbClr val="FFFFFF"/>
              </a:solidFill>
              <a:latin typeface="Lato"/>
              <a:ea typeface="Lato"/>
              <a:cs typeface="Lato"/>
              <a:sym typeface="Lato"/>
            </a:endParaRPr>
          </a:p>
          <a:p>
            <a:pPr indent="-330200" lvl="0" marL="457200" marR="0" rtl="0" algn="l">
              <a:lnSpc>
                <a:spcPct val="150000"/>
              </a:lnSpc>
              <a:spcBef>
                <a:spcPts val="0"/>
              </a:spcBef>
              <a:spcAft>
                <a:spcPts val="0"/>
              </a:spcAft>
              <a:buClr>
                <a:srgbClr val="FFFFFF"/>
              </a:buClr>
              <a:buSzPts val="1600"/>
              <a:buFont typeface="Lato"/>
              <a:buAutoNum type="arabicPeriod"/>
            </a:pPr>
            <a:r>
              <a:rPr b="0" i="0" lang="en-GB" sz="1600" u="none" cap="none" strike="noStrike">
                <a:solidFill>
                  <a:srgbClr val="FFFFFF"/>
                </a:solidFill>
                <a:latin typeface="Lato"/>
                <a:ea typeface="Lato"/>
                <a:cs typeface="Lato"/>
                <a:sym typeface="Lato"/>
              </a:rPr>
              <a:t>Confidently identify the risks that cryptocurrenc</a:t>
            </a:r>
            <a:r>
              <a:rPr lang="en-GB" sz="1600">
                <a:solidFill>
                  <a:srgbClr val="FFFFFF"/>
                </a:solidFill>
                <a:latin typeface="Lato"/>
                <a:ea typeface="Lato"/>
                <a:cs typeface="Lato"/>
                <a:sym typeface="Lato"/>
              </a:rPr>
              <a:t>ies</a:t>
            </a:r>
            <a:r>
              <a:rPr b="0" i="0" lang="en-GB" sz="1600" u="none" cap="none" strike="noStrike">
                <a:solidFill>
                  <a:srgbClr val="FFFFFF"/>
                </a:solidFill>
                <a:latin typeface="Lato"/>
                <a:ea typeface="Lato"/>
                <a:cs typeface="Lato"/>
                <a:sym typeface="Lato"/>
              </a:rPr>
              <a:t> present</a:t>
            </a:r>
            <a:endParaRPr b="0" i="0" sz="1600" u="none" cap="none" strike="noStrike">
              <a:solidFill>
                <a:srgbClr val="FFFFFF"/>
              </a:solidFill>
              <a:latin typeface="Lato"/>
              <a:ea typeface="Lato"/>
              <a:cs typeface="Lato"/>
              <a:sym typeface="Lato"/>
            </a:endParaRPr>
          </a:p>
          <a:p>
            <a:pPr indent="-330200" lvl="0" marL="457200" marR="0" rtl="0" algn="l">
              <a:lnSpc>
                <a:spcPct val="150000"/>
              </a:lnSpc>
              <a:spcBef>
                <a:spcPts val="0"/>
              </a:spcBef>
              <a:spcAft>
                <a:spcPts val="0"/>
              </a:spcAft>
              <a:buClr>
                <a:srgbClr val="FFFFFF"/>
              </a:buClr>
              <a:buSzPts val="1600"/>
              <a:buFont typeface="Lato"/>
              <a:buAutoNum type="arabicPeriod"/>
            </a:pPr>
            <a:r>
              <a:rPr lang="en-GB" sz="1600">
                <a:solidFill>
                  <a:srgbClr val="FFFFFF"/>
                </a:solidFill>
                <a:latin typeface="Lato"/>
                <a:ea typeface="Lato"/>
                <a:cs typeface="Lato"/>
                <a:sym typeface="Lato"/>
              </a:rPr>
              <a:t>Explain</a:t>
            </a:r>
            <a:r>
              <a:rPr b="0" i="0" lang="en-GB" sz="1600" u="none" cap="none" strike="noStrike">
                <a:solidFill>
                  <a:srgbClr val="FFFFFF"/>
                </a:solidFill>
                <a:latin typeface="Lato"/>
                <a:ea typeface="Lato"/>
                <a:cs typeface="Lato"/>
                <a:sym typeface="Lato"/>
              </a:rPr>
              <a:t> the warning signs of cryptocurrency scams and what to do when they are spotted </a:t>
            </a:r>
            <a:endParaRPr b="0" i="0" sz="1600" u="none" cap="none" strike="noStrike">
              <a:solidFill>
                <a:srgbClr val="FFFFFF"/>
              </a:solidFill>
              <a:latin typeface="Lato"/>
              <a:ea typeface="Lato"/>
              <a:cs typeface="Lato"/>
              <a:sym typeface="Lato"/>
            </a:endParaRPr>
          </a:p>
        </p:txBody>
      </p:sp>
      <p:sp>
        <p:nvSpPr>
          <p:cNvPr id="734" name="Google Shape;734;g137256c1b60_1_96"/>
          <p:cNvSpPr txBox="1"/>
          <p:nvPr/>
        </p:nvSpPr>
        <p:spPr>
          <a:xfrm>
            <a:off x="360375" y="452850"/>
            <a:ext cx="7338600" cy="846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lt1"/>
                </a:solidFill>
                <a:latin typeface="Lato"/>
                <a:ea typeface="Lato"/>
                <a:cs typeface="Lato"/>
                <a:sym typeface="Lato"/>
              </a:rPr>
              <a:t>‘I will learn how cryptocurrency assets work and how to assess the risks and opportunities that they present’</a:t>
            </a:r>
            <a:endParaRPr b="0" i="0" sz="2000" u="none" cap="none" strike="noStrike">
              <a:solidFill>
                <a:schemeClr val="lt1"/>
              </a:solidFill>
              <a:latin typeface="Lato Black"/>
              <a:ea typeface="Lato Black"/>
              <a:cs typeface="Lato Black"/>
              <a:sym typeface="Lato Black"/>
            </a:endParaRPr>
          </a:p>
        </p:txBody>
      </p:sp>
      <p:pic>
        <p:nvPicPr>
          <p:cNvPr id="735" name="Google Shape;735;g137256c1b60_1_96"/>
          <p:cNvPicPr preferRelativeResize="0"/>
          <p:nvPr/>
        </p:nvPicPr>
        <p:blipFill rotWithShape="1">
          <a:blip r:embed="rId3">
            <a:alphaModFix/>
          </a:blip>
          <a:srcRect b="0" l="0" r="0" t="0"/>
          <a:stretch/>
        </p:blipFill>
        <p:spPr>
          <a:xfrm>
            <a:off x="8147176" y="1860117"/>
            <a:ext cx="459499" cy="388384"/>
          </a:xfrm>
          <a:prstGeom prst="rect">
            <a:avLst/>
          </a:prstGeom>
          <a:noFill/>
          <a:ln>
            <a:noFill/>
          </a:ln>
        </p:spPr>
      </p:pic>
      <p:pic>
        <p:nvPicPr>
          <p:cNvPr id="736" name="Google Shape;736;g137256c1b60_1_96"/>
          <p:cNvPicPr preferRelativeResize="0"/>
          <p:nvPr/>
        </p:nvPicPr>
        <p:blipFill rotWithShape="1">
          <a:blip r:embed="rId3">
            <a:alphaModFix/>
          </a:blip>
          <a:srcRect b="0" l="0" r="0" t="0"/>
          <a:stretch/>
        </p:blipFill>
        <p:spPr>
          <a:xfrm>
            <a:off x="8147176" y="2248492"/>
            <a:ext cx="459499" cy="388384"/>
          </a:xfrm>
          <a:prstGeom prst="rect">
            <a:avLst/>
          </a:prstGeom>
          <a:noFill/>
          <a:ln>
            <a:noFill/>
          </a:ln>
        </p:spPr>
      </p:pic>
      <p:pic>
        <p:nvPicPr>
          <p:cNvPr id="737" name="Google Shape;737;g137256c1b60_1_96"/>
          <p:cNvPicPr preferRelativeResize="0"/>
          <p:nvPr/>
        </p:nvPicPr>
        <p:blipFill rotWithShape="1">
          <a:blip r:embed="rId3">
            <a:alphaModFix/>
          </a:blip>
          <a:srcRect b="0" l="0" r="0" t="0"/>
          <a:stretch/>
        </p:blipFill>
        <p:spPr>
          <a:xfrm>
            <a:off x="8147176" y="2604938"/>
            <a:ext cx="459499" cy="388384"/>
          </a:xfrm>
          <a:prstGeom prst="rect">
            <a:avLst/>
          </a:prstGeom>
          <a:noFill/>
          <a:ln>
            <a:noFill/>
          </a:ln>
        </p:spPr>
      </p:pic>
      <p:sp>
        <p:nvSpPr>
          <p:cNvPr id="738" name="Google Shape;738;g137256c1b60_1_96"/>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g143409b8039_0_408"/>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sz="1300">
                <a:solidFill>
                  <a:schemeClr val="dk1"/>
                </a:solidFill>
              </a:rPr>
              <a:t>‹#›</a:t>
            </a:fld>
            <a:endParaRPr sz="1300">
              <a:solidFill>
                <a:schemeClr val="dk1"/>
              </a:solidFill>
            </a:endParaRPr>
          </a:p>
        </p:txBody>
      </p:sp>
      <p:sp>
        <p:nvSpPr>
          <p:cNvPr id="744" name="Google Shape;744;g143409b8039_0_408"/>
          <p:cNvSpPr txBox="1"/>
          <p:nvPr/>
        </p:nvSpPr>
        <p:spPr>
          <a:xfrm>
            <a:off x="0" y="2091450"/>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5600"/>
              <a:buFont typeface="Arial"/>
              <a:buNone/>
            </a:pPr>
            <a:r>
              <a:rPr b="1" i="0" lang="en-GB" sz="5600" u="none" cap="none" strike="noStrike">
                <a:solidFill>
                  <a:srgbClr val="FFFFFF"/>
                </a:solidFill>
                <a:latin typeface="Lato Black"/>
                <a:ea typeface="Lato Black"/>
                <a:cs typeface="Lato Black"/>
                <a:sym typeface="Lato Black"/>
              </a:rPr>
              <a:t>BREAK</a:t>
            </a:r>
            <a:endParaRPr b="0" i="0" sz="5600" u="none" cap="none" strike="noStrike">
              <a:solidFill>
                <a:srgbClr val="FFFFFF"/>
              </a:solidFill>
              <a:latin typeface="Lato"/>
              <a:ea typeface="Lato"/>
              <a:cs typeface="Lato"/>
              <a:sym typeface="Lato"/>
            </a:endParaRPr>
          </a:p>
        </p:txBody>
      </p:sp>
      <p:sp>
        <p:nvSpPr>
          <p:cNvPr id="745" name="Google Shape;745;g143409b8039_0_408"/>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g1437502037d_0_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751" name="Google Shape;751;g1437502037d_0_6"/>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b="1" lang="en-GB" sz="1400"/>
              <a:t>‹#›</a:t>
            </a:fld>
            <a:endParaRPr b="1" sz="1400"/>
          </a:p>
        </p:txBody>
      </p:sp>
      <p:sp>
        <p:nvSpPr>
          <p:cNvPr id="752" name="Google Shape;752;g1437502037d_0_6"/>
          <p:cNvSpPr txBox="1"/>
          <p:nvPr/>
        </p:nvSpPr>
        <p:spPr>
          <a:xfrm>
            <a:off x="0" y="1306500"/>
            <a:ext cx="9144000" cy="25305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rgbClr val="FFFFFF"/>
                </a:solidFill>
                <a:latin typeface="Lato"/>
                <a:ea typeface="Lato"/>
                <a:cs typeface="Lato"/>
                <a:sym typeface="Lato"/>
              </a:rPr>
              <a:t>Chapter 3:</a:t>
            </a:r>
            <a:endParaRPr b="0" i="0" sz="2400" u="none" cap="none" strike="noStrike">
              <a:solidFill>
                <a:srgbClr val="FFFFFF"/>
              </a:solidFill>
              <a:latin typeface="Lato"/>
              <a:ea typeface="Lato"/>
              <a:cs typeface="Lato"/>
              <a:sym typeface="Lato"/>
            </a:endParaRPr>
          </a:p>
          <a:p>
            <a:pPr indent="0" lvl="0" marL="0" marR="0" rtl="0" algn="ctr">
              <a:lnSpc>
                <a:spcPct val="90000"/>
              </a:lnSpc>
              <a:spcBef>
                <a:spcPts val="0"/>
              </a:spcBef>
              <a:spcAft>
                <a:spcPts val="0"/>
              </a:spcAft>
              <a:buClr>
                <a:srgbClr val="000000"/>
              </a:buClr>
              <a:buSzPts val="5600"/>
              <a:buFont typeface="Arial"/>
              <a:buNone/>
            </a:pPr>
            <a:r>
              <a:rPr b="1" i="0" lang="en-GB" sz="5600" u="none" cap="none" strike="noStrike">
                <a:solidFill>
                  <a:srgbClr val="FFFFFF"/>
                </a:solidFill>
                <a:latin typeface="Lato Black"/>
                <a:ea typeface="Lato Black"/>
                <a:cs typeface="Lato Black"/>
                <a:sym typeface="Lato Black"/>
              </a:rPr>
              <a:t>Research and making informed decisions</a:t>
            </a:r>
            <a:endParaRPr b="1" i="0" sz="5600" u="none" cap="none" strike="noStrike">
              <a:solidFill>
                <a:srgbClr val="FFFFFF"/>
              </a:solidFill>
              <a:latin typeface="Lato Black"/>
              <a:ea typeface="Lato Black"/>
              <a:cs typeface="Lato Black"/>
              <a:sym typeface="Lato Black"/>
            </a:endParaRPr>
          </a:p>
          <a:p>
            <a:pPr indent="0" lvl="0" marL="0" marR="0" rtl="0" algn="ctr">
              <a:lnSpc>
                <a:spcPct val="120000"/>
              </a:lnSpc>
              <a:spcBef>
                <a:spcPts val="0"/>
              </a:spcBef>
              <a:spcAft>
                <a:spcPts val="0"/>
              </a:spcAft>
              <a:buClr>
                <a:srgbClr val="000000"/>
              </a:buClr>
              <a:buSzPts val="2400"/>
              <a:buFont typeface="Arial"/>
              <a:buNone/>
            </a:pPr>
            <a:r>
              <a:rPr b="0" i="0" lang="en-GB" sz="2400" u="none" cap="none" strike="noStrike">
                <a:solidFill>
                  <a:schemeClr val="lt1"/>
                </a:solidFill>
                <a:latin typeface="Lato"/>
                <a:ea typeface="Lato"/>
                <a:cs typeface="Lato"/>
                <a:sym typeface="Lato"/>
              </a:rPr>
              <a:t>Would you recommend that a friend buys cryptocurrency?</a:t>
            </a:r>
            <a:endParaRPr b="0" i="0" sz="2400" u="none" cap="none" strike="noStrike">
              <a:solidFill>
                <a:schemeClr val="lt1"/>
              </a:solidFill>
              <a:latin typeface="Lato"/>
              <a:ea typeface="Lato"/>
              <a:cs typeface="Lato"/>
              <a:sym typeface="Lato"/>
            </a:endParaRPr>
          </a:p>
        </p:txBody>
      </p:sp>
      <p:sp>
        <p:nvSpPr>
          <p:cNvPr id="753" name="Google Shape;753;g1437502037d_0_6"/>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195" name="Google Shape;195;p5"/>
          <p:cNvSpPr txBox="1"/>
          <p:nvPr/>
        </p:nvSpPr>
        <p:spPr>
          <a:xfrm>
            <a:off x="0" y="1694400"/>
            <a:ext cx="9144000" cy="25305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rgbClr val="FFFFFF"/>
                </a:solidFill>
                <a:latin typeface="Lato"/>
                <a:ea typeface="Lato"/>
                <a:cs typeface="Lato"/>
                <a:sym typeface="Lato"/>
              </a:rPr>
              <a:t>Chapter 1:</a:t>
            </a:r>
            <a:endParaRPr b="0" i="0" sz="2400" u="none" cap="none" strike="noStrike">
              <a:solidFill>
                <a:srgbClr val="FFFFFF"/>
              </a:solidFill>
              <a:latin typeface="Lato"/>
              <a:ea typeface="Lato"/>
              <a:cs typeface="Lato"/>
              <a:sym typeface="Lato"/>
            </a:endParaRPr>
          </a:p>
          <a:p>
            <a:pPr indent="0" lvl="0" marL="0" marR="0" rtl="0" algn="ctr">
              <a:lnSpc>
                <a:spcPct val="90000"/>
              </a:lnSpc>
              <a:spcBef>
                <a:spcPts val="0"/>
              </a:spcBef>
              <a:spcAft>
                <a:spcPts val="0"/>
              </a:spcAft>
              <a:buClr>
                <a:srgbClr val="000000"/>
              </a:buClr>
              <a:buSzPts val="5600"/>
              <a:buFont typeface="Arial"/>
              <a:buNone/>
            </a:pPr>
            <a:r>
              <a:rPr b="1" i="0" lang="en-GB" sz="5600" u="none" cap="none" strike="noStrike">
                <a:solidFill>
                  <a:srgbClr val="FFFFFF"/>
                </a:solidFill>
                <a:latin typeface="Lato Black"/>
                <a:ea typeface="Lato Black"/>
                <a:cs typeface="Lato Black"/>
                <a:sym typeface="Lato Black"/>
              </a:rPr>
              <a:t>Different types of money and their uses</a:t>
            </a:r>
            <a:endParaRPr b="1" i="0" sz="5600" u="none" cap="none" strike="noStrike">
              <a:solidFill>
                <a:srgbClr val="FFFFFF"/>
              </a:solidFill>
              <a:latin typeface="Lato Black"/>
              <a:ea typeface="Lato Black"/>
              <a:cs typeface="Lato Black"/>
              <a:sym typeface="Lato Black"/>
            </a:endParaRPr>
          </a:p>
          <a:p>
            <a:pPr indent="0" lvl="0" marL="0" marR="0" rtl="0" algn="ctr">
              <a:lnSpc>
                <a:spcPct val="120000"/>
              </a:lnSpc>
              <a:spcBef>
                <a:spcPts val="0"/>
              </a:spcBef>
              <a:spcAft>
                <a:spcPts val="0"/>
              </a:spcAft>
              <a:buClr>
                <a:srgbClr val="000000"/>
              </a:buClr>
              <a:buSzPts val="2400"/>
              <a:buFont typeface="Arial"/>
              <a:buNone/>
            </a:pPr>
            <a:r>
              <a:rPr b="0" i="0" lang="en-GB" sz="2400" u="none" cap="none" strike="noStrike">
                <a:solidFill>
                  <a:schemeClr val="lt1"/>
                </a:solidFill>
                <a:latin typeface="Lato"/>
                <a:ea typeface="Lato"/>
                <a:cs typeface="Lato"/>
                <a:sym typeface="Lato"/>
              </a:rPr>
              <a:t>What is money?</a:t>
            </a:r>
            <a:endParaRPr b="0" i="0" sz="5600" u="none" cap="none" strike="noStrike">
              <a:solidFill>
                <a:srgbClr val="FFFFFF"/>
              </a:solidFill>
              <a:latin typeface="Lato"/>
              <a:ea typeface="Lato"/>
              <a:cs typeface="Lato"/>
              <a:sym typeface="Lato"/>
            </a:endParaRPr>
          </a:p>
        </p:txBody>
      </p:sp>
      <p:sp>
        <p:nvSpPr>
          <p:cNvPr id="196" name="Google Shape;196;p5"/>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g137256c1b60_1_104"/>
          <p:cNvSpPr txBox="1"/>
          <p:nvPr/>
        </p:nvSpPr>
        <p:spPr>
          <a:xfrm>
            <a:off x="845100" y="2947975"/>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p:txBody>
      </p:sp>
      <p:pic>
        <p:nvPicPr>
          <p:cNvPr descr="Head with gears" id="759" name="Google Shape;759;g137256c1b60_1_104"/>
          <p:cNvPicPr preferRelativeResize="0"/>
          <p:nvPr/>
        </p:nvPicPr>
        <p:blipFill rotWithShape="1">
          <a:blip r:embed="rId3">
            <a:alphaModFix/>
          </a:blip>
          <a:srcRect b="0" l="0" r="0" t="0"/>
          <a:stretch/>
        </p:blipFill>
        <p:spPr>
          <a:xfrm>
            <a:off x="1350003" y="1598300"/>
            <a:ext cx="1293628" cy="1293628"/>
          </a:xfrm>
          <a:prstGeom prst="rect">
            <a:avLst/>
          </a:prstGeom>
          <a:noFill/>
          <a:ln>
            <a:noFill/>
          </a:ln>
        </p:spPr>
      </p:pic>
      <p:pic>
        <p:nvPicPr>
          <p:cNvPr descr="Man and woman" id="760" name="Google Shape;760;g137256c1b60_1_104"/>
          <p:cNvPicPr preferRelativeResize="0"/>
          <p:nvPr/>
        </p:nvPicPr>
        <p:blipFill rotWithShape="1">
          <a:blip r:embed="rId4">
            <a:alphaModFix/>
          </a:blip>
          <a:srcRect b="0" l="0" r="0" t="0"/>
          <a:stretch/>
        </p:blipFill>
        <p:spPr>
          <a:xfrm>
            <a:off x="3836581" y="1700950"/>
            <a:ext cx="1240724" cy="1240724"/>
          </a:xfrm>
          <a:prstGeom prst="rect">
            <a:avLst/>
          </a:prstGeom>
          <a:noFill/>
          <a:ln>
            <a:noFill/>
          </a:ln>
        </p:spPr>
      </p:pic>
      <p:pic>
        <p:nvPicPr>
          <p:cNvPr descr="Share" id="761" name="Google Shape;761;g137256c1b60_1_104"/>
          <p:cNvPicPr preferRelativeResize="0"/>
          <p:nvPr/>
        </p:nvPicPr>
        <p:blipFill rotWithShape="1">
          <a:blip r:embed="rId5">
            <a:alphaModFix/>
          </a:blip>
          <a:srcRect b="0" l="0" r="0" t="0"/>
          <a:stretch/>
        </p:blipFill>
        <p:spPr>
          <a:xfrm>
            <a:off x="6649165" y="1598298"/>
            <a:ext cx="1293628" cy="1293628"/>
          </a:xfrm>
          <a:prstGeom prst="rect">
            <a:avLst/>
          </a:prstGeom>
          <a:noFill/>
          <a:ln>
            <a:noFill/>
          </a:ln>
        </p:spPr>
      </p:pic>
      <p:sp>
        <p:nvSpPr>
          <p:cNvPr id="762" name="Google Shape;762;g137256c1b60_1_104"/>
          <p:cNvSpPr txBox="1"/>
          <p:nvPr/>
        </p:nvSpPr>
        <p:spPr>
          <a:xfrm>
            <a:off x="1500934" y="2935694"/>
            <a:ext cx="19209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1" lang="en-GB" sz="2400" u="none" cap="none" strike="noStrike">
                <a:solidFill>
                  <a:schemeClr val="dk1"/>
                </a:solidFill>
                <a:latin typeface="Lato"/>
                <a:ea typeface="Lato"/>
                <a:cs typeface="Lato"/>
                <a:sym typeface="Lato"/>
              </a:rPr>
              <a:t>Think</a:t>
            </a:r>
            <a:endParaRPr b="1" i="1" sz="2400" u="none" cap="none" strike="noStrike">
              <a:solidFill>
                <a:schemeClr val="dk1"/>
              </a:solidFill>
              <a:latin typeface="Lato"/>
              <a:ea typeface="Lato"/>
              <a:cs typeface="Lato"/>
              <a:sym typeface="Lato"/>
            </a:endParaRPr>
          </a:p>
        </p:txBody>
      </p:sp>
      <p:sp>
        <p:nvSpPr>
          <p:cNvPr id="763" name="Google Shape;763;g137256c1b60_1_104"/>
          <p:cNvSpPr txBox="1"/>
          <p:nvPr/>
        </p:nvSpPr>
        <p:spPr>
          <a:xfrm>
            <a:off x="4116816" y="2935694"/>
            <a:ext cx="19209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1" lang="en-GB" sz="2400" u="none" cap="none" strike="noStrike">
                <a:solidFill>
                  <a:schemeClr val="dk1"/>
                </a:solidFill>
                <a:latin typeface="Lato"/>
                <a:ea typeface="Lato"/>
                <a:cs typeface="Lato"/>
                <a:sym typeface="Lato"/>
              </a:rPr>
              <a:t>Pair</a:t>
            </a:r>
            <a:endParaRPr b="1" i="1" sz="2400" u="none" cap="none" strike="noStrike">
              <a:solidFill>
                <a:schemeClr val="dk1"/>
              </a:solidFill>
              <a:latin typeface="Lato"/>
              <a:ea typeface="Lato"/>
              <a:cs typeface="Lato"/>
              <a:sym typeface="Lato"/>
            </a:endParaRPr>
          </a:p>
        </p:txBody>
      </p:sp>
      <p:sp>
        <p:nvSpPr>
          <p:cNvPr id="764" name="Google Shape;764;g137256c1b60_1_104"/>
          <p:cNvSpPr txBox="1"/>
          <p:nvPr/>
        </p:nvSpPr>
        <p:spPr>
          <a:xfrm>
            <a:off x="6732698" y="2918378"/>
            <a:ext cx="19209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1" lang="en-GB" sz="2400" u="none" cap="none" strike="noStrike">
                <a:solidFill>
                  <a:schemeClr val="dk1"/>
                </a:solidFill>
                <a:latin typeface="Lato"/>
                <a:ea typeface="Lato"/>
                <a:cs typeface="Lato"/>
                <a:sym typeface="Lato"/>
              </a:rPr>
              <a:t>Share</a:t>
            </a:r>
            <a:endParaRPr b="1" i="1" sz="2400" u="none" cap="none" strike="noStrike">
              <a:solidFill>
                <a:schemeClr val="dk1"/>
              </a:solidFill>
              <a:latin typeface="Lato"/>
              <a:ea typeface="Lato"/>
              <a:cs typeface="Lato"/>
              <a:sym typeface="Lato"/>
            </a:endParaRPr>
          </a:p>
        </p:txBody>
      </p:sp>
      <p:sp>
        <p:nvSpPr>
          <p:cNvPr id="765" name="Google Shape;765;g137256c1b60_1_104"/>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766" name="Google Shape;766;g137256c1b60_1_104"/>
          <p:cNvSpPr txBox="1"/>
          <p:nvPr>
            <p:ph type="ctrTitle"/>
          </p:nvPr>
        </p:nvSpPr>
        <p:spPr>
          <a:xfrm>
            <a:off x="244543" y="298913"/>
            <a:ext cx="7610700" cy="1168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3300" u="none" cap="none" strike="noStrike">
                <a:solidFill>
                  <a:srgbClr val="FF8022"/>
                </a:solidFill>
                <a:latin typeface="Lato"/>
                <a:ea typeface="Lato"/>
                <a:cs typeface="Lato"/>
                <a:sym typeface="Lato"/>
              </a:rPr>
              <a:t>What does good research involve?</a:t>
            </a:r>
            <a:endParaRPr b="1" i="0" sz="3300" u="none" cap="none" strike="noStrike">
              <a:solidFill>
                <a:srgbClr val="FF8022"/>
              </a:solidFill>
              <a:latin typeface="Lato"/>
              <a:ea typeface="Lato"/>
              <a:cs typeface="Lato"/>
              <a:sym typeface="Lato"/>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gfdcf7e1543_2_33"/>
          <p:cNvSpPr txBox="1"/>
          <p:nvPr/>
        </p:nvSpPr>
        <p:spPr>
          <a:xfrm>
            <a:off x="360375" y="1171525"/>
            <a:ext cx="83718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1800" u="none" cap="none" strike="noStrike">
                <a:solidFill>
                  <a:schemeClr val="lt1"/>
                </a:solidFill>
                <a:latin typeface="Lato"/>
                <a:ea typeface="Lato"/>
                <a:cs typeface="Lato"/>
                <a:sym typeface="Lato"/>
              </a:rPr>
              <a:t>Too good to be true?</a:t>
            </a:r>
            <a:endParaRPr b="1" i="0" sz="1800" u="none" cap="none" strike="noStrike">
              <a:solidFill>
                <a:schemeClr val="lt1"/>
              </a:solidFill>
              <a:latin typeface="Lato"/>
              <a:ea typeface="Lato"/>
              <a:cs typeface="Lato"/>
              <a:sym typeface="Lato"/>
            </a:endParaRPr>
          </a:p>
        </p:txBody>
      </p:sp>
      <p:sp>
        <p:nvSpPr>
          <p:cNvPr id="772" name="Google Shape;772;gfdcf7e1543_2_33"/>
          <p:cNvSpPr txBox="1"/>
          <p:nvPr>
            <p:ph type="ctrTitle"/>
          </p:nvPr>
        </p:nvSpPr>
        <p:spPr>
          <a:xfrm>
            <a:off x="451025" y="303950"/>
            <a:ext cx="7404300" cy="9030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3300" u="none" cap="none" strike="noStrike">
                <a:solidFill>
                  <a:srgbClr val="FF8022"/>
                </a:solidFill>
                <a:latin typeface="Lato"/>
                <a:ea typeface="Lato"/>
                <a:cs typeface="Lato"/>
                <a:sym typeface="Lato"/>
              </a:rPr>
              <a:t>What does good research involve?</a:t>
            </a:r>
            <a:endParaRPr b="1" i="0" sz="3300" u="none" cap="none" strike="noStrike">
              <a:solidFill>
                <a:srgbClr val="FF8022"/>
              </a:solidFill>
              <a:latin typeface="Lato"/>
              <a:ea typeface="Lato"/>
              <a:cs typeface="Lato"/>
              <a:sym typeface="Lato"/>
            </a:endParaRPr>
          </a:p>
        </p:txBody>
      </p:sp>
      <p:sp>
        <p:nvSpPr>
          <p:cNvPr id="773" name="Google Shape;773;gfdcf7e1543_2_33"/>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b="1" lang="en-GB" sz="1400"/>
              <a:t>‹#›</a:t>
            </a:fld>
            <a:endParaRPr b="1" sz="1400"/>
          </a:p>
        </p:txBody>
      </p:sp>
      <p:pic>
        <p:nvPicPr>
          <p:cNvPr descr="Beth from @budgetjonesdiary shares her tips for good research when it comes to money!" id="774" name="Google Shape;774;gfdcf7e1543_2_33" title="Too good to be true?">
            <a:hlinkClick r:id="rId3"/>
          </p:cNvPr>
          <p:cNvPicPr preferRelativeResize="0"/>
          <p:nvPr/>
        </p:nvPicPr>
        <p:blipFill rotWithShape="1">
          <a:blip r:embed="rId4">
            <a:alphaModFix/>
          </a:blip>
          <a:srcRect b="0" l="0" r="0" t="0"/>
          <a:stretch/>
        </p:blipFill>
        <p:spPr>
          <a:xfrm>
            <a:off x="451025" y="1585200"/>
            <a:ext cx="4068310" cy="3051225"/>
          </a:xfrm>
          <a:prstGeom prst="rect">
            <a:avLst/>
          </a:prstGeom>
          <a:noFill/>
          <a:ln>
            <a:noFill/>
          </a:ln>
        </p:spPr>
      </p:pic>
      <p:sp>
        <p:nvSpPr>
          <p:cNvPr id="775" name="Google Shape;775;gfdcf7e1543_2_33"/>
          <p:cNvSpPr txBox="1"/>
          <p:nvPr/>
        </p:nvSpPr>
        <p:spPr>
          <a:xfrm>
            <a:off x="152400" y="152400"/>
            <a:ext cx="30000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chemeClr val="lt1"/>
                </a:solidFill>
                <a:latin typeface="Lato"/>
                <a:ea typeface="Lato"/>
                <a:cs typeface="Lato"/>
                <a:sym typeface="Lato"/>
              </a:rPr>
              <a:t>  </a:t>
            </a:r>
            <a:endParaRPr b="0" i="0" sz="1400" u="none" cap="none" strike="noStrike">
              <a:solidFill>
                <a:srgbClr val="000000"/>
              </a:solidFill>
              <a:latin typeface="Arial"/>
              <a:ea typeface="Arial"/>
              <a:cs typeface="Arial"/>
              <a:sym typeface="Arial"/>
            </a:endParaRPr>
          </a:p>
        </p:txBody>
      </p:sp>
      <p:sp>
        <p:nvSpPr>
          <p:cNvPr id="776" name="Google Shape;776;gfdcf7e1543_2_33"/>
          <p:cNvSpPr txBox="1"/>
          <p:nvPr/>
        </p:nvSpPr>
        <p:spPr>
          <a:xfrm>
            <a:off x="451025" y="4636425"/>
            <a:ext cx="4473900" cy="3143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sng" cap="none" strike="noStrike">
                <a:solidFill>
                  <a:schemeClr val="hlink"/>
                </a:solidFill>
                <a:latin typeface="Arial"/>
                <a:ea typeface="Arial"/>
                <a:cs typeface="Arial"/>
                <a:sym typeface="Arial"/>
                <a:hlinkClick r:id="rId5"/>
              </a:rPr>
              <a:t>https://youtu.be/3xVMpSI1GfE</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4"/>
                                        </p:tgtEl>
                                        <p:attrNameLst>
                                          <p:attrName>style.visibility</p:attrName>
                                        </p:attrNameLst>
                                      </p:cBhvr>
                                      <p:to>
                                        <p:strVal val="visible"/>
                                      </p:to>
                                    </p:set>
                                    <p:animEffect filter="fade" transition="in">
                                      <p:cBhvr>
                                        <p:cTn dur="1000"/>
                                        <p:tgtEl>
                                          <p:spTgt spid="7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 name="Shape 780"/>
        <p:cNvGrpSpPr/>
        <p:nvPr/>
      </p:nvGrpSpPr>
      <p:grpSpPr>
        <a:xfrm>
          <a:off x="0" y="0"/>
          <a:ext cx="0" cy="0"/>
          <a:chOff x="0" y="0"/>
          <a:chExt cx="0" cy="0"/>
        </a:xfrm>
      </p:grpSpPr>
      <p:sp>
        <p:nvSpPr>
          <p:cNvPr id="781" name="Google Shape;781;g22f1c61018f_0_20"/>
          <p:cNvSpPr txBox="1"/>
          <p:nvPr>
            <p:ph type="ctrTitle"/>
          </p:nvPr>
        </p:nvSpPr>
        <p:spPr>
          <a:xfrm>
            <a:off x="292893" y="284163"/>
            <a:ext cx="7610700" cy="1168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lang="en-GB" sz="3600">
                <a:solidFill>
                  <a:srgbClr val="FF8022"/>
                </a:solidFill>
                <a:latin typeface="Lato"/>
                <a:ea typeface="Lato"/>
                <a:cs typeface="Lato"/>
                <a:sym typeface="Lato"/>
              </a:rPr>
              <a:t>Did you know?</a:t>
            </a:r>
            <a:endParaRPr b="0" i="0" sz="3600" u="none" cap="none" strike="noStrike">
              <a:solidFill>
                <a:srgbClr val="FF8022"/>
              </a:solidFill>
              <a:latin typeface="Arial"/>
              <a:ea typeface="Arial"/>
              <a:cs typeface="Arial"/>
              <a:sym typeface="Arial"/>
            </a:endParaRPr>
          </a:p>
        </p:txBody>
      </p:sp>
      <p:sp>
        <p:nvSpPr>
          <p:cNvPr id="782" name="Google Shape;782;g22f1c61018f_0_2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b="1" lang="en-GB" sz="1400"/>
              <a:t>‹#›</a:t>
            </a:fld>
            <a:endParaRPr b="1" sz="1400"/>
          </a:p>
        </p:txBody>
      </p:sp>
      <p:sp>
        <p:nvSpPr>
          <p:cNvPr id="783" name="Google Shape;783;g22f1c61018f_0_20"/>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pic>
        <p:nvPicPr>
          <p:cNvPr id="784" name="Google Shape;784;g22f1c61018f_0_20"/>
          <p:cNvPicPr preferRelativeResize="0"/>
          <p:nvPr/>
        </p:nvPicPr>
        <p:blipFill>
          <a:blip r:embed="rId3">
            <a:alphaModFix/>
          </a:blip>
          <a:stretch>
            <a:fillRect/>
          </a:stretch>
        </p:blipFill>
        <p:spPr>
          <a:xfrm>
            <a:off x="76200" y="1605206"/>
            <a:ext cx="2370616" cy="2452764"/>
          </a:xfrm>
          <a:prstGeom prst="rect">
            <a:avLst/>
          </a:prstGeom>
          <a:noFill/>
          <a:ln>
            <a:noFill/>
          </a:ln>
        </p:spPr>
      </p:pic>
      <p:pic>
        <p:nvPicPr>
          <p:cNvPr id="785" name="Google Shape;785;g22f1c61018f_0_20"/>
          <p:cNvPicPr preferRelativeResize="0"/>
          <p:nvPr/>
        </p:nvPicPr>
        <p:blipFill rotWithShape="1">
          <a:blip r:embed="rId4">
            <a:alphaModFix/>
          </a:blip>
          <a:srcRect b="0" l="0" r="5695" t="0"/>
          <a:stretch/>
        </p:blipFill>
        <p:spPr>
          <a:xfrm>
            <a:off x="4544824" y="1580750"/>
            <a:ext cx="2280201" cy="2501675"/>
          </a:xfrm>
          <a:prstGeom prst="rect">
            <a:avLst/>
          </a:prstGeom>
          <a:noFill/>
          <a:ln>
            <a:noFill/>
          </a:ln>
        </p:spPr>
      </p:pic>
      <p:sp>
        <p:nvSpPr>
          <p:cNvPr id="786" name="Google Shape;786;g22f1c61018f_0_20"/>
          <p:cNvSpPr txBox="1"/>
          <p:nvPr/>
        </p:nvSpPr>
        <p:spPr>
          <a:xfrm>
            <a:off x="2547950" y="1618700"/>
            <a:ext cx="1936500" cy="2424900"/>
          </a:xfrm>
          <a:prstGeom prst="rect">
            <a:avLst/>
          </a:prstGeom>
          <a:no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300">
                <a:solidFill>
                  <a:schemeClr val="lt1"/>
                </a:solidFill>
                <a:latin typeface="Lato"/>
                <a:ea typeface="Lato"/>
                <a:cs typeface="Lato"/>
                <a:sym typeface="Lato"/>
              </a:rPr>
              <a:t>A </a:t>
            </a:r>
            <a:r>
              <a:rPr lang="en-GB" sz="1300">
                <a:solidFill>
                  <a:schemeClr val="lt1"/>
                </a:solidFill>
                <a:latin typeface="Lato"/>
                <a:ea typeface="Lato"/>
                <a:cs typeface="Lato"/>
                <a:sym typeface="Lato"/>
              </a:rPr>
              <a:t>crypto</a:t>
            </a:r>
            <a:r>
              <a:rPr lang="en-GB" sz="1300">
                <a:solidFill>
                  <a:schemeClr val="lt1"/>
                </a:solidFill>
                <a:latin typeface="Lato"/>
                <a:ea typeface="Lato"/>
                <a:cs typeface="Lato"/>
                <a:sym typeface="Lato"/>
              </a:rPr>
              <a:t> </a:t>
            </a:r>
            <a:r>
              <a:rPr b="1" lang="en-GB" sz="1300">
                <a:solidFill>
                  <a:schemeClr val="lt1"/>
                </a:solidFill>
                <a:latin typeface="Lato"/>
                <a:ea typeface="Lato"/>
                <a:cs typeface="Lato"/>
                <a:sym typeface="Lato"/>
              </a:rPr>
              <a:t>company</a:t>
            </a:r>
            <a:r>
              <a:rPr b="1" lang="en-GB" sz="1300">
                <a:solidFill>
                  <a:schemeClr val="lt1"/>
                </a:solidFill>
                <a:latin typeface="Lato"/>
                <a:ea typeface="Lato"/>
                <a:cs typeface="Lato"/>
                <a:sym typeface="Lato"/>
              </a:rPr>
              <a:t>’s </a:t>
            </a:r>
            <a:r>
              <a:rPr b="1" lang="en-GB" sz="1300">
                <a:solidFill>
                  <a:schemeClr val="lt1"/>
                </a:solidFill>
                <a:latin typeface="Lato"/>
                <a:ea typeface="Lato"/>
                <a:cs typeface="Lato"/>
                <a:sym typeface="Lato"/>
              </a:rPr>
              <a:t>registration</a:t>
            </a:r>
            <a:r>
              <a:rPr b="1" lang="en-GB" sz="1300">
                <a:solidFill>
                  <a:schemeClr val="lt1"/>
                </a:solidFill>
                <a:latin typeface="Lato"/>
                <a:ea typeface="Lato"/>
                <a:cs typeface="Lato"/>
                <a:sym typeface="Lato"/>
              </a:rPr>
              <a:t> number </a:t>
            </a:r>
            <a:r>
              <a:rPr b="1" lang="en-GB" sz="1300">
                <a:solidFill>
                  <a:schemeClr val="lt1"/>
                </a:solidFill>
                <a:latin typeface="Lato"/>
                <a:ea typeface="Lato"/>
                <a:cs typeface="Lato"/>
                <a:sym typeface="Lato"/>
              </a:rPr>
              <a:t>can</a:t>
            </a:r>
            <a:r>
              <a:rPr b="1" lang="en-GB" sz="1300">
                <a:solidFill>
                  <a:schemeClr val="lt1"/>
                </a:solidFill>
                <a:latin typeface="Lato"/>
                <a:ea typeface="Lato"/>
                <a:cs typeface="Lato"/>
                <a:sym typeface="Lato"/>
              </a:rPr>
              <a:t> be checked</a:t>
            </a:r>
            <a:r>
              <a:rPr lang="en-GB" sz="1300">
                <a:solidFill>
                  <a:schemeClr val="lt1"/>
                </a:solidFill>
                <a:latin typeface="Lato"/>
                <a:ea typeface="Lato"/>
                <a:cs typeface="Lato"/>
                <a:sym typeface="Lato"/>
              </a:rPr>
              <a:t> on Companies House to check whether it is a legitimate company (applies to UK firms only).</a:t>
            </a:r>
            <a:endParaRPr sz="1300">
              <a:solidFill>
                <a:schemeClr val="lt1"/>
              </a:solidFill>
              <a:latin typeface="Lato"/>
              <a:ea typeface="Lato"/>
              <a:cs typeface="Lato"/>
              <a:sym typeface="Lato"/>
            </a:endParaRPr>
          </a:p>
          <a:p>
            <a:pPr indent="0" lvl="0" marL="0" rtl="0" algn="ctr">
              <a:spcBef>
                <a:spcPts val="0"/>
              </a:spcBef>
              <a:spcAft>
                <a:spcPts val="0"/>
              </a:spcAft>
              <a:buNone/>
            </a:pPr>
            <a:r>
              <a:t/>
            </a:r>
            <a:endParaRPr sz="1300">
              <a:solidFill>
                <a:schemeClr val="lt1"/>
              </a:solidFill>
              <a:latin typeface="Lato"/>
              <a:ea typeface="Lato"/>
              <a:cs typeface="Lato"/>
              <a:sym typeface="Lato"/>
            </a:endParaRPr>
          </a:p>
          <a:p>
            <a:pPr indent="0" lvl="0" marL="0" rtl="0" algn="ctr">
              <a:spcBef>
                <a:spcPts val="0"/>
              </a:spcBef>
              <a:spcAft>
                <a:spcPts val="0"/>
              </a:spcAft>
              <a:buNone/>
            </a:pPr>
            <a:r>
              <a:t/>
            </a:r>
            <a:endParaRPr sz="1300">
              <a:solidFill>
                <a:schemeClr val="lt1"/>
              </a:solidFill>
              <a:latin typeface="Lato"/>
              <a:ea typeface="Lato"/>
              <a:cs typeface="Lato"/>
              <a:sym typeface="Lato"/>
            </a:endParaRPr>
          </a:p>
        </p:txBody>
      </p:sp>
      <p:sp>
        <p:nvSpPr>
          <p:cNvPr id="787" name="Google Shape;787;g22f1c61018f_0_20"/>
          <p:cNvSpPr txBox="1"/>
          <p:nvPr/>
        </p:nvSpPr>
        <p:spPr>
          <a:xfrm>
            <a:off x="6914050" y="1580750"/>
            <a:ext cx="2123100" cy="2501700"/>
          </a:xfrm>
          <a:prstGeom prst="rect">
            <a:avLst/>
          </a:prstGeom>
          <a:no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300">
              <a:solidFill>
                <a:schemeClr val="lt1"/>
              </a:solidFill>
              <a:latin typeface="Lato"/>
              <a:ea typeface="Lato"/>
              <a:cs typeface="Lato"/>
              <a:sym typeface="Lato"/>
            </a:endParaRPr>
          </a:p>
          <a:p>
            <a:pPr indent="0" lvl="0" marL="0" rtl="0" algn="ctr">
              <a:spcBef>
                <a:spcPts val="0"/>
              </a:spcBef>
              <a:spcAft>
                <a:spcPts val="0"/>
              </a:spcAft>
              <a:buNone/>
            </a:pPr>
            <a:r>
              <a:t/>
            </a:r>
            <a:endParaRPr sz="1300">
              <a:solidFill>
                <a:schemeClr val="lt1"/>
              </a:solidFill>
              <a:latin typeface="Lato"/>
              <a:ea typeface="Lato"/>
              <a:cs typeface="Lato"/>
              <a:sym typeface="Lato"/>
            </a:endParaRPr>
          </a:p>
          <a:p>
            <a:pPr indent="0" lvl="0" marL="0" rtl="0" algn="ctr">
              <a:spcBef>
                <a:spcPts val="0"/>
              </a:spcBef>
              <a:spcAft>
                <a:spcPts val="0"/>
              </a:spcAft>
              <a:buNone/>
            </a:pPr>
            <a:r>
              <a:rPr lang="en-GB" sz="1300">
                <a:solidFill>
                  <a:schemeClr val="lt1"/>
                </a:solidFill>
                <a:latin typeface="Lato"/>
                <a:ea typeface="Lato"/>
                <a:cs typeface="Lato"/>
                <a:sym typeface="Lato"/>
              </a:rPr>
              <a:t>Most cryptocurrencies are </a:t>
            </a:r>
            <a:r>
              <a:rPr b="1" lang="en-GB" sz="1300">
                <a:solidFill>
                  <a:schemeClr val="lt1"/>
                </a:solidFill>
                <a:latin typeface="Lato"/>
                <a:ea typeface="Lato"/>
                <a:cs typeface="Lato"/>
                <a:sym typeface="Lato"/>
              </a:rPr>
              <a:t>not regulated</a:t>
            </a:r>
            <a:r>
              <a:rPr lang="en-GB" sz="1300">
                <a:solidFill>
                  <a:schemeClr val="lt1"/>
                </a:solidFill>
                <a:latin typeface="Lato"/>
                <a:ea typeface="Lato"/>
                <a:cs typeface="Lato"/>
                <a:sym typeface="Lato"/>
              </a:rPr>
              <a:t> by the </a:t>
            </a:r>
            <a:r>
              <a:rPr lang="en-GB" sz="1300" u="sng">
                <a:solidFill>
                  <a:schemeClr val="lt1"/>
                </a:solidFill>
                <a:latin typeface="Lato"/>
                <a:ea typeface="Lato"/>
                <a:cs typeface="Lato"/>
                <a:sym typeface="Lato"/>
                <a:hlinkClick r:id="rId5">
                  <a:extLst>
                    <a:ext uri="{A12FA001-AC4F-418D-AE19-62706E023703}">
                      <ahyp:hlinkClr val="tx"/>
                    </a:ext>
                  </a:extLst>
                </a:hlinkClick>
              </a:rPr>
              <a:t>FCA</a:t>
            </a:r>
            <a:r>
              <a:rPr lang="en-GB" sz="1300">
                <a:solidFill>
                  <a:schemeClr val="lt1"/>
                </a:solidFill>
                <a:latin typeface="Lato"/>
                <a:ea typeface="Lato"/>
                <a:cs typeface="Lato"/>
                <a:sym typeface="Lato"/>
              </a:rPr>
              <a:t> (Financial Conduct Authority), even if the firm providing the crypto is. This means </a:t>
            </a:r>
            <a:r>
              <a:rPr lang="en-GB" sz="1300">
                <a:solidFill>
                  <a:schemeClr val="lt1"/>
                </a:solidFill>
                <a:latin typeface="Lato"/>
                <a:ea typeface="Lato"/>
                <a:cs typeface="Lato"/>
                <a:sym typeface="Lato"/>
              </a:rPr>
              <a:t>people aren’t protected by the UK’s Financial Compensation Scheme. </a:t>
            </a:r>
            <a:endParaRPr sz="1300">
              <a:solidFill>
                <a:schemeClr val="lt1"/>
              </a:solidFill>
              <a:latin typeface="Lato"/>
              <a:ea typeface="Lato"/>
              <a:cs typeface="Lato"/>
              <a:sym typeface="Lato"/>
            </a:endParaRPr>
          </a:p>
          <a:p>
            <a:pPr indent="0" lvl="0" marL="0" rtl="0" algn="ctr">
              <a:spcBef>
                <a:spcPts val="0"/>
              </a:spcBef>
              <a:spcAft>
                <a:spcPts val="0"/>
              </a:spcAft>
              <a:buNone/>
            </a:pPr>
            <a:r>
              <a:rPr b="1" lang="en-GB" sz="1300">
                <a:solidFill>
                  <a:schemeClr val="lt1"/>
                </a:solidFill>
                <a:latin typeface="Lato"/>
                <a:ea typeface="Lato"/>
                <a:cs typeface="Lato"/>
                <a:sym typeface="Lato"/>
              </a:rPr>
              <a:t>If someone is scammed, they are unlikely to get their money back.</a:t>
            </a:r>
            <a:endParaRPr b="1" sz="1300">
              <a:solidFill>
                <a:schemeClr val="lt1"/>
              </a:solidFill>
              <a:latin typeface="Lato"/>
              <a:ea typeface="Lato"/>
              <a:cs typeface="Lato"/>
              <a:sym typeface="Lato"/>
            </a:endParaRPr>
          </a:p>
          <a:p>
            <a:pPr indent="0" lvl="0" marL="0" rtl="0" algn="ctr">
              <a:spcBef>
                <a:spcPts val="0"/>
              </a:spcBef>
              <a:spcAft>
                <a:spcPts val="0"/>
              </a:spcAft>
              <a:buNone/>
            </a:pPr>
            <a:r>
              <a:t/>
            </a:r>
            <a:endParaRPr sz="1300">
              <a:solidFill>
                <a:schemeClr val="lt1"/>
              </a:solidFill>
              <a:latin typeface="Lato"/>
              <a:ea typeface="Lato"/>
              <a:cs typeface="Lato"/>
              <a:sym typeface="Lato"/>
            </a:endParaRPr>
          </a:p>
          <a:p>
            <a:pPr indent="0" lvl="0" marL="0" rtl="0" algn="ctr">
              <a:spcBef>
                <a:spcPts val="0"/>
              </a:spcBef>
              <a:spcAft>
                <a:spcPts val="0"/>
              </a:spcAft>
              <a:buNone/>
            </a:pPr>
            <a:r>
              <a:t/>
            </a:r>
            <a:endParaRPr sz="1300">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g14052082458_0_223"/>
          <p:cNvSpPr txBox="1"/>
          <p:nvPr/>
        </p:nvSpPr>
        <p:spPr>
          <a:xfrm>
            <a:off x="86800" y="1982625"/>
            <a:ext cx="6261000" cy="1947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rgbClr val="000000"/>
              </a:buClr>
              <a:buSzPts val="3600"/>
              <a:buFont typeface="Arial"/>
              <a:buNone/>
            </a:pPr>
            <a:r>
              <a:rPr b="1" lang="en-GB" sz="3600">
                <a:solidFill>
                  <a:srgbClr val="FF8022"/>
                </a:solidFill>
                <a:latin typeface="Lato"/>
                <a:ea typeface="Lato"/>
                <a:cs typeface="Lato"/>
                <a:sym typeface="Lato"/>
              </a:rPr>
              <a:t>Being aware</a:t>
            </a:r>
            <a:endParaRPr b="1" sz="2400">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b="1" i="0" sz="700" u="none" cap="none" strike="noStrike">
              <a:solidFill>
                <a:schemeClr val="lt1"/>
              </a:solidFill>
              <a:latin typeface="Lato"/>
              <a:ea typeface="Lato"/>
              <a:cs typeface="Lato"/>
              <a:sym typeface="Lato"/>
            </a:endParaRPr>
          </a:p>
          <a:p>
            <a:pPr indent="-342900" lvl="0" marL="457200" marR="0" rtl="0" algn="l">
              <a:lnSpc>
                <a:spcPct val="115000"/>
              </a:lnSpc>
              <a:spcBef>
                <a:spcPts val="0"/>
              </a:spcBef>
              <a:spcAft>
                <a:spcPts val="0"/>
              </a:spcAft>
              <a:buClr>
                <a:schemeClr val="accent2"/>
              </a:buClr>
              <a:buSzPts val="1800"/>
              <a:buFont typeface="Lato"/>
              <a:buChar char="●"/>
            </a:pPr>
            <a:r>
              <a:rPr b="1" i="0" lang="en-GB" sz="1800" u="none" cap="none" strike="noStrike">
                <a:solidFill>
                  <a:schemeClr val="accent2"/>
                </a:solidFill>
                <a:latin typeface="Lato"/>
                <a:ea typeface="Lato"/>
                <a:cs typeface="Lato"/>
                <a:sym typeface="Lato"/>
              </a:rPr>
              <a:t>What are the </a:t>
            </a:r>
            <a:r>
              <a:rPr b="1" i="0" lang="en-GB" sz="1800" u="none" cap="none" strike="noStrike">
                <a:solidFill>
                  <a:schemeClr val="accent2"/>
                </a:solidFill>
                <a:latin typeface="Lato"/>
                <a:ea typeface="Lato"/>
                <a:cs typeface="Lato"/>
                <a:sym typeface="Lato"/>
                <a:extLst>
                  <a:ext uri="http://customooxmlschemas.google.com/">
                    <go:slidesCustomData xmlns:go="http://customooxmlschemas.google.com/" textRoundtripDataId="34"/>
                  </a:ext>
                </a:extLst>
              </a:rPr>
              <a:t>fees</a:t>
            </a:r>
            <a:r>
              <a:rPr b="1" i="0" lang="en-GB" sz="1800" u="none" cap="none" strike="noStrike">
                <a:solidFill>
                  <a:schemeClr val="accent2"/>
                </a:solidFill>
                <a:latin typeface="Lato"/>
                <a:ea typeface="Lato"/>
                <a:cs typeface="Lato"/>
                <a:sym typeface="Lato"/>
              </a:rPr>
              <a:t>?</a:t>
            </a:r>
            <a:endParaRPr b="1" i="0" sz="1800" u="none" cap="none" strike="noStrike">
              <a:solidFill>
                <a:schemeClr val="accent2"/>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500"/>
              <a:buFont typeface="Arial"/>
              <a:buNone/>
            </a:pPr>
            <a:r>
              <a:rPr b="0" i="0" lang="en-GB" sz="1500" u="none" cap="none" strike="noStrike">
                <a:solidFill>
                  <a:schemeClr val="lt1"/>
                </a:solidFill>
                <a:latin typeface="Lato"/>
                <a:ea typeface="Lato"/>
                <a:cs typeface="Lato"/>
                <a:sym typeface="Lato"/>
              </a:rPr>
              <a:t>Buying and selling cryptocurrencies can be </a:t>
            </a:r>
            <a:r>
              <a:rPr b="0" i="0" lang="en-GB" sz="1500" u="sng" cap="none" strike="noStrike">
                <a:solidFill>
                  <a:schemeClr val="lt1"/>
                </a:solidFill>
                <a:latin typeface="Lato"/>
                <a:ea typeface="Lato"/>
                <a:cs typeface="Lato"/>
                <a:sym typeface="Lato"/>
              </a:rPr>
              <a:t>expensive</a:t>
            </a:r>
            <a:r>
              <a:rPr b="0" i="0" lang="en-GB" sz="1500" u="none" cap="none" strike="noStrike">
                <a:solidFill>
                  <a:schemeClr val="lt1"/>
                </a:solidFill>
                <a:latin typeface="Lato"/>
                <a:ea typeface="Lato"/>
                <a:cs typeface="Lato"/>
                <a:sym typeface="Lato"/>
              </a:rPr>
              <a:t> and fees can eat up any of the profits that might be earned through rising values.</a:t>
            </a:r>
            <a:endParaRPr b="0" i="0" sz="1500" u="none" cap="none" strike="noStrike">
              <a:solidFill>
                <a:schemeClr val="lt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a:p>
            <a:pPr indent="-342900" lvl="0" marL="457200" marR="0" rtl="0" algn="l">
              <a:lnSpc>
                <a:spcPct val="115000"/>
              </a:lnSpc>
              <a:spcBef>
                <a:spcPts val="0"/>
              </a:spcBef>
              <a:spcAft>
                <a:spcPts val="0"/>
              </a:spcAft>
              <a:buClr>
                <a:schemeClr val="accent2"/>
              </a:buClr>
              <a:buSzPts val="1800"/>
              <a:buFont typeface="Lato"/>
              <a:buChar char="●"/>
            </a:pPr>
            <a:r>
              <a:rPr b="1" i="0" lang="en-GB" sz="1800" u="none" cap="none" strike="noStrike">
                <a:solidFill>
                  <a:schemeClr val="accent2"/>
                </a:solidFill>
                <a:latin typeface="Lato"/>
                <a:ea typeface="Lato"/>
                <a:cs typeface="Lato"/>
                <a:sym typeface="Lato"/>
              </a:rPr>
              <a:t>What are buyout terms?</a:t>
            </a:r>
            <a:endParaRPr b="1" i="0" sz="1800" u="none" cap="none" strike="noStrike">
              <a:solidFill>
                <a:schemeClr val="accent2"/>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Lato"/>
                <a:ea typeface="Lato"/>
                <a:cs typeface="Lato"/>
                <a:sym typeface="Lato"/>
              </a:rPr>
              <a:t>Cryptocurrency is up 20</a:t>
            </a:r>
            <a:r>
              <a:rPr lang="en-GB">
                <a:solidFill>
                  <a:schemeClr val="lt1"/>
                </a:solidFill>
                <a:latin typeface="Lato"/>
                <a:ea typeface="Lato"/>
                <a:cs typeface="Lato"/>
                <a:sym typeface="Lato"/>
              </a:rPr>
              <a:t>% </a:t>
            </a:r>
            <a:r>
              <a:rPr b="0" i="0" lang="en-GB" sz="1400" u="none" cap="none" strike="noStrike">
                <a:solidFill>
                  <a:schemeClr val="lt1"/>
                </a:solidFill>
                <a:latin typeface="Lato"/>
                <a:ea typeface="Lato"/>
                <a:cs typeface="Lato"/>
                <a:sym typeface="Lato"/>
              </a:rPr>
              <a:t> in one day, investors are delighted and want to get their money out. Then they find out they can’t. </a:t>
            </a:r>
            <a:br>
              <a:rPr b="0" i="0" lang="en-GB" sz="1400" u="none" cap="none" strike="noStrike">
                <a:solidFill>
                  <a:schemeClr val="lt1"/>
                </a:solidFill>
                <a:latin typeface="Lato"/>
                <a:ea typeface="Lato"/>
                <a:cs typeface="Lato"/>
                <a:sym typeface="Lato"/>
              </a:rPr>
            </a:br>
            <a:endParaRPr b="0" i="0" sz="1400" u="none" cap="none" strike="noStrike">
              <a:solidFill>
                <a:schemeClr val="lt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Lato"/>
                <a:ea typeface="Lato"/>
                <a:cs typeface="Lato"/>
                <a:sym typeface="Lato"/>
              </a:rPr>
              <a:t>Sometimes it is because the site they traded on has crashed or gone offline. Everyone had the same idea, they all tried to log on at the same time and now there is a </a:t>
            </a:r>
            <a:r>
              <a:rPr b="0" i="0" lang="en-GB" sz="1400" u="sng" cap="none" strike="noStrike">
                <a:solidFill>
                  <a:schemeClr val="lt1"/>
                </a:solidFill>
                <a:latin typeface="Lato"/>
                <a:ea typeface="Lato"/>
                <a:cs typeface="Lato"/>
                <a:sym typeface="Lato"/>
              </a:rPr>
              <a:t>complete outage.</a:t>
            </a:r>
            <a:br>
              <a:rPr b="0" i="0" lang="en-GB" sz="1200" u="none" cap="none" strike="noStrike">
                <a:solidFill>
                  <a:srgbClr val="000000"/>
                </a:solidFill>
                <a:latin typeface="Arial"/>
                <a:ea typeface="Arial"/>
                <a:cs typeface="Arial"/>
                <a:sym typeface="Arial"/>
              </a:rPr>
            </a:br>
            <a:endParaRPr b="0" i="0" sz="12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Lato"/>
                <a:ea typeface="Lato"/>
                <a:cs typeface="Lato"/>
                <a:sym typeface="Lato"/>
              </a:rPr>
              <a:t>Sometimes it is because they cannot trade instantly. The terms they signed up to might mean that they can place an order, but the site does not have to act on it instantly. </a:t>
            </a:r>
            <a:endParaRPr b="0" i="0" sz="1400" u="none" cap="none" strike="noStrike">
              <a:solidFill>
                <a:schemeClr val="lt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FF802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3" name="Google Shape;793;g14052082458_0_223"/>
          <p:cNvSpPr txBox="1"/>
          <p:nvPr>
            <p:ph idx="12" type="sldNum"/>
          </p:nvPr>
        </p:nvSpPr>
        <p:spPr>
          <a:xfrm>
            <a:off x="8595309" y="341126"/>
            <a:ext cx="548700" cy="393600"/>
          </a:xfrm>
          <a:prstGeom prst="rect">
            <a:avLst/>
          </a:prstGeom>
          <a:noFill/>
          <a:ln>
            <a:noFill/>
          </a:ln>
        </p:spPr>
        <p:txBody>
          <a:bodyPr anchorCtr="0" anchor="t"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b="1" lang="en-GB"/>
              <a:t>‹#›</a:t>
            </a:fld>
            <a:endParaRPr b="1"/>
          </a:p>
        </p:txBody>
      </p:sp>
      <p:pic>
        <p:nvPicPr>
          <p:cNvPr id="794" name="Google Shape;794;g14052082458_0_223"/>
          <p:cNvPicPr preferRelativeResize="0"/>
          <p:nvPr/>
        </p:nvPicPr>
        <p:blipFill rotWithShape="1">
          <a:blip r:embed="rId3">
            <a:alphaModFix/>
          </a:blip>
          <a:srcRect b="0" l="0" r="0" t="0"/>
          <a:stretch/>
        </p:blipFill>
        <p:spPr>
          <a:xfrm>
            <a:off x="6716452" y="1598098"/>
            <a:ext cx="2114948" cy="1947300"/>
          </a:xfrm>
          <a:prstGeom prst="rect">
            <a:avLst/>
          </a:prstGeom>
          <a:noFill/>
          <a:ln cap="flat" cmpd="sng" w="19050">
            <a:solidFill>
              <a:srgbClr val="FF8022"/>
            </a:solidFill>
            <a:prstDash val="solid"/>
            <a:round/>
            <a:headEnd len="sm" w="sm" type="none"/>
            <a:tailEnd len="sm" w="sm" type="none"/>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 name="Shape 798"/>
        <p:cNvGrpSpPr/>
        <p:nvPr/>
      </p:nvGrpSpPr>
      <p:grpSpPr>
        <a:xfrm>
          <a:off x="0" y="0"/>
          <a:ext cx="0" cy="0"/>
          <a:chOff x="0" y="0"/>
          <a:chExt cx="0" cy="0"/>
        </a:xfrm>
      </p:grpSpPr>
      <p:sp>
        <p:nvSpPr>
          <p:cNvPr id="799" name="Google Shape;799;g148fb80227b_4_0"/>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pic>
        <p:nvPicPr>
          <p:cNvPr descr="Bitcoin" id="800" name="Google Shape;800;g148fb80227b_4_0"/>
          <p:cNvPicPr preferRelativeResize="0"/>
          <p:nvPr/>
        </p:nvPicPr>
        <p:blipFill rotWithShape="1">
          <a:blip r:embed="rId3">
            <a:alphaModFix/>
          </a:blip>
          <a:srcRect b="0" l="0" r="0" t="0"/>
          <a:stretch/>
        </p:blipFill>
        <p:spPr>
          <a:xfrm>
            <a:off x="6835501" y="1381826"/>
            <a:ext cx="2143975" cy="2092100"/>
          </a:xfrm>
          <a:prstGeom prst="rect">
            <a:avLst/>
          </a:prstGeom>
          <a:noFill/>
          <a:ln>
            <a:noFill/>
          </a:ln>
        </p:spPr>
      </p:pic>
      <p:sp>
        <p:nvSpPr>
          <p:cNvPr id="801" name="Google Shape;801;g148fb80227b_4_0"/>
          <p:cNvSpPr txBox="1"/>
          <p:nvPr>
            <p:ph type="ctrTitle"/>
          </p:nvPr>
        </p:nvSpPr>
        <p:spPr>
          <a:xfrm>
            <a:off x="292893" y="284163"/>
            <a:ext cx="7610700" cy="1168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lang="en-GB" sz="3600">
                <a:solidFill>
                  <a:srgbClr val="FF8022"/>
                </a:solidFill>
                <a:latin typeface="Lato"/>
                <a:ea typeface="Lato"/>
                <a:cs typeface="Lato"/>
                <a:sym typeface="Lato"/>
              </a:rPr>
              <a:t>Weighing up b</a:t>
            </a:r>
            <a:r>
              <a:rPr b="1" lang="en-GB" sz="3600">
                <a:solidFill>
                  <a:srgbClr val="FF8022"/>
                </a:solidFill>
                <a:latin typeface="Lato"/>
                <a:ea typeface="Lato"/>
                <a:cs typeface="Lato"/>
                <a:sym typeface="Lato"/>
                <a:extLst>
                  <a:ext uri="http://customooxmlschemas.google.com/">
                    <go:slidesCustomData xmlns:go="http://customooxmlschemas.google.com/" textRoundtripDataId="35"/>
                  </a:ext>
                </a:extLst>
              </a:rPr>
              <a:t>itcoin</a:t>
            </a:r>
            <a:endParaRPr b="0" i="0" sz="3600" u="none" cap="none" strike="noStrike">
              <a:solidFill>
                <a:srgbClr val="FF8022"/>
              </a:solidFill>
              <a:latin typeface="Arial"/>
              <a:ea typeface="Arial"/>
              <a:cs typeface="Arial"/>
              <a:sym typeface="Arial"/>
            </a:endParaRPr>
          </a:p>
        </p:txBody>
      </p:sp>
      <p:sp>
        <p:nvSpPr>
          <p:cNvPr id="802" name="Google Shape;802;g148fb80227b_4_0"/>
          <p:cNvSpPr txBox="1"/>
          <p:nvPr/>
        </p:nvSpPr>
        <p:spPr>
          <a:xfrm>
            <a:off x="292900" y="1196475"/>
            <a:ext cx="6398700" cy="1168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800"/>
              <a:buFont typeface="Arial"/>
              <a:buNone/>
            </a:pPr>
            <a:r>
              <a:rPr b="1" i="0" lang="en-GB" sz="2600" u="none" cap="none" strike="noStrike">
                <a:solidFill>
                  <a:schemeClr val="lt1"/>
                </a:solidFill>
                <a:latin typeface="Lato"/>
                <a:ea typeface="Lato"/>
                <a:cs typeface="Lato"/>
                <a:sym typeface="Lato"/>
              </a:rPr>
              <a:t>We are going to use bitcoin as an example of a cryptocurrency to research.</a:t>
            </a:r>
            <a:endParaRPr b="1" i="0" sz="26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800"/>
              <a:buFont typeface="Arial"/>
              <a:buNone/>
            </a:pPr>
            <a:r>
              <a:t/>
            </a:r>
            <a:endParaRPr b="1" i="0" sz="26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800"/>
              <a:buFont typeface="Arial"/>
              <a:buNone/>
            </a:pPr>
            <a:r>
              <a:rPr b="1" i="0" lang="en-GB" sz="2200" u="none" cap="none" strike="noStrike">
                <a:solidFill>
                  <a:schemeClr val="lt1"/>
                </a:solidFill>
                <a:latin typeface="Lato"/>
                <a:ea typeface="Lato"/>
                <a:cs typeface="Lato"/>
                <a:sym typeface="Lato"/>
                <a:extLst>
                  <a:ext uri="http://customooxmlschemas.google.com/">
                    <go:slidesCustomData xmlns:go="http://customooxmlschemas.google.com/" textRoundtripDataId="36"/>
                  </a:ext>
                </a:extLst>
              </a:rPr>
              <a:t>We’ll apply our learning on the topic so far to assess: </a:t>
            </a:r>
            <a:endParaRPr b="1" i="0" sz="2200" u="none" cap="none" strike="noStrike">
              <a:solidFill>
                <a:schemeClr val="lt1"/>
              </a:solidFill>
              <a:latin typeface="Lato"/>
              <a:ea typeface="Lato"/>
              <a:cs typeface="Lato"/>
              <a:sym typeface="Lato"/>
              <a:extLst>
                <a:ext uri="http://customooxmlschemas.google.com/">
                  <go:slidesCustomData xmlns:go="http://customooxmlschemas.google.com/" textRoundtripDataId="37"/>
                </a:ext>
              </a:extLst>
            </a:endParaRPr>
          </a:p>
          <a:p>
            <a:pPr indent="-355600" lvl="0" marL="457200" marR="0" rtl="0" algn="l">
              <a:lnSpc>
                <a:spcPct val="115000"/>
              </a:lnSpc>
              <a:spcBef>
                <a:spcPts val="0"/>
              </a:spcBef>
              <a:spcAft>
                <a:spcPts val="0"/>
              </a:spcAft>
              <a:buClr>
                <a:schemeClr val="lt1"/>
              </a:buClr>
              <a:buSzPts val="2000"/>
              <a:buFont typeface="Lato"/>
              <a:buChar char="●"/>
            </a:pPr>
            <a:r>
              <a:rPr b="1" i="0" lang="en-GB" sz="2000" u="none" cap="none" strike="noStrike">
                <a:solidFill>
                  <a:schemeClr val="lt1"/>
                </a:solidFill>
                <a:latin typeface="Lato"/>
                <a:ea typeface="Lato"/>
                <a:cs typeface="Lato"/>
                <a:sym typeface="Lato"/>
                <a:extLst>
                  <a:ext uri="http://customooxmlschemas.google.com/">
                    <go:slidesCustomData xmlns:go="http://customooxmlschemas.google.com/" textRoundtripDataId="38"/>
                  </a:ext>
                </a:extLst>
              </a:rPr>
              <a:t>What factors make bitcoin an appealing choice to some people </a:t>
            </a:r>
            <a:endParaRPr b="1" i="0" sz="2000" u="none" cap="none" strike="noStrike">
              <a:solidFill>
                <a:schemeClr val="lt1"/>
              </a:solidFill>
              <a:latin typeface="Lato"/>
              <a:ea typeface="Lato"/>
              <a:cs typeface="Lato"/>
              <a:sym typeface="Lato"/>
              <a:extLst>
                <a:ext uri="http://customooxmlschemas.google.com/">
                  <go:slidesCustomData xmlns:go="http://customooxmlschemas.google.com/" textRoundtripDataId="39"/>
                </a:ext>
              </a:extLst>
            </a:endParaRPr>
          </a:p>
          <a:p>
            <a:pPr indent="-355600" lvl="0" marL="457200" marR="0" rtl="0" algn="l">
              <a:lnSpc>
                <a:spcPct val="115000"/>
              </a:lnSpc>
              <a:spcBef>
                <a:spcPts val="0"/>
              </a:spcBef>
              <a:spcAft>
                <a:spcPts val="0"/>
              </a:spcAft>
              <a:buClr>
                <a:schemeClr val="lt1"/>
              </a:buClr>
              <a:buSzPts val="2000"/>
              <a:buFont typeface="Lato"/>
              <a:buChar char="●"/>
            </a:pPr>
            <a:r>
              <a:rPr b="1" i="0" lang="en-GB" sz="2000" u="none" cap="none" strike="noStrike">
                <a:solidFill>
                  <a:schemeClr val="lt1"/>
                </a:solidFill>
                <a:latin typeface="Lato"/>
                <a:ea typeface="Lato"/>
                <a:cs typeface="Lato"/>
                <a:sym typeface="Lato"/>
                <a:extLst>
                  <a:ext uri="http://customooxmlschemas.google.com/">
                    <go:slidesCustomData xmlns:go="http://customooxmlschemas.google.com/" textRoundtripDataId="40"/>
                  </a:ext>
                </a:extLst>
              </a:rPr>
              <a:t>The main cryptocurrency red flags to look out for</a:t>
            </a:r>
            <a:endParaRPr b="0" i="0" sz="2000" u="none" cap="none" strike="noStrike">
              <a:solidFill>
                <a:schemeClr val="accent2"/>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pic>
        <p:nvPicPr>
          <p:cNvPr descr="Bitcoin" id="807" name="Google Shape;807;g145a8d0729b_1_0"/>
          <p:cNvPicPr preferRelativeResize="0"/>
          <p:nvPr/>
        </p:nvPicPr>
        <p:blipFill rotWithShape="1">
          <a:blip r:embed="rId3">
            <a:alphaModFix/>
          </a:blip>
          <a:srcRect b="0" l="0" r="0" t="0"/>
          <a:stretch/>
        </p:blipFill>
        <p:spPr>
          <a:xfrm>
            <a:off x="-251370" y="868508"/>
            <a:ext cx="2602825" cy="2539850"/>
          </a:xfrm>
          <a:prstGeom prst="rect">
            <a:avLst/>
          </a:prstGeom>
          <a:noFill/>
          <a:ln>
            <a:noFill/>
          </a:ln>
        </p:spPr>
      </p:pic>
      <p:sp>
        <p:nvSpPr>
          <p:cNvPr id="808" name="Google Shape;808;g145a8d0729b_1_0"/>
          <p:cNvSpPr txBox="1"/>
          <p:nvPr/>
        </p:nvSpPr>
        <p:spPr>
          <a:xfrm>
            <a:off x="3746250" y="1765250"/>
            <a:ext cx="4399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 name="Google Shape;809;g145a8d0729b_1_0"/>
          <p:cNvSpPr txBox="1"/>
          <p:nvPr/>
        </p:nvSpPr>
        <p:spPr>
          <a:xfrm>
            <a:off x="187950" y="3947450"/>
            <a:ext cx="8632500" cy="673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800"/>
              <a:buFont typeface="Arial"/>
              <a:buNone/>
            </a:pPr>
            <a:r>
              <a:rPr b="1" i="0" lang="en-GB" sz="2000" u="none" cap="none" strike="noStrike">
                <a:solidFill>
                  <a:schemeClr val="accent2"/>
                </a:solidFill>
                <a:latin typeface="Lato"/>
                <a:ea typeface="Lato"/>
                <a:cs typeface="Lato"/>
                <a:sym typeface="Lato"/>
              </a:rPr>
              <a:t>But these celebrities are all very rich and can afford to lose money…. </a:t>
            </a:r>
            <a:endParaRPr b="1" i="0" sz="2000" u="none" cap="none" strike="noStrike">
              <a:solidFill>
                <a:schemeClr val="accent2"/>
              </a:solidFill>
              <a:latin typeface="Lato"/>
              <a:ea typeface="Lato"/>
              <a:cs typeface="Lato"/>
              <a:sym typeface="Lato"/>
            </a:endParaRPr>
          </a:p>
          <a:p>
            <a:pPr indent="0" lvl="0" marL="0" marR="0" rtl="0" algn="l">
              <a:lnSpc>
                <a:spcPct val="115000"/>
              </a:lnSpc>
              <a:spcBef>
                <a:spcPts val="0"/>
              </a:spcBef>
              <a:spcAft>
                <a:spcPts val="0"/>
              </a:spcAft>
              <a:buClr>
                <a:srgbClr val="000000"/>
              </a:buClr>
              <a:buSzPts val="2800"/>
              <a:buFont typeface="Arial"/>
              <a:buNone/>
            </a:pPr>
            <a:r>
              <a:rPr b="1" i="0" lang="en-GB" sz="2000" u="none" cap="none" strike="noStrike">
                <a:solidFill>
                  <a:schemeClr val="accent2"/>
                </a:solidFill>
                <a:latin typeface="Lato"/>
                <a:ea typeface="Lato"/>
                <a:cs typeface="Lato"/>
                <a:sym typeface="Lato"/>
              </a:rPr>
              <a:t>Could it ever be safe for someone to buy bitcoin? </a:t>
            </a:r>
            <a:endParaRPr b="1" i="0" sz="2000" u="none" cap="none" strike="noStrike">
              <a:solidFill>
                <a:schemeClr val="accent2"/>
              </a:solidFill>
              <a:latin typeface="Lato"/>
              <a:ea typeface="Lato"/>
              <a:cs typeface="Lato"/>
              <a:sym typeface="Lato"/>
            </a:endParaRPr>
          </a:p>
          <a:p>
            <a:pPr indent="0" lvl="0" marL="0" marR="0" rtl="0" algn="l">
              <a:lnSpc>
                <a:spcPct val="115000"/>
              </a:lnSpc>
              <a:spcBef>
                <a:spcPts val="0"/>
              </a:spcBef>
              <a:spcAft>
                <a:spcPts val="0"/>
              </a:spcAft>
              <a:buClr>
                <a:srgbClr val="000000"/>
              </a:buClr>
              <a:buSzPts val="2800"/>
              <a:buFont typeface="Arial"/>
              <a:buNone/>
            </a:pPr>
            <a:r>
              <a:t/>
            </a:r>
            <a:endParaRPr b="0" i="0" sz="2000" u="none" cap="none" strike="noStrike">
              <a:solidFill>
                <a:schemeClr val="accent2"/>
              </a:solidFill>
              <a:latin typeface="Arial"/>
              <a:ea typeface="Arial"/>
              <a:cs typeface="Arial"/>
              <a:sym typeface="Arial"/>
            </a:endParaRPr>
          </a:p>
        </p:txBody>
      </p:sp>
      <p:sp>
        <p:nvSpPr>
          <p:cNvPr id="810" name="Google Shape;810;g145a8d0729b_1_0"/>
          <p:cNvSpPr txBox="1"/>
          <p:nvPr>
            <p:ph idx="12" type="sldNum"/>
          </p:nvPr>
        </p:nvSpPr>
        <p:spPr>
          <a:xfrm>
            <a:off x="8561359" y="331476"/>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b="1" lang="en-GB" sz="1400"/>
              <a:t>‹#›</a:t>
            </a:fld>
            <a:endParaRPr b="1" sz="1400"/>
          </a:p>
        </p:txBody>
      </p:sp>
      <p:sp>
        <p:nvSpPr>
          <p:cNvPr id="811" name="Google Shape;811;g145a8d0729b_1_0"/>
          <p:cNvSpPr txBox="1"/>
          <p:nvPr/>
        </p:nvSpPr>
        <p:spPr>
          <a:xfrm>
            <a:off x="1908400" y="768025"/>
            <a:ext cx="6940800" cy="289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How useful is this information?</a:t>
            </a:r>
            <a:endParaRPr b="1"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i="0" sz="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Bitcoin was the first major usable cryptocurrency. It has the highest market cap and its coins trade at the highest cost of all cryptocurrencies. Because it was the first, bitcoin is the reason anyone is talking about cryptocurrency in the first place. </a:t>
            </a:r>
            <a:endParaRPr b="0"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Despite the big increase in price, bitcoin is the most familiar and invested-in coin, often for those </a:t>
            </a:r>
            <a:r>
              <a:rPr b="0" i="0" lang="en-GB" sz="1600" u="none" cap="none" strike="noStrike">
                <a:solidFill>
                  <a:schemeClr val="lt1"/>
                </a:solidFill>
                <a:latin typeface="Lato"/>
                <a:ea typeface="Lato"/>
                <a:cs typeface="Lato"/>
                <a:sym typeface="Lato"/>
                <a:extLst>
                  <a:ext uri="http://customooxmlschemas.google.com/">
                    <go:slidesCustomData xmlns:go="http://customooxmlschemas.google.com/" textRoundtripDataId="41"/>
                  </a:ext>
                </a:extLst>
              </a:rPr>
              <a:t>trying out cryptocurrenc</a:t>
            </a:r>
            <a:r>
              <a:rPr b="0" i="0" lang="en-GB" sz="1600" u="none" cap="none" strike="noStrike">
                <a:solidFill>
                  <a:schemeClr val="lt1"/>
                </a:solidFill>
                <a:latin typeface="Lato"/>
                <a:ea typeface="Lato"/>
                <a:cs typeface="Lato"/>
                <a:sym typeface="Lato"/>
              </a:rPr>
              <a:t>ies for the first time. </a:t>
            </a:r>
            <a:endParaRPr b="0"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Many celebrities have talked about investing in bitcoin, including </a:t>
            </a:r>
            <a:r>
              <a:rPr b="0" i="0" lang="en-GB" sz="1600" u="none" cap="none" strike="noStrike">
                <a:solidFill>
                  <a:schemeClr val="lt1"/>
                </a:solidFill>
                <a:latin typeface="Lato"/>
                <a:ea typeface="Lato"/>
                <a:cs typeface="Lato"/>
                <a:sym typeface="Lato"/>
                <a:extLst>
                  <a:ext uri="http://customooxmlschemas.google.com/">
                    <go:slidesCustomData xmlns:go="http://customooxmlschemas.google.com/" textRoundtripDataId="42"/>
                  </a:ext>
                </a:extLst>
              </a:rPr>
              <a:t>50 Cent, Bill Gates, Serena Williams, Floyd Mayweather and Mike Tyson</a:t>
            </a:r>
            <a:r>
              <a:rPr b="0" i="0" lang="en-GB" sz="1600" u="none" cap="none" strike="noStrike">
                <a:solidFill>
                  <a:schemeClr val="lt1"/>
                </a:solidFill>
                <a:latin typeface="Lato"/>
                <a:ea typeface="Lato"/>
                <a:cs typeface="Lato"/>
                <a:sym typeface="Lato"/>
              </a:rPr>
              <a:t>.</a:t>
            </a:r>
            <a:endParaRPr b="0" i="1" sz="1600" u="none" cap="none" strike="noStrike">
              <a:solidFill>
                <a:schemeClr val="lt1"/>
              </a:solidFill>
              <a:latin typeface="Lato"/>
              <a:ea typeface="Lato"/>
              <a:cs typeface="Lato"/>
              <a:sym typeface="Lato"/>
            </a:endParaRPr>
          </a:p>
        </p:txBody>
      </p:sp>
      <p:sp>
        <p:nvSpPr>
          <p:cNvPr id="812" name="Google Shape;812;g145a8d0729b_1_0"/>
          <p:cNvSpPr txBox="1"/>
          <p:nvPr>
            <p:ph type="ctrTitle"/>
          </p:nvPr>
        </p:nvSpPr>
        <p:spPr>
          <a:xfrm>
            <a:off x="187950" y="256625"/>
            <a:ext cx="7508700" cy="673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3200" u="none" cap="none" strike="noStrike">
                <a:solidFill>
                  <a:srgbClr val="FF8022"/>
                </a:solidFill>
                <a:latin typeface="Lato"/>
                <a:ea typeface="Lato"/>
                <a:cs typeface="Lato"/>
                <a:sym typeface="Lato"/>
              </a:rPr>
              <a:t>Should a person ever ‘</a:t>
            </a:r>
            <a:r>
              <a:rPr b="1" i="0" lang="en-GB" sz="3200" u="none" cap="none" strike="noStrike">
                <a:solidFill>
                  <a:srgbClr val="FF8022"/>
                </a:solidFill>
                <a:latin typeface="Lato"/>
                <a:ea typeface="Lato"/>
                <a:cs typeface="Lato"/>
                <a:sym typeface="Lato"/>
                <a:extLst>
                  <a:ext uri="http://customooxmlschemas.google.com/">
                    <go:slidesCustomData xmlns:go="http://customooxmlschemas.google.com/" textRoundtripDataId="43"/>
                  </a:ext>
                </a:extLst>
              </a:rPr>
              <a:t>invest</a:t>
            </a:r>
            <a:r>
              <a:rPr b="1" i="0" lang="en-GB" sz="3200" u="none" cap="none" strike="noStrike">
                <a:solidFill>
                  <a:srgbClr val="FF8022"/>
                </a:solidFill>
                <a:latin typeface="Lato"/>
                <a:ea typeface="Lato"/>
                <a:cs typeface="Lato"/>
                <a:sym typeface="Lato"/>
              </a:rPr>
              <a:t>’ in bitcoin?</a:t>
            </a:r>
            <a:endParaRPr b="1" i="0" sz="3200" u="none" cap="none" strike="noStrike">
              <a:solidFill>
                <a:srgbClr val="FF802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sp>
        <p:nvSpPr>
          <p:cNvPr id="817" name="Google Shape;817;p37"/>
          <p:cNvSpPr txBox="1"/>
          <p:nvPr>
            <p:ph type="ctrTitle"/>
          </p:nvPr>
        </p:nvSpPr>
        <p:spPr>
          <a:xfrm>
            <a:off x="325826" y="249775"/>
            <a:ext cx="6954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GB" sz="3000" u="none" cap="none" strike="noStrike">
                <a:solidFill>
                  <a:schemeClr val="lt1"/>
                </a:solidFill>
                <a:latin typeface="Lato"/>
                <a:ea typeface="Lato"/>
                <a:cs typeface="Lato"/>
                <a:sym typeface="Lato"/>
              </a:rPr>
              <a:t>How has the value of bitcoin changed?</a:t>
            </a:r>
            <a:endParaRPr b="0" i="0" sz="30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400" u="none" cap="none" strike="noStrike">
                <a:solidFill>
                  <a:schemeClr val="lt1"/>
                </a:solidFill>
                <a:latin typeface="Lato"/>
                <a:ea typeface="Lato"/>
                <a:cs typeface="Lato"/>
                <a:sym typeface="Lato"/>
              </a:rPr>
              <a:t>Crypto: higher or lower?</a:t>
            </a:r>
            <a:endParaRPr b="1" i="0" sz="2400" u="none" cap="none" strike="noStrike">
              <a:solidFill>
                <a:schemeClr val="lt1"/>
              </a:solidFill>
              <a:latin typeface="Lato"/>
              <a:ea typeface="Lato"/>
              <a:cs typeface="Lato"/>
              <a:sym typeface="Lato"/>
            </a:endParaRPr>
          </a:p>
        </p:txBody>
      </p:sp>
      <p:sp>
        <p:nvSpPr>
          <p:cNvPr id="818" name="Google Shape;818;p37"/>
          <p:cNvSpPr txBox="1"/>
          <p:nvPr/>
        </p:nvSpPr>
        <p:spPr>
          <a:xfrm>
            <a:off x="873785" y="3338539"/>
            <a:ext cx="52038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9" name="Google Shape;819;p37"/>
          <p:cNvSpPr/>
          <p:nvPr/>
        </p:nvSpPr>
        <p:spPr>
          <a:xfrm>
            <a:off x="388089" y="1189081"/>
            <a:ext cx="1134000" cy="1630200"/>
          </a:xfrm>
          <a:prstGeom prst="roundRect">
            <a:avLst>
              <a:gd fmla="val 16667" name="adj"/>
            </a:avLst>
          </a:prstGeom>
          <a:solidFill>
            <a:schemeClr val="accent1"/>
          </a:solidFill>
          <a:ln cap="flat" cmpd="sng" w="25400">
            <a:solidFill>
              <a:srgbClr val="0330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FFFFFF"/>
                </a:solidFill>
                <a:latin typeface="Arial"/>
                <a:ea typeface="Arial"/>
                <a:cs typeface="Arial"/>
                <a:sym typeface="Arial"/>
              </a:rPr>
              <a:t>Jan 2009</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FFFFFF"/>
                </a:solidFill>
                <a:latin typeface="Arial"/>
                <a:ea typeface="Arial"/>
                <a:cs typeface="Arial"/>
                <a:sym typeface="Arial"/>
              </a:rPr>
              <a:t>£0</a:t>
            </a:r>
            <a:endParaRPr b="0" i="0" sz="1400" u="none" cap="none" strike="noStrike">
              <a:solidFill>
                <a:srgbClr val="000000"/>
              </a:solidFill>
              <a:latin typeface="Arial"/>
              <a:ea typeface="Arial"/>
              <a:cs typeface="Arial"/>
              <a:sym typeface="Arial"/>
            </a:endParaRPr>
          </a:p>
        </p:txBody>
      </p:sp>
      <p:sp>
        <p:nvSpPr>
          <p:cNvPr id="820" name="Google Shape;820;p37"/>
          <p:cNvSpPr/>
          <p:nvPr/>
        </p:nvSpPr>
        <p:spPr>
          <a:xfrm>
            <a:off x="1965251" y="1208650"/>
            <a:ext cx="1134000" cy="1630200"/>
          </a:xfrm>
          <a:prstGeom prst="roundRect">
            <a:avLst>
              <a:gd fmla="val 16667" name="adj"/>
            </a:avLst>
          </a:prstGeom>
          <a:solidFill>
            <a:schemeClr val="accent1"/>
          </a:solidFill>
          <a:ln cap="flat" cmpd="sng" w="25400">
            <a:solidFill>
              <a:srgbClr val="0330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FFFFFF"/>
                </a:solidFill>
                <a:latin typeface="Arial"/>
                <a:ea typeface="Arial"/>
                <a:cs typeface="Arial"/>
                <a:sym typeface="Arial"/>
              </a:rPr>
              <a:t>&lt;£0.01</a:t>
            </a:r>
            <a:endParaRPr b="0" i="0" sz="1400" u="none" cap="none" strike="noStrike">
              <a:solidFill>
                <a:srgbClr val="000000"/>
              </a:solidFill>
              <a:latin typeface="Arial"/>
              <a:ea typeface="Arial"/>
              <a:cs typeface="Arial"/>
              <a:sym typeface="Arial"/>
            </a:endParaRPr>
          </a:p>
        </p:txBody>
      </p:sp>
      <p:sp>
        <p:nvSpPr>
          <p:cNvPr id="821" name="Google Shape;821;p37"/>
          <p:cNvSpPr/>
          <p:nvPr/>
        </p:nvSpPr>
        <p:spPr>
          <a:xfrm>
            <a:off x="3542413" y="1208650"/>
            <a:ext cx="1134000" cy="1630200"/>
          </a:xfrm>
          <a:prstGeom prst="roundRect">
            <a:avLst>
              <a:gd fmla="val 16667" name="adj"/>
            </a:avLst>
          </a:prstGeom>
          <a:solidFill>
            <a:schemeClr val="accent1"/>
          </a:solidFill>
          <a:ln cap="flat" cmpd="sng" w="25400">
            <a:solidFill>
              <a:srgbClr val="0330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FFFFFF"/>
                </a:solidFill>
                <a:latin typeface="Arial"/>
                <a:ea typeface="Arial"/>
                <a:cs typeface="Arial"/>
                <a:sym typeface="Arial"/>
              </a:rPr>
              <a:t>£950</a:t>
            </a:r>
            <a:endParaRPr b="0" i="0" sz="1400" u="none" cap="none" strike="noStrike">
              <a:solidFill>
                <a:srgbClr val="000000"/>
              </a:solidFill>
              <a:latin typeface="Arial"/>
              <a:ea typeface="Arial"/>
              <a:cs typeface="Arial"/>
              <a:sym typeface="Arial"/>
            </a:endParaRPr>
          </a:p>
        </p:txBody>
      </p:sp>
      <p:sp>
        <p:nvSpPr>
          <p:cNvPr id="822" name="Google Shape;822;p37"/>
          <p:cNvSpPr/>
          <p:nvPr/>
        </p:nvSpPr>
        <p:spPr>
          <a:xfrm>
            <a:off x="5162105" y="1208650"/>
            <a:ext cx="1134000" cy="1630200"/>
          </a:xfrm>
          <a:prstGeom prst="roundRect">
            <a:avLst>
              <a:gd fmla="val 16667" name="adj"/>
            </a:avLst>
          </a:prstGeom>
          <a:solidFill>
            <a:schemeClr val="accent1"/>
          </a:solidFill>
          <a:ln cap="flat" cmpd="sng" w="25400">
            <a:solidFill>
              <a:srgbClr val="0330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FFFFFF"/>
                </a:solidFill>
                <a:latin typeface="Arial"/>
                <a:ea typeface="Arial"/>
                <a:cs typeface="Arial"/>
                <a:sym typeface="Arial"/>
              </a:rPr>
              <a:t>£240</a:t>
            </a:r>
            <a:endParaRPr b="0" i="0" sz="1400" u="none" cap="none" strike="noStrike">
              <a:solidFill>
                <a:srgbClr val="000000"/>
              </a:solidFill>
              <a:latin typeface="Arial"/>
              <a:ea typeface="Arial"/>
              <a:cs typeface="Arial"/>
              <a:sym typeface="Arial"/>
            </a:endParaRPr>
          </a:p>
        </p:txBody>
      </p:sp>
      <p:sp>
        <p:nvSpPr>
          <p:cNvPr id="823" name="Google Shape;823;p37"/>
          <p:cNvSpPr/>
          <p:nvPr/>
        </p:nvSpPr>
        <p:spPr>
          <a:xfrm>
            <a:off x="6781797" y="1216586"/>
            <a:ext cx="1134000" cy="1630200"/>
          </a:xfrm>
          <a:prstGeom prst="roundRect">
            <a:avLst>
              <a:gd fmla="val 16667" name="adj"/>
            </a:avLst>
          </a:prstGeom>
          <a:solidFill>
            <a:schemeClr val="accent1"/>
          </a:solidFill>
          <a:ln cap="flat" cmpd="sng" w="25400">
            <a:solidFill>
              <a:srgbClr val="0330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FFFFFF"/>
                </a:solidFill>
                <a:latin typeface="Arial"/>
                <a:ea typeface="Arial"/>
                <a:cs typeface="Arial"/>
                <a:sym typeface="Arial"/>
              </a:rPr>
              <a:t>£15,000</a:t>
            </a:r>
            <a:endParaRPr b="0" i="0" sz="1400" u="none" cap="none" strike="noStrike">
              <a:solidFill>
                <a:srgbClr val="000000"/>
              </a:solidFill>
              <a:latin typeface="Arial"/>
              <a:ea typeface="Arial"/>
              <a:cs typeface="Arial"/>
              <a:sym typeface="Arial"/>
            </a:endParaRPr>
          </a:p>
        </p:txBody>
      </p:sp>
      <p:sp>
        <p:nvSpPr>
          <p:cNvPr id="824" name="Google Shape;824;p37"/>
          <p:cNvSpPr/>
          <p:nvPr/>
        </p:nvSpPr>
        <p:spPr>
          <a:xfrm>
            <a:off x="388089" y="3196136"/>
            <a:ext cx="1134000" cy="1630200"/>
          </a:xfrm>
          <a:prstGeom prst="roundRect">
            <a:avLst>
              <a:gd fmla="val 16667" name="adj"/>
            </a:avLst>
          </a:prstGeom>
          <a:solidFill>
            <a:schemeClr val="accent1"/>
          </a:solidFill>
          <a:ln cap="flat" cmpd="sng" w="25400">
            <a:solidFill>
              <a:srgbClr val="0330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FFFFFF"/>
                </a:solidFill>
                <a:latin typeface="Arial"/>
                <a:ea typeface="Arial"/>
                <a:cs typeface="Arial"/>
                <a:sym typeface="Arial"/>
              </a:rPr>
              <a:t>£4,500</a:t>
            </a:r>
            <a:endParaRPr b="0" i="0" sz="1400" u="none" cap="none" strike="noStrike">
              <a:solidFill>
                <a:srgbClr val="000000"/>
              </a:solidFill>
              <a:latin typeface="Arial"/>
              <a:ea typeface="Arial"/>
              <a:cs typeface="Arial"/>
              <a:sym typeface="Arial"/>
            </a:endParaRPr>
          </a:p>
        </p:txBody>
      </p:sp>
      <p:sp>
        <p:nvSpPr>
          <p:cNvPr id="825" name="Google Shape;825;p37"/>
          <p:cNvSpPr/>
          <p:nvPr/>
        </p:nvSpPr>
        <p:spPr>
          <a:xfrm>
            <a:off x="1965250" y="3196136"/>
            <a:ext cx="1134000" cy="1630200"/>
          </a:xfrm>
          <a:prstGeom prst="roundRect">
            <a:avLst>
              <a:gd fmla="val 16667" name="adj"/>
            </a:avLst>
          </a:prstGeom>
          <a:solidFill>
            <a:schemeClr val="accent1"/>
          </a:solidFill>
          <a:ln cap="flat" cmpd="sng" w="25400">
            <a:solidFill>
              <a:srgbClr val="0330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FFFFFF"/>
                </a:solidFill>
                <a:latin typeface="Arial"/>
                <a:ea typeface="Arial"/>
                <a:cs typeface="Arial"/>
                <a:sym typeface="Arial"/>
              </a:rPr>
              <a:t>£22,000</a:t>
            </a:r>
            <a:endParaRPr b="0" i="0" sz="1400" u="none" cap="none" strike="noStrike">
              <a:solidFill>
                <a:srgbClr val="000000"/>
              </a:solidFill>
              <a:latin typeface="Arial"/>
              <a:ea typeface="Arial"/>
              <a:cs typeface="Arial"/>
              <a:sym typeface="Arial"/>
            </a:endParaRPr>
          </a:p>
        </p:txBody>
      </p:sp>
      <p:sp>
        <p:nvSpPr>
          <p:cNvPr id="826" name="Google Shape;826;p37"/>
          <p:cNvSpPr/>
          <p:nvPr/>
        </p:nvSpPr>
        <p:spPr>
          <a:xfrm>
            <a:off x="3542413" y="3226186"/>
            <a:ext cx="1134000" cy="1630200"/>
          </a:xfrm>
          <a:prstGeom prst="roundRect">
            <a:avLst>
              <a:gd fmla="val 16667" name="adj"/>
            </a:avLst>
          </a:prstGeom>
          <a:solidFill>
            <a:schemeClr val="accent1"/>
          </a:solidFill>
          <a:ln cap="flat" cmpd="sng" w="25400">
            <a:solidFill>
              <a:srgbClr val="0330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FFFFFF"/>
                </a:solidFill>
                <a:latin typeface="Arial"/>
                <a:ea typeface="Arial"/>
                <a:cs typeface="Arial"/>
                <a:sym typeface="Arial"/>
              </a:rPr>
              <a:t>£60,000</a:t>
            </a:r>
            <a:endParaRPr b="0" i="0" sz="1400" u="none" cap="none" strike="noStrike">
              <a:solidFill>
                <a:srgbClr val="000000"/>
              </a:solidFill>
              <a:latin typeface="Arial"/>
              <a:ea typeface="Arial"/>
              <a:cs typeface="Arial"/>
              <a:sym typeface="Arial"/>
            </a:endParaRPr>
          </a:p>
        </p:txBody>
      </p:sp>
      <p:sp>
        <p:nvSpPr>
          <p:cNvPr id="827" name="Google Shape;827;p37"/>
          <p:cNvSpPr/>
          <p:nvPr/>
        </p:nvSpPr>
        <p:spPr>
          <a:xfrm>
            <a:off x="5162105" y="3187193"/>
            <a:ext cx="1134000" cy="1630200"/>
          </a:xfrm>
          <a:prstGeom prst="roundRect">
            <a:avLst>
              <a:gd fmla="val 16667" name="adj"/>
            </a:avLst>
          </a:prstGeom>
          <a:solidFill>
            <a:schemeClr val="accent1"/>
          </a:solidFill>
          <a:ln cap="flat" cmpd="sng" w="25400">
            <a:solidFill>
              <a:srgbClr val="0330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FFFFFF"/>
                </a:solidFill>
                <a:latin typeface="Arial"/>
                <a:ea typeface="Arial"/>
                <a:cs typeface="Arial"/>
                <a:sym typeface="Arial"/>
              </a:rPr>
              <a:t>£</a:t>
            </a:r>
            <a:r>
              <a:rPr lang="en-GB">
                <a:solidFill>
                  <a:srgbClr val="FFFFFF"/>
                </a:solidFill>
              </a:rPr>
              <a:t>14</a:t>
            </a:r>
            <a:r>
              <a:rPr b="0" i="0" lang="en-GB" sz="1400" u="none" cap="none" strike="noStrike">
                <a:solidFill>
                  <a:srgbClr val="FFFFFF"/>
                </a:solidFill>
                <a:latin typeface="Arial"/>
                <a:ea typeface="Arial"/>
                <a:cs typeface="Arial"/>
                <a:sym typeface="Arial"/>
              </a:rPr>
              <a:t>,000</a:t>
            </a:r>
            <a:endParaRPr b="0" i="0" sz="1400" u="none" cap="none" strike="noStrike">
              <a:solidFill>
                <a:srgbClr val="000000"/>
              </a:solidFill>
              <a:latin typeface="Arial"/>
              <a:ea typeface="Arial"/>
              <a:cs typeface="Arial"/>
              <a:sym typeface="Arial"/>
            </a:endParaRPr>
          </a:p>
        </p:txBody>
      </p:sp>
      <p:pic>
        <p:nvPicPr>
          <p:cNvPr id="828" name="Google Shape;828;p37"/>
          <p:cNvPicPr preferRelativeResize="0"/>
          <p:nvPr/>
        </p:nvPicPr>
        <p:blipFill rotWithShape="1">
          <a:blip r:embed="rId3">
            <a:alphaModFix/>
          </a:blip>
          <a:srcRect b="0" l="0" r="0" t="0"/>
          <a:stretch/>
        </p:blipFill>
        <p:spPr>
          <a:xfrm>
            <a:off x="1544577" y="1019821"/>
            <a:ext cx="1990251" cy="1990251"/>
          </a:xfrm>
          <a:prstGeom prst="rect">
            <a:avLst/>
          </a:prstGeom>
          <a:noFill/>
          <a:ln>
            <a:noFill/>
          </a:ln>
        </p:spPr>
      </p:pic>
      <p:pic>
        <p:nvPicPr>
          <p:cNvPr id="829" name="Google Shape;829;p37"/>
          <p:cNvPicPr preferRelativeResize="0"/>
          <p:nvPr/>
        </p:nvPicPr>
        <p:blipFill rotWithShape="1">
          <a:blip r:embed="rId3">
            <a:alphaModFix/>
          </a:blip>
          <a:srcRect b="0" l="0" r="0" t="0"/>
          <a:stretch/>
        </p:blipFill>
        <p:spPr>
          <a:xfrm>
            <a:off x="3114357" y="1019821"/>
            <a:ext cx="1990251" cy="1990251"/>
          </a:xfrm>
          <a:prstGeom prst="rect">
            <a:avLst/>
          </a:prstGeom>
          <a:noFill/>
          <a:ln>
            <a:noFill/>
          </a:ln>
        </p:spPr>
      </p:pic>
      <p:pic>
        <p:nvPicPr>
          <p:cNvPr id="830" name="Google Shape;830;p37"/>
          <p:cNvPicPr preferRelativeResize="0"/>
          <p:nvPr/>
        </p:nvPicPr>
        <p:blipFill rotWithShape="1">
          <a:blip r:embed="rId3">
            <a:alphaModFix/>
          </a:blip>
          <a:srcRect b="0" l="0" r="0" t="0"/>
          <a:stretch/>
        </p:blipFill>
        <p:spPr>
          <a:xfrm>
            <a:off x="4753547" y="3027805"/>
            <a:ext cx="1990251" cy="1990251"/>
          </a:xfrm>
          <a:prstGeom prst="rect">
            <a:avLst/>
          </a:prstGeom>
          <a:noFill/>
          <a:ln>
            <a:noFill/>
          </a:ln>
        </p:spPr>
      </p:pic>
      <p:pic>
        <p:nvPicPr>
          <p:cNvPr id="831" name="Google Shape;831;p37"/>
          <p:cNvPicPr preferRelativeResize="0"/>
          <p:nvPr/>
        </p:nvPicPr>
        <p:blipFill rotWithShape="1">
          <a:blip r:embed="rId3">
            <a:alphaModFix/>
          </a:blip>
          <a:srcRect b="0" l="0" r="0" t="0"/>
          <a:stretch/>
        </p:blipFill>
        <p:spPr>
          <a:xfrm>
            <a:off x="3115280" y="3007231"/>
            <a:ext cx="1990251" cy="1990251"/>
          </a:xfrm>
          <a:prstGeom prst="rect">
            <a:avLst/>
          </a:prstGeom>
          <a:noFill/>
          <a:ln>
            <a:noFill/>
          </a:ln>
        </p:spPr>
      </p:pic>
      <p:pic>
        <p:nvPicPr>
          <p:cNvPr id="832" name="Google Shape;832;p37"/>
          <p:cNvPicPr preferRelativeResize="0"/>
          <p:nvPr/>
        </p:nvPicPr>
        <p:blipFill rotWithShape="1">
          <a:blip r:embed="rId3">
            <a:alphaModFix/>
          </a:blip>
          <a:srcRect b="0" l="0" r="0" t="0"/>
          <a:stretch/>
        </p:blipFill>
        <p:spPr>
          <a:xfrm>
            <a:off x="1552163" y="2997546"/>
            <a:ext cx="1990251" cy="1990251"/>
          </a:xfrm>
          <a:prstGeom prst="rect">
            <a:avLst/>
          </a:prstGeom>
          <a:noFill/>
          <a:ln>
            <a:noFill/>
          </a:ln>
        </p:spPr>
      </p:pic>
      <p:pic>
        <p:nvPicPr>
          <p:cNvPr id="833" name="Google Shape;833;p37"/>
          <p:cNvPicPr preferRelativeResize="0"/>
          <p:nvPr/>
        </p:nvPicPr>
        <p:blipFill rotWithShape="1">
          <a:blip r:embed="rId3">
            <a:alphaModFix/>
          </a:blip>
          <a:srcRect b="0" l="0" r="0" t="0"/>
          <a:stretch/>
        </p:blipFill>
        <p:spPr>
          <a:xfrm>
            <a:off x="-33376" y="2986856"/>
            <a:ext cx="1990251" cy="1990251"/>
          </a:xfrm>
          <a:prstGeom prst="rect">
            <a:avLst/>
          </a:prstGeom>
          <a:noFill/>
          <a:ln>
            <a:noFill/>
          </a:ln>
        </p:spPr>
      </p:pic>
      <p:pic>
        <p:nvPicPr>
          <p:cNvPr id="834" name="Google Shape;834;p37"/>
          <p:cNvPicPr preferRelativeResize="0"/>
          <p:nvPr/>
        </p:nvPicPr>
        <p:blipFill rotWithShape="1">
          <a:blip r:embed="rId3">
            <a:alphaModFix/>
          </a:blip>
          <a:srcRect b="0" l="0" r="0" t="0"/>
          <a:stretch/>
        </p:blipFill>
        <p:spPr>
          <a:xfrm>
            <a:off x="6353612" y="1036625"/>
            <a:ext cx="1990251" cy="1990251"/>
          </a:xfrm>
          <a:prstGeom prst="rect">
            <a:avLst/>
          </a:prstGeom>
          <a:noFill/>
          <a:ln>
            <a:noFill/>
          </a:ln>
        </p:spPr>
      </p:pic>
      <p:pic>
        <p:nvPicPr>
          <p:cNvPr id="835" name="Google Shape;835;p37"/>
          <p:cNvPicPr preferRelativeResize="0"/>
          <p:nvPr/>
        </p:nvPicPr>
        <p:blipFill rotWithShape="1">
          <a:blip r:embed="rId3">
            <a:alphaModFix/>
          </a:blip>
          <a:srcRect b="0" l="0" r="0" t="0"/>
          <a:stretch/>
        </p:blipFill>
        <p:spPr>
          <a:xfrm>
            <a:off x="4724557" y="1036624"/>
            <a:ext cx="1990251" cy="1990251"/>
          </a:xfrm>
          <a:prstGeom prst="rect">
            <a:avLst/>
          </a:prstGeom>
          <a:noFill/>
          <a:ln>
            <a:noFill/>
          </a:ln>
        </p:spPr>
      </p:pic>
      <p:sp>
        <p:nvSpPr>
          <p:cNvPr id="836" name="Google Shape;836;p37"/>
          <p:cNvSpPr txBox="1"/>
          <p:nvPr/>
        </p:nvSpPr>
        <p:spPr>
          <a:xfrm>
            <a:off x="2039231" y="1798499"/>
            <a:ext cx="966900" cy="307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May 2010</a:t>
            </a:r>
            <a:endParaRPr b="0" i="0" sz="1400" u="none" cap="none" strike="noStrike">
              <a:solidFill>
                <a:srgbClr val="000000"/>
              </a:solidFill>
              <a:latin typeface="Arial"/>
              <a:ea typeface="Arial"/>
              <a:cs typeface="Arial"/>
              <a:sym typeface="Arial"/>
            </a:endParaRPr>
          </a:p>
        </p:txBody>
      </p:sp>
      <p:sp>
        <p:nvSpPr>
          <p:cNvPr id="837" name="Google Shape;837;p37"/>
          <p:cNvSpPr txBox="1"/>
          <p:nvPr/>
        </p:nvSpPr>
        <p:spPr>
          <a:xfrm>
            <a:off x="3624827" y="1795779"/>
            <a:ext cx="951000" cy="307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Dec 2013</a:t>
            </a:r>
            <a:endParaRPr b="0" i="0" sz="1400" u="none" cap="none" strike="noStrike">
              <a:solidFill>
                <a:srgbClr val="000000"/>
              </a:solidFill>
              <a:latin typeface="Arial"/>
              <a:ea typeface="Arial"/>
              <a:cs typeface="Arial"/>
              <a:sym typeface="Arial"/>
            </a:endParaRPr>
          </a:p>
        </p:txBody>
      </p:sp>
      <p:sp>
        <p:nvSpPr>
          <p:cNvPr id="838" name="Google Shape;838;p37"/>
          <p:cNvSpPr txBox="1"/>
          <p:nvPr/>
        </p:nvSpPr>
        <p:spPr>
          <a:xfrm>
            <a:off x="5266202" y="1795779"/>
            <a:ext cx="920400" cy="307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Jan 2015</a:t>
            </a:r>
            <a:endParaRPr b="0" i="0" sz="1400" u="none" cap="none" strike="noStrike">
              <a:solidFill>
                <a:srgbClr val="000000"/>
              </a:solidFill>
              <a:latin typeface="Arial"/>
              <a:ea typeface="Arial"/>
              <a:cs typeface="Arial"/>
              <a:sym typeface="Arial"/>
            </a:endParaRPr>
          </a:p>
        </p:txBody>
      </p:sp>
      <p:sp>
        <p:nvSpPr>
          <p:cNvPr id="839" name="Google Shape;839;p37"/>
          <p:cNvSpPr txBox="1"/>
          <p:nvPr/>
        </p:nvSpPr>
        <p:spPr>
          <a:xfrm>
            <a:off x="6854605" y="1832592"/>
            <a:ext cx="951000" cy="307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Dec 2017</a:t>
            </a:r>
            <a:endParaRPr b="0" i="0" sz="1400" u="none" cap="none" strike="noStrike">
              <a:solidFill>
                <a:srgbClr val="000000"/>
              </a:solidFill>
              <a:latin typeface="Arial"/>
              <a:ea typeface="Arial"/>
              <a:cs typeface="Arial"/>
              <a:sym typeface="Arial"/>
            </a:endParaRPr>
          </a:p>
        </p:txBody>
      </p:sp>
      <p:sp>
        <p:nvSpPr>
          <p:cNvPr id="840" name="Google Shape;840;p37"/>
          <p:cNvSpPr txBox="1"/>
          <p:nvPr/>
        </p:nvSpPr>
        <p:spPr>
          <a:xfrm>
            <a:off x="479707" y="3802019"/>
            <a:ext cx="951000" cy="307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Dec 2019</a:t>
            </a:r>
            <a:endParaRPr b="0" i="0" sz="1400" u="none" cap="none" strike="noStrike">
              <a:solidFill>
                <a:srgbClr val="000000"/>
              </a:solidFill>
              <a:latin typeface="Arial"/>
              <a:ea typeface="Arial"/>
              <a:cs typeface="Arial"/>
              <a:sym typeface="Arial"/>
            </a:endParaRPr>
          </a:p>
        </p:txBody>
      </p:sp>
      <p:sp>
        <p:nvSpPr>
          <p:cNvPr id="841" name="Google Shape;841;p37"/>
          <p:cNvSpPr txBox="1"/>
          <p:nvPr/>
        </p:nvSpPr>
        <p:spPr>
          <a:xfrm>
            <a:off x="2071837" y="3790152"/>
            <a:ext cx="951000" cy="307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Dec 2020</a:t>
            </a:r>
            <a:endParaRPr b="0" i="0" sz="1400" u="none" cap="none" strike="noStrike">
              <a:solidFill>
                <a:srgbClr val="000000"/>
              </a:solidFill>
              <a:latin typeface="Arial"/>
              <a:ea typeface="Arial"/>
              <a:cs typeface="Arial"/>
              <a:sym typeface="Arial"/>
            </a:endParaRPr>
          </a:p>
        </p:txBody>
      </p:sp>
      <p:sp>
        <p:nvSpPr>
          <p:cNvPr id="842" name="Google Shape;842;p37"/>
          <p:cNvSpPr txBox="1"/>
          <p:nvPr/>
        </p:nvSpPr>
        <p:spPr>
          <a:xfrm>
            <a:off x="3605847" y="3789463"/>
            <a:ext cx="951000" cy="307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Nov 2021</a:t>
            </a:r>
            <a:endParaRPr b="0" i="0" sz="1400" u="none" cap="none" strike="noStrike">
              <a:solidFill>
                <a:srgbClr val="000000"/>
              </a:solidFill>
              <a:latin typeface="Arial"/>
              <a:ea typeface="Arial"/>
              <a:cs typeface="Arial"/>
              <a:sym typeface="Arial"/>
            </a:endParaRPr>
          </a:p>
        </p:txBody>
      </p:sp>
      <p:sp>
        <p:nvSpPr>
          <p:cNvPr id="843" name="Google Shape;843;p37"/>
          <p:cNvSpPr txBox="1"/>
          <p:nvPr/>
        </p:nvSpPr>
        <p:spPr>
          <a:xfrm>
            <a:off x="5250425" y="3751875"/>
            <a:ext cx="966900" cy="307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en-GB"/>
              <a:t>Dec</a:t>
            </a:r>
            <a:r>
              <a:rPr b="0" i="0" lang="en-GB" sz="1400" u="none" cap="none" strike="noStrike">
                <a:solidFill>
                  <a:srgbClr val="000000"/>
                </a:solidFill>
                <a:latin typeface="Arial"/>
                <a:ea typeface="Arial"/>
                <a:cs typeface="Arial"/>
                <a:sym typeface="Arial"/>
              </a:rPr>
              <a:t> 2022</a:t>
            </a:r>
            <a:endParaRPr b="0" i="0" sz="1400" u="none" cap="none" strike="noStrike">
              <a:solidFill>
                <a:srgbClr val="000000"/>
              </a:solidFill>
              <a:latin typeface="Arial"/>
              <a:ea typeface="Arial"/>
              <a:cs typeface="Arial"/>
              <a:sym typeface="Arial"/>
            </a:endParaRPr>
          </a:p>
        </p:txBody>
      </p:sp>
      <p:sp>
        <p:nvSpPr>
          <p:cNvPr id="844" name="Google Shape;844;p37"/>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845" name="Google Shape;845;p37"/>
          <p:cNvSpPr txBox="1"/>
          <p:nvPr/>
        </p:nvSpPr>
        <p:spPr>
          <a:xfrm>
            <a:off x="182775" y="4814150"/>
            <a:ext cx="6565200" cy="307800"/>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800" u="none" cap="none" strike="noStrike">
                <a:solidFill>
                  <a:srgbClr val="000000"/>
                </a:solidFill>
                <a:latin typeface="Lato"/>
                <a:ea typeface="Lato"/>
                <a:cs typeface="Lato"/>
                <a:sym typeface="Lato"/>
              </a:rPr>
              <a:t>*Note that the numbers shown have been rounded, so are approximate.</a:t>
            </a:r>
            <a:endParaRPr b="0" i="0" sz="800" u="none" cap="none" strike="noStrike">
              <a:solidFill>
                <a:srgbClr val="000000"/>
              </a:solidFill>
              <a:latin typeface="Lato"/>
              <a:ea typeface="Lato"/>
              <a:cs typeface="Lato"/>
              <a:sym typeface="Lato"/>
            </a:endParaRPr>
          </a:p>
        </p:txBody>
      </p:sp>
      <p:pic>
        <p:nvPicPr>
          <p:cNvPr id="846" name="Google Shape;846;p37"/>
          <p:cNvPicPr preferRelativeResize="0"/>
          <p:nvPr/>
        </p:nvPicPr>
        <p:blipFill>
          <a:blip r:embed="rId4">
            <a:alphaModFix/>
          </a:blip>
          <a:stretch>
            <a:fillRect/>
          </a:stretch>
        </p:blipFill>
        <p:spPr>
          <a:xfrm>
            <a:off x="6640600" y="3547425"/>
            <a:ext cx="2445301" cy="1505874"/>
          </a:xfrm>
          <a:prstGeom prst="rect">
            <a:avLst/>
          </a:prstGeom>
          <a:noFill/>
          <a:ln>
            <a:noFill/>
          </a:ln>
        </p:spPr>
      </p:pic>
      <p:sp>
        <p:nvSpPr>
          <p:cNvPr id="847" name="Google Shape;847;p37"/>
          <p:cNvSpPr/>
          <p:nvPr/>
        </p:nvSpPr>
        <p:spPr>
          <a:xfrm>
            <a:off x="6607375" y="2998175"/>
            <a:ext cx="2484300" cy="549300"/>
          </a:xfrm>
          <a:prstGeom prst="roundRect">
            <a:avLst>
              <a:gd fmla="val 16667" name="adj"/>
            </a:avLst>
          </a:prstGeom>
          <a:solidFill>
            <a:schemeClr val="l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Lato"/>
                <a:ea typeface="Lato"/>
                <a:cs typeface="Lato"/>
                <a:sym typeface="Lato"/>
              </a:rPr>
              <a:t>Stretch</a:t>
            </a:r>
            <a:r>
              <a:rPr lang="en-GB" sz="1200">
                <a:latin typeface="Lato"/>
                <a:ea typeface="Lato"/>
                <a:cs typeface="Lato"/>
                <a:sym typeface="Lato"/>
              </a:rPr>
              <a:t> | Can you work out the percentage increase or decrease?</a:t>
            </a:r>
            <a:endParaRPr sz="1200">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83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82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82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83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83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83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83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83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84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83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84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83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84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83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84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83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 name="Shape 851"/>
        <p:cNvGrpSpPr/>
        <p:nvPr/>
      </p:nvGrpSpPr>
      <p:grpSpPr>
        <a:xfrm>
          <a:off x="0" y="0"/>
          <a:ext cx="0" cy="0"/>
          <a:chOff x="0" y="0"/>
          <a:chExt cx="0" cy="0"/>
        </a:xfrm>
      </p:grpSpPr>
      <p:sp>
        <p:nvSpPr>
          <p:cNvPr id="852" name="Google Shape;852;g230ac1bbd2e_0_10"/>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pic>
        <p:nvPicPr>
          <p:cNvPr id="853" name="Google Shape;853;g230ac1bbd2e_0_10"/>
          <p:cNvPicPr preferRelativeResize="0"/>
          <p:nvPr/>
        </p:nvPicPr>
        <p:blipFill>
          <a:blip r:embed="rId3">
            <a:alphaModFix/>
          </a:blip>
          <a:stretch>
            <a:fillRect/>
          </a:stretch>
        </p:blipFill>
        <p:spPr>
          <a:xfrm>
            <a:off x="152400" y="1078551"/>
            <a:ext cx="8839204" cy="3962104"/>
          </a:xfrm>
          <a:prstGeom prst="rect">
            <a:avLst/>
          </a:prstGeom>
          <a:noFill/>
          <a:ln>
            <a:noFill/>
          </a:ln>
        </p:spPr>
      </p:pic>
      <p:sp>
        <p:nvSpPr>
          <p:cNvPr id="854" name="Google Shape;854;g230ac1bbd2e_0_10"/>
          <p:cNvSpPr txBox="1"/>
          <p:nvPr>
            <p:ph type="ctrTitle"/>
          </p:nvPr>
        </p:nvSpPr>
        <p:spPr>
          <a:xfrm>
            <a:off x="325826" y="249775"/>
            <a:ext cx="6954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GB" sz="3000" u="none" cap="none" strike="noStrike">
                <a:solidFill>
                  <a:schemeClr val="lt1"/>
                </a:solidFill>
                <a:latin typeface="Lato"/>
                <a:ea typeface="Lato"/>
                <a:cs typeface="Lato"/>
                <a:sym typeface="Lato"/>
              </a:rPr>
              <a:t>How has the value of bitcoin changed?</a:t>
            </a:r>
            <a:endParaRPr b="0" i="0" sz="30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400" u="none" cap="none" strike="noStrike">
                <a:solidFill>
                  <a:schemeClr val="lt1"/>
                </a:solidFill>
                <a:latin typeface="Lato"/>
                <a:ea typeface="Lato"/>
                <a:cs typeface="Lato"/>
                <a:sym typeface="Lato"/>
              </a:rPr>
              <a:t>Crypto: higher or lower?</a:t>
            </a:r>
            <a:endParaRPr b="1" i="0" sz="2400" u="none" cap="none" strike="noStrike">
              <a:solidFill>
                <a:schemeClr val="lt1"/>
              </a:solidFill>
              <a:latin typeface="Lato"/>
              <a:ea typeface="Lato"/>
              <a:cs typeface="Lato"/>
              <a:sym typeface="Lato"/>
            </a:endParaRPr>
          </a:p>
        </p:txBody>
      </p:sp>
      <p:pic>
        <p:nvPicPr>
          <p:cNvPr id="855" name="Google Shape;855;g230ac1bbd2e_0_10"/>
          <p:cNvPicPr preferRelativeResize="0"/>
          <p:nvPr/>
        </p:nvPicPr>
        <p:blipFill rotWithShape="1">
          <a:blip r:embed="rId4">
            <a:alphaModFix/>
          </a:blip>
          <a:srcRect b="0" l="0" r="0" t="0"/>
          <a:stretch/>
        </p:blipFill>
        <p:spPr>
          <a:xfrm>
            <a:off x="0" y="1003325"/>
            <a:ext cx="9005401" cy="4140175"/>
          </a:xfrm>
          <a:prstGeom prst="rect">
            <a:avLst/>
          </a:prstGeom>
          <a:noFill/>
          <a:ln>
            <a:noFill/>
          </a:ln>
        </p:spPr>
      </p:pic>
      <p:sp>
        <p:nvSpPr>
          <p:cNvPr id="856" name="Google Shape;856;g230ac1bbd2e_0_10"/>
          <p:cNvSpPr/>
          <p:nvPr/>
        </p:nvSpPr>
        <p:spPr>
          <a:xfrm>
            <a:off x="1430700" y="1705600"/>
            <a:ext cx="5954100" cy="2454900"/>
          </a:xfrm>
          <a:prstGeom prst="snip1Rect">
            <a:avLst>
              <a:gd fmla="val 16667" name="adj"/>
            </a:avLst>
          </a:prstGeom>
          <a:solidFill>
            <a:schemeClr val="accent2"/>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361950" lvl="0" marL="457200" marR="0" rtl="0" algn="l">
              <a:lnSpc>
                <a:spcPct val="100000"/>
              </a:lnSpc>
              <a:spcBef>
                <a:spcPts val="1000"/>
              </a:spcBef>
              <a:spcAft>
                <a:spcPts val="0"/>
              </a:spcAft>
              <a:buClr>
                <a:schemeClr val="lt1"/>
              </a:buClr>
              <a:buSzPts val="2100"/>
              <a:buFont typeface="Lato"/>
              <a:buChar char="●"/>
            </a:pPr>
            <a:r>
              <a:rPr b="1" lang="en-GB" sz="2100">
                <a:solidFill>
                  <a:schemeClr val="lt1"/>
                </a:solidFill>
                <a:latin typeface="Lato"/>
                <a:ea typeface="Lato"/>
                <a:cs typeface="Lato"/>
                <a:sym typeface="Lato"/>
              </a:rPr>
              <a:t>How did playing the game make you feel?</a:t>
            </a:r>
            <a:endParaRPr b="1" sz="2100">
              <a:solidFill>
                <a:schemeClr val="lt1"/>
              </a:solidFill>
              <a:latin typeface="Lato"/>
              <a:ea typeface="Lato"/>
              <a:cs typeface="Lato"/>
              <a:sym typeface="Lato"/>
            </a:endParaRPr>
          </a:p>
          <a:p>
            <a:pPr indent="-361950" lvl="0" marL="457200" marR="0" rtl="0" algn="l">
              <a:lnSpc>
                <a:spcPct val="100000"/>
              </a:lnSpc>
              <a:spcBef>
                <a:spcPts val="1000"/>
              </a:spcBef>
              <a:spcAft>
                <a:spcPts val="0"/>
              </a:spcAft>
              <a:buClr>
                <a:schemeClr val="lt1"/>
              </a:buClr>
              <a:buSzPts val="2100"/>
              <a:buFont typeface="Lato"/>
              <a:buChar char="●"/>
            </a:pPr>
            <a:r>
              <a:rPr b="1" lang="en-GB" sz="2100">
                <a:solidFill>
                  <a:schemeClr val="lt1"/>
                </a:solidFill>
                <a:latin typeface="Lato"/>
                <a:ea typeface="Lato"/>
                <a:cs typeface="Lato"/>
                <a:sym typeface="Lato"/>
              </a:rPr>
              <a:t>What did it feel like when the value went up?</a:t>
            </a:r>
            <a:endParaRPr b="1" sz="2100">
              <a:solidFill>
                <a:schemeClr val="lt1"/>
              </a:solidFill>
              <a:latin typeface="Lato"/>
              <a:ea typeface="Lato"/>
              <a:cs typeface="Lato"/>
              <a:sym typeface="Lato"/>
            </a:endParaRPr>
          </a:p>
          <a:p>
            <a:pPr indent="-361950" lvl="0" marL="457200" marR="0" rtl="0" algn="l">
              <a:lnSpc>
                <a:spcPct val="100000"/>
              </a:lnSpc>
              <a:spcBef>
                <a:spcPts val="1000"/>
              </a:spcBef>
              <a:spcAft>
                <a:spcPts val="0"/>
              </a:spcAft>
              <a:buClr>
                <a:schemeClr val="lt1"/>
              </a:buClr>
              <a:buSzPts val="2100"/>
              <a:buFont typeface="Lato"/>
              <a:buChar char="●"/>
            </a:pPr>
            <a:r>
              <a:rPr b="1" lang="en-GB" sz="2100">
                <a:solidFill>
                  <a:schemeClr val="lt1"/>
                </a:solidFill>
                <a:latin typeface="Lato"/>
                <a:ea typeface="Lato"/>
                <a:cs typeface="Lato"/>
                <a:sym typeface="Lato"/>
              </a:rPr>
              <a:t>What did it feel like when the value went down?</a:t>
            </a:r>
            <a:endParaRPr b="1" i="0" sz="2700" u="none" cap="none" strike="noStrike">
              <a:solidFill>
                <a:schemeClr val="lt1"/>
              </a:solidFill>
              <a:latin typeface="Lato"/>
              <a:ea typeface="Lato"/>
              <a:cs typeface="Lato"/>
              <a:sym typeface="Lato"/>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0" name="Shape 860"/>
        <p:cNvGrpSpPr/>
        <p:nvPr/>
      </p:nvGrpSpPr>
      <p:grpSpPr>
        <a:xfrm>
          <a:off x="0" y="0"/>
          <a:ext cx="0" cy="0"/>
          <a:chOff x="0" y="0"/>
          <a:chExt cx="0" cy="0"/>
        </a:xfrm>
      </p:grpSpPr>
      <p:sp>
        <p:nvSpPr>
          <p:cNvPr id="861" name="Google Shape;861;g140779f449b_1_6"/>
          <p:cNvSpPr txBox="1"/>
          <p:nvPr/>
        </p:nvSpPr>
        <p:spPr>
          <a:xfrm>
            <a:off x="63850" y="1406000"/>
            <a:ext cx="8819700" cy="338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chemeClr val="dk1"/>
                </a:solidFill>
                <a:latin typeface="Lato"/>
                <a:ea typeface="Lato"/>
                <a:cs typeface="Lato"/>
                <a:sym typeface="Lato"/>
              </a:rPr>
              <a:t>Your friend is considering buying bitcoin. Your job is to send them 4-6 bullet points of information to help them make a decision, answering the following questions.</a:t>
            </a:r>
            <a:endParaRPr b="1" i="0" sz="24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2"/>
              </a:solidFill>
              <a:latin typeface="Lato"/>
              <a:ea typeface="Lato"/>
              <a:cs typeface="Lato"/>
              <a:sym typeface="Lato"/>
            </a:endParaRPr>
          </a:p>
          <a:p>
            <a:pPr indent="-381000" lvl="0" marL="457200" marR="0" rtl="0" algn="l">
              <a:lnSpc>
                <a:spcPct val="100000"/>
              </a:lnSpc>
              <a:spcBef>
                <a:spcPts val="0"/>
              </a:spcBef>
              <a:spcAft>
                <a:spcPts val="0"/>
              </a:spcAft>
              <a:buClr>
                <a:schemeClr val="accent2"/>
              </a:buClr>
              <a:buSzPts val="2400"/>
              <a:buFont typeface="Lato"/>
              <a:buAutoNum type="arabicPeriod"/>
            </a:pPr>
            <a:r>
              <a:rPr b="1" i="0" lang="en-GB" sz="2400" u="none" cap="none" strike="noStrike">
                <a:solidFill>
                  <a:schemeClr val="accent2"/>
                </a:solidFill>
                <a:latin typeface="Lato"/>
                <a:ea typeface="Lato"/>
                <a:cs typeface="Lato"/>
                <a:sym typeface="Lato"/>
              </a:rPr>
              <a:t>What makes bitcoin an appealing choice?</a:t>
            </a:r>
            <a:endParaRPr b="1" i="0" sz="2400" u="none" cap="none" strike="noStrike">
              <a:solidFill>
                <a:schemeClr val="accent2"/>
              </a:solidFill>
              <a:latin typeface="Lato"/>
              <a:ea typeface="Lato"/>
              <a:cs typeface="Lato"/>
              <a:sym typeface="Lato"/>
            </a:endParaRPr>
          </a:p>
          <a:p>
            <a:pPr indent="-381000" lvl="0" marL="457200" marR="0" rtl="0" algn="l">
              <a:lnSpc>
                <a:spcPct val="100000"/>
              </a:lnSpc>
              <a:spcBef>
                <a:spcPts val="0"/>
              </a:spcBef>
              <a:spcAft>
                <a:spcPts val="0"/>
              </a:spcAft>
              <a:buClr>
                <a:schemeClr val="accent2"/>
              </a:buClr>
              <a:buSzPts val="2400"/>
              <a:buFont typeface="Lato"/>
              <a:buAutoNum type="arabicPeriod"/>
            </a:pPr>
            <a:r>
              <a:rPr b="1" i="0" lang="en-GB" sz="2400" u="none" cap="none" strike="noStrike">
                <a:solidFill>
                  <a:schemeClr val="accent2"/>
                </a:solidFill>
                <a:latin typeface="Lato"/>
                <a:ea typeface="Lato"/>
                <a:cs typeface="Lato"/>
                <a:sym typeface="Lato"/>
              </a:rPr>
              <a:t>What are bitcoin’s “red flags”</a:t>
            </a:r>
            <a:r>
              <a:rPr b="1" lang="en-GB" sz="2400">
                <a:solidFill>
                  <a:schemeClr val="accent2"/>
                </a:solidFill>
                <a:latin typeface="Lato"/>
                <a:ea typeface="Lato"/>
                <a:cs typeface="Lato"/>
                <a:sym typeface="Lato"/>
              </a:rPr>
              <a:t> and what are the risks of buying bitcoin?</a:t>
            </a:r>
            <a:endParaRPr b="1" sz="2400">
              <a:solidFill>
                <a:schemeClr val="accent2"/>
              </a:solidFill>
              <a:latin typeface="Lato"/>
              <a:ea typeface="Lato"/>
              <a:cs typeface="Lato"/>
              <a:sym typeface="Lato"/>
            </a:endParaRPr>
          </a:p>
          <a:p>
            <a:pPr indent="-381000" lvl="0" marL="457200" marR="0" rtl="0" algn="l">
              <a:lnSpc>
                <a:spcPct val="100000"/>
              </a:lnSpc>
              <a:spcBef>
                <a:spcPts val="0"/>
              </a:spcBef>
              <a:spcAft>
                <a:spcPts val="0"/>
              </a:spcAft>
              <a:buClr>
                <a:schemeClr val="accent2"/>
              </a:buClr>
              <a:buSzPts val="2400"/>
              <a:buFont typeface="Lato"/>
              <a:buAutoNum type="arabicPeriod"/>
            </a:pPr>
            <a:r>
              <a:rPr b="1" lang="en-GB" sz="2400">
                <a:solidFill>
                  <a:schemeClr val="accent2"/>
                </a:solidFill>
                <a:latin typeface="Lato"/>
                <a:ea typeface="Lato"/>
                <a:cs typeface="Lato"/>
                <a:sym typeface="Lato"/>
              </a:rPr>
              <a:t>Is putting money into bitcoin more of an investment or a gamble?</a:t>
            </a:r>
            <a:endParaRPr b="1" sz="2400">
              <a:solidFill>
                <a:schemeClr val="accent2"/>
              </a:solidFill>
              <a:latin typeface="Lato"/>
              <a:ea typeface="Lato"/>
              <a:cs typeface="Lato"/>
              <a:sym typeface="Lato"/>
            </a:endParaRPr>
          </a:p>
        </p:txBody>
      </p:sp>
      <p:sp>
        <p:nvSpPr>
          <p:cNvPr id="862" name="Google Shape;862;g140779f449b_1_6"/>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863" name="Google Shape;863;g140779f449b_1_6"/>
          <p:cNvSpPr txBox="1"/>
          <p:nvPr>
            <p:ph type="ctrTitle"/>
          </p:nvPr>
        </p:nvSpPr>
        <p:spPr>
          <a:xfrm>
            <a:off x="106150" y="258875"/>
            <a:ext cx="57900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GB" sz="3200" u="none" cap="none" strike="noStrike">
                <a:solidFill>
                  <a:srgbClr val="FF8022"/>
                </a:solidFill>
                <a:latin typeface="Lato"/>
                <a:ea typeface="Lato"/>
                <a:cs typeface="Lato"/>
                <a:sym typeface="Lato"/>
              </a:rPr>
              <a:t>Making informed decisions</a:t>
            </a:r>
            <a:endParaRPr b="0" i="0" sz="3200" u="none" cap="none" strike="noStrike">
              <a:solidFill>
                <a:srgbClr val="000000"/>
              </a:solidFill>
              <a:latin typeface="Lato"/>
              <a:ea typeface="Lato"/>
              <a:cs typeface="Lato"/>
              <a:sym typeface="Lato"/>
            </a:endParaRPr>
          </a:p>
        </p:txBody>
      </p:sp>
      <p:sp>
        <p:nvSpPr>
          <p:cNvPr id="864" name="Google Shape;864;g140779f449b_1_6"/>
          <p:cNvSpPr txBox="1"/>
          <p:nvPr/>
        </p:nvSpPr>
        <p:spPr>
          <a:xfrm>
            <a:off x="55575" y="4689300"/>
            <a:ext cx="5139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Lato"/>
                <a:ea typeface="Lato"/>
                <a:cs typeface="Lato"/>
                <a:sym typeface="Lato"/>
              </a:rPr>
              <a:t>Read </a:t>
            </a:r>
            <a:r>
              <a:rPr lang="en-GB" u="sng">
                <a:solidFill>
                  <a:schemeClr val="hlink"/>
                </a:solidFill>
                <a:latin typeface="Lato"/>
                <a:ea typeface="Lato"/>
                <a:cs typeface="Lato"/>
                <a:sym typeface="Lato"/>
                <a:hlinkClick r:id="rId3"/>
              </a:rPr>
              <a:t>this FT article </a:t>
            </a:r>
            <a:r>
              <a:rPr lang="en-GB">
                <a:latin typeface="Lato"/>
                <a:ea typeface="Lato"/>
                <a:cs typeface="Lato"/>
                <a:sym typeface="Lato"/>
              </a:rPr>
              <a:t>(May 2023) for more information. </a:t>
            </a:r>
            <a:endParaRPr>
              <a:latin typeface="Lato"/>
              <a:ea typeface="Lato"/>
              <a:cs typeface="Lato"/>
              <a:sym typeface="Lato"/>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8" name="Shape 868"/>
        <p:cNvGrpSpPr/>
        <p:nvPr/>
      </p:nvGrpSpPr>
      <p:grpSpPr>
        <a:xfrm>
          <a:off x="0" y="0"/>
          <a:ext cx="0" cy="0"/>
          <a:chOff x="0" y="0"/>
          <a:chExt cx="0" cy="0"/>
        </a:xfrm>
      </p:grpSpPr>
      <p:sp>
        <p:nvSpPr>
          <p:cNvPr id="869" name="Google Shape;869;g10e092d3ce3_1_0"/>
          <p:cNvSpPr txBox="1"/>
          <p:nvPr>
            <p:ph type="ctrTitle"/>
          </p:nvPr>
        </p:nvSpPr>
        <p:spPr>
          <a:xfrm>
            <a:off x="325821" y="249781"/>
            <a:ext cx="52038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rgbClr val="FF8022"/>
                </a:solidFill>
                <a:latin typeface="Lato"/>
                <a:ea typeface="Lato"/>
                <a:cs typeface="Lato"/>
                <a:sym typeface="Lato"/>
              </a:rPr>
              <a:t>Meet the savvy investor</a:t>
            </a:r>
            <a:endParaRPr b="1" i="0" sz="2900" u="none" cap="none" strike="noStrike">
              <a:solidFill>
                <a:srgbClr val="FF8022"/>
              </a:solidFill>
              <a:latin typeface="Lato"/>
              <a:ea typeface="Lato"/>
              <a:cs typeface="Lato"/>
              <a:sym typeface="Lato"/>
            </a:endParaRPr>
          </a:p>
        </p:txBody>
      </p:sp>
      <p:pic>
        <p:nvPicPr>
          <p:cNvPr descr="User" id="870" name="Google Shape;870;g10e092d3ce3_1_0"/>
          <p:cNvPicPr preferRelativeResize="0"/>
          <p:nvPr/>
        </p:nvPicPr>
        <p:blipFill rotWithShape="1">
          <a:blip r:embed="rId3">
            <a:alphaModFix/>
          </a:blip>
          <a:srcRect b="0" l="0" r="0" t="0"/>
          <a:stretch/>
        </p:blipFill>
        <p:spPr>
          <a:xfrm>
            <a:off x="642964" y="1640912"/>
            <a:ext cx="2201917" cy="2201917"/>
          </a:xfrm>
          <a:prstGeom prst="rect">
            <a:avLst/>
          </a:prstGeom>
          <a:noFill/>
          <a:ln>
            <a:noFill/>
          </a:ln>
        </p:spPr>
      </p:pic>
      <p:sp>
        <p:nvSpPr>
          <p:cNvPr id="871" name="Google Shape;871;g10e092d3ce3_1_0"/>
          <p:cNvSpPr txBox="1"/>
          <p:nvPr/>
        </p:nvSpPr>
        <p:spPr>
          <a:xfrm>
            <a:off x="1111348" y="3641575"/>
            <a:ext cx="1644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FF8022"/>
                </a:solidFill>
                <a:latin typeface="Lato"/>
                <a:ea typeface="Lato"/>
                <a:cs typeface="Lato"/>
                <a:sym typeface="Lato"/>
              </a:rPr>
              <a:t>Savvy investor!</a:t>
            </a:r>
            <a:endParaRPr b="0" i="0" sz="1400" u="none" cap="none" strike="noStrike">
              <a:solidFill>
                <a:srgbClr val="000000"/>
              </a:solidFill>
              <a:latin typeface="Arial"/>
              <a:ea typeface="Arial"/>
              <a:cs typeface="Arial"/>
              <a:sym typeface="Arial"/>
            </a:endParaRPr>
          </a:p>
        </p:txBody>
      </p:sp>
      <p:sp>
        <p:nvSpPr>
          <p:cNvPr id="872" name="Google Shape;872;g10e092d3ce3_1_0"/>
          <p:cNvSpPr txBox="1"/>
          <p:nvPr/>
        </p:nvSpPr>
        <p:spPr>
          <a:xfrm>
            <a:off x="3264150" y="2644650"/>
            <a:ext cx="54132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1" sz="2400">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400"/>
              <a:buFont typeface="Arial"/>
              <a:buNone/>
            </a:pPr>
            <a:r>
              <a:t/>
            </a:r>
            <a:endParaRPr b="1" sz="2400">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chemeClr val="accent1"/>
                </a:solidFill>
                <a:latin typeface="Lato"/>
                <a:ea typeface="Lato"/>
                <a:cs typeface="Lato"/>
                <a:sym typeface="Lato"/>
              </a:rPr>
              <a:t>A savvy investor:</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Arial"/>
              <a:buChar char="•"/>
            </a:pPr>
            <a:r>
              <a:rPr b="1" lang="en-GB" sz="2400">
                <a:solidFill>
                  <a:srgbClr val="FF8022"/>
                </a:solidFill>
                <a:latin typeface="Lato"/>
                <a:ea typeface="Lato"/>
                <a:cs typeface="Lato"/>
                <a:sym typeface="Lato"/>
              </a:rPr>
              <a:t>Puts money into things that they believe have value</a:t>
            </a:r>
            <a:endParaRPr b="1" sz="2400">
              <a:solidFill>
                <a:srgbClr val="FF8022"/>
              </a:solidFill>
              <a:latin typeface="Lato"/>
              <a:ea typeface="Lato"/>
              <a:cs typeface="Lato"/>
              <a:sym typeface="Lato"/>
            </a:endParaRPr>
          </a:p>
          <a:p>
            <a:pPr indent="-342900" lvl="0" marL="342900" marR="0" rtl="0" algn="l">
              <a:lnSpc>
                <a:spcPct val="100000"/>
              </a:lnSpc>
              <a:spcBef>
                <a:spcPts val="0"/>
              </a:spcBef>
              <a:spcAft>
                <a:spcPts val="0"/>
              </a:spcAft>
              <a:buClr>
                <a:srgbClr val="000000"/>
              </a:buClr>
              <a:buSzPts val="2400"/>
              <a:buFont typeface="Arial"/>
              <a:buChar char="•"/>
            </a:pPr>
            <a:r>
              <a:rPr b="1" i="0" lang="en-GB" sz="2400" u="none" cap="none" strike="noStrike">
                <a:solidFill>
                  <a:srgbClr val="FF8022"/>
                </a:solidFill>
                <a:latin typeface="Lato"/>
                <a:ea typeface="Lato"/>
                <a:cs typeface="Lato"/>
                <a:sym typeface="Lato"/>
              </a:rPr>
              <a:t>Does their research with </a:t>
            </a:r>
            <a:r>
              <a:rPr b="1" i="0" lang="en-GB" sz="2400" u="none" cap="none" strike="noStrike">
                <a:solidFill>
                  <a:srgbClr val="FF8022"/>
                </a:solidFill>
                <a:latin typeface="Lato"/>
                <a:ea typeface="Lato"/>
                <a:cs typeface="Lato"/>
                <a:sym typeface="Lato"/>
                <a:extLst>
                  <a:ext uri="http://customooxmlschemas.google.com/">
                    <go:slidesCustomData xmlns:go="http://customooxmlschemas.google.com/" textRoundtripDataId="44"/>
                  </a:ext>
                </a:extLst>
              </a:rPr>
              <a:t>reliable sources</a:t>
            </a:r>
            <a:endParaRPr b="1" sz="2400">
              <a:solidFill>
                <a:srgbClr val="FF8022"/>
              </a:solidFill>
              <a:latin typeface="Lato"/>
              <a:ea typeface="Lato"/>
              <a:cs typeface="Lato"/>
              <a:sym typeface="Lato"/>
            </a:endParaRPr>
          </a:p>
          <a:p>
            <a:pPr indent="-342900" lvl="0" marL="342900" marR="0" rtl="0" algn="l">
              <a:lnSpc>
                <a:spcPct val="100000"/>
              </a:lnSpc>
              <a:spcBef>
                <a:spcPts val="0"/>
              </a:spcBef>
              <a:spcAft>
                <a:spcPts val="0"/>
              </a:spcAft>
              <a:buClr>
                <a:srgbClr val="000000"/>
              </a:buClr>
              <a:buSzPts val="2400"/>
              <a:buFont typeface="Arial"/>
              <a:buChar char="•"/>
            </a:pPr>
            <a:r>
              <a:rPr b="1" i="0" lang="en-GB" sz="2400" u="none" cap="none" strike="noStrike">
                <a:solidFill>
                  <a:srgbClr val="FF8022"/>
                </a:solidFill>
                <a:latin typeface="Lato"/>
                <a:ea typeface="Lato"/>
                <a:cs typeface="Lato"/>
                <a:sym typeface="Lato"/>
              </a:rPr>
              <a:t>Invests for the long term, not trying to make sho</a:t>
            </a:r>
            <a:r>
              <a:rPr b="1" lang="en-GB" sz="2400">
                <a:solidFill>
                  <a:srgbClr val="FF8022"/>
                </a:solidFill>
                <a:latin typeface="Lato"/>
                <a:ea typeface="Lato"/>
                <a:cs typeface="Lato"/>
                <a:sym typeface="Lato"/>
              </a:rPr>
              <a:t>rt term gains</a:t>
            </a:r>
            <a:endParaRPr b="1" sz="2400">
              <a:solidFill>
                <a:srgbClr val="FF8022"/>
              </a:solidFill>
              <a:latin typeface="Lato"/>
              <a:ea typeface="Lato"/>
              <a:cs typeface="Lato"/>
              <a:sym typeface="Lato"/>
            </a:endParaRPr>
          </a:p>
          <a:p>
            <a:pPr indent="-342900" lvl="0" marL="342900" marR="0" rtl="0" algn="l">
              <a:lnSpc>
                <a:spcPct val="100000"/>
              </a:lnSpc>
              <a:spcBef>
                <a:spcPts val="0"/>
              </a:spcBef>
              <a:spcAft>
                <a:spcPts val="0"/>
              </a:spcAft>
              <a:buClr>
                <a:srgbClr val="000000"/>
              </a:buClr>
              <a:buSzPts val="2400"/>
              <a:buFont typeface="Arial"/>
              <a:buChar char="•"/>
            </a:pPr>
            <a:r>
              <a:rPr b="1" i="0" lang="en-GB" sz="2400" u="none" cap="none" strike="noStrike">
                <a:solidFill>
                  <a:srgbClr val="FF8022"/>
                </a:solidFill>
                <a:latin typeface="Lato"/>
                <a:ea typeface="Lato"/>
                <a:cs typeface="Lato"/>
                <a:sym typeface="Lato"/>
                <a:extLst>
                  <a:ext uri="http://customooxmlschemas.google.com/">
                    <go:slidesCustomData xmlns:go="http://customooxmlschemas.google.com/" textRoundtripDataId="45"/>
                  </a:ext>
                </a:extLst>
              </a:rPr>
              <a:t>Diversifies (varies) their </a:t>
            </a:r>
            <a:r>
              <a:rPr b="1" lang="en-GB" sz="2400">
                <a:solidFill>
                  <a:srgbClr val="FF8022"/>
                </a:solidFill>
                <a:latin typeface="Lato"/>
                <a:ea typeface="Lato"/>
                <a:cs typeface="Lato"/>
                <a:sym typeface="Lato"/>
              </a:rPr>
              <a:t>investments</a:t>
            </a:r>
            <a:endParaRPr b="1" sz="2400">
              <a:solidFill>
                <a:srgbClr val="FF8022"/>
              </a:solidFill>
              <a:latin typeface="Lato"/>
              <a:ea typeface="Lato"/>
              <a:cs typeface="Lato"/>
              <a:sym typeface="Lato"/>
            </a:endParaRPr>
          </a:p>
          <a:p>
            <a:pPr indent="0" lvl="0" marL="0" marR="0" rtl="0" algn="l">
              <a:lnSpc>
                <a:spcPct val="100000"/>
              </a:lnSpc>
              <a:spcBef>
                <a:spcPts val="0"/>
              </a:spcBef>
              <a:spcAft>
                <a:spcPts val="0"/>
              </a:spcAft>
              <a:buNone/>
            </a:pPr>
            <a:r>
              <a:t/>
            </a:r>
            <a:endParaRPr b="1" sz="2400">
              <a:solidFill>
                <a:srgbClr val="FF802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g10e092d3ce3_1_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b="1" lang="en-GB" sz="1400"/>
              <a:t>‹#›</a:t>
            </a:fld>
            <a:endParaRPr b="1" sz="1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00" name="Shape 200"/>
        <p:cNvGrpSpPr/>
        <p:nvPr/>
      </p:nvGrpSpPr>
      <p:grpSpPr>
        <a:xfrm>
          <a:off x="0" y="0"/>
          <a:ext cx="0" cy="0"/>
          <a:chOff x="0" y="0"/>
          <a:chExt cx="0" cy="0"/>
        </a:xfrm>
      </p:grpSpPr>
      <p:sp>
        <p:nvSpPr>
          <p:cNvPr id="201" name="Google Shape;201;p6"/>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202" name="Google Shape;202;p6"/>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6"/>
          <p:cNvSpPr txBox="1"/>
          <p:nvPr/>
        </p:nvSpPr>
        <p:spPr>
          <a:xfrm>
            <a:off x="439450" y="328775"/>
            <a:ext cx="7021200" cy="2296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200"/>
              <a:buFont typeface="Arial"/>
              <a:buNone/>
            </a:pPr>
            <a:r>
              <a:t/>
            </a:r>
            <a:endParaRPr b="1" i="1" sz="1200" u="none" cap="none" strike="noStrike">
              <a:solidFill>
                <a:schemeClr val="accent2"/>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2400"/>
              <a:buFont typeface="Arial"/>
              <a:buNone/>
            </a:pPr>
            <a:r>
              <a:rPr b="0" i="0" lang="en-GB" sz="2800" u="none" cap="none" strike="noStrike">
                <a:solidFill>
                  <a:schemeClr val="accent2"/>
                </a:solidFill>
                <a:latin typeface="Lato Black"/>
                <a:ea typeface="Lato Black"/>
                <a:cs typeface="Lato Black"/>
                <a:sym typeface="Lato Black"/>
              </a:rPr>
              <a:t>What is money?</a:t>
            </a:r>
            <a:endParaRPr b="0" i="0" sz="2800" u="none" cap="none" strike="noStrike">
              <a:solidFill>
                <a:schemeClr val="accent2"/>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2400"/>
              <a:buFont typeface="Arial"/>
              <a:buNone/>
            </a:pPr>
            <a:r>
              <a:t/>
            </a:r>
            <a:endParaRPr b="1" i="0" sz="2400" u="none" cap="none" strike="noStrike">
              <a:solidFill>
                <a:schemeClr val="accent2"/>
              </a:solidFill>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chemeClr val="accent2"/>
                </a:solidFill>
                <a:latin typeface="Lato"/>
                <a:ea typeface="Lato"/>
                <a:cs typeface="Lato"/>
                <a:sym typeface="Lato"/>
              </a:rPr>
              <a:t>Mindmap all ideas you have related to money</a:t>
            </a:r>
            <a:endParaRPr b="1" i="0" sz="2400" u="none" cap="none" strike="noStrike">
              <a:solidFill>
                <a:schemeClr val="accent2"/>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t/>
            </a:r>
            <a:endParaRPr b="1" i="1" sz="3600" u="none" cap="none" strike="noStrike">
              <a:solidFill>
                <a:schemeClr val="accent2"/>
              </a:solidFill>
              <a:latin typeface="Calibri"/>
              <a:ea typeface="Calibri"/>
              <a:cs typeface="Calibri"/>
              <a:sym typeface="Calibri"/>
            </a:endParaRPr>
          </a:p>
        </p:txBody>
      </p:sp>
      <p:sp>
        <p:nvSpPr>
          <p:cNvPr id="204" name="Google Shape;204;p6"/>
          <p:cNvSpPr/>
          <p:nvPr/>
        </p:nvSpPr>
        <p:spPr>
          <a:xfrm rot="-637871">
            <a:off x="5675241" y="1995542"/>
            <a:ext cx="3024617" cy="1717274"/>
          </a:xfrm>
          <a:prstGeom prst="rect">
            <a:avLst/>
          </a:prstGeom>
          <a:solidFill>
            <a:schemeClr val="lt1"/>
          </a:solidFill>
          <a:ln cap="flat"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What is money?</a:t>
            </a:r>
            <a:endParaRPr b="0" i="0" sz="1400" u="none" cap="none" strike="noStrike">
              <a:solidFill>
                <a:srgbClr val="000000"/>
              </a:solidFill>
              <a:latin typeface="Arial"/>
              <a:ea typeface="Arial"/>
              <a:cs typeface="Arial"/>
              <a:sym typeface="Arial"/>
            </a:endParaRPr>
          </a:p>
        </p:txBody>
      </p:sp>
      <p:sp>
        <p:nvSpPr>
          <p:cNvPr id="205" name="Google Shape;205;p6"/>
          <p:cNvSpPr txBox="1"/>
          <p:nvPr/>
        </p:nvSpPr>
        <p:spPr>
          <a:xfrm>
            <a:off x="439450" y="2025275"/>
            <a:ext cx="7343400" cy="16578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7916"/>
              </a:lnSpc>
              <a:spcBef>
                <a:spcPts val="0"/>
              </a:spcBef>
              <a:spcAft>
                <a:spcPts val="0"/>
              </a:spcAft>
              <a:buClr>
                <a:schemeClr val="lt1"/>
              </a:buClr>
              <a:buSzPts val="1800"/>
              <a:buFont typeface="Lato"/>
              <a:buAutoNum type="arabicPeriod"/>
            </a:pPr>
            <a:r>
              <a:rPr b="0" i="0" lang="en-GB" sz="1800" u="none" cap="none" strike="noStrike">
                <a:solidFill>
                  <a:schemeClr val="lt1"/>
                </a:solidFill>
                <a:latin typeface="Lato"/>
                <a:ea typeface="Lato"/>
                <a:cs typeface="Lato"/>
                <a:sym typeface="Lato"/>
              </a:rPr>
              <a:t>How do people use money?</a:t>
            </a:r>
            <a:endParaRPr b="0" i="0" sz="1800" u="none" cap="none" strike="noStrike">
              <a:solidFill>
                <a:schemeClr val="lt1"/>
              </a:solidFill>
              <a:latin typeface="Lato"/>
              <a:ea typeface="Lato"/>
              <a:cs typeface="Lato"/>
              <a:sym typeface="Lato"/>
            </a:endParaRPr>
          </a:p>
          <a:p>
            <a:pPr indent="-342900" lvl="0" marL="457200" marR="0" rtl="0" algn="l">
              <a:lnSpc>
                <a:spcPct val="107916"/>
              </a:lnSpc>
              <a:spcBef>
                <a:spcPts val="0"/>
              </a:spcBef>
              <a:spcAft>
                <a:spcPts val="0"/>
              </a:spcAft>
              <a:buClr>
                <a:schemeClr val="lt1"/>
              </a:buClr>
              <a:buSzPts val="1800"/>
              <a:buFont typeface="Lato"/>
              <a:buAutoNum type="arabicPeriod"/>
            </a:pPr>
            <a:r>
              <a:rPr b="0" i="0" lang="en-GB" sz="1800" u="none" cap="none" strike="noStrike">
                <a:solidFill>
                  <a:schemeClr val="lt1"/>
                </a:solidFill>
                <a:latin typeface="Lato"/>
                <a:ea typeface="Lato"/>
                <a:cs typeface="Lato"/>
                <a:sym typeface="Lato"/>
              </a:rPr>
              <a:t>How do people decide what money is worth?</a:t>
            </a:r>
            <a:endParaRPr b="0" i="0" sz="1800" u="none" cap="none" strike="noStrike">
              <a:solidFill>
                <a:schemeClr val="lt1"/>
              </a:solidFill>
              <a:latin typeface="Lato"/>
              <a:ea typeface="Lato"/>
              <a:cs typeface="Lato"/>
              <a:sym typeface="Lato"/>
            </a:endParaRPr>
          </a:p>
          <a:p>
            <a:pPr indent="-342900" lvl="0" marL="457200" marR="0" rtl="0" algn="l">
              <a:lnSpc>
                <a:spcPct val="107916"/>
              </a:lnSpc>
              <a:spcBef>
                <a:spcPts val="0"/>
              </a:spcBef>
              <a:spcAft>
                <a:spcPts val="0"/>
              </a:spcAft>
              <a:buClr>
                <a:schemeClr val="lt1"/>
              </a:buClr>
              <a:buSzPts val="1800"/>
              <a:buFont typeface="Lato"/>
              <a:buAutoNum type="arabicPeriod"/>
            </a:pPr>
            <a:r>
              <a:rPr b="0" i="0" lang="en-GB" sz="1800" u="none" cap="none" strike="noStrike">
                <a:solidFill>
                  <a:schemeClr val="lt1"/>
                </a:solidFill>
                <a:latin typeface="Lato"/>
                <a:ea typeface="Lato"/>
                <a:cs typeface="Lato"/>
                <a:sym typeface="Lato"/>
              </a:rPr>
              <a:t>Who decides what money is worth?</a:t>
            </a:r>
            <a:endParaRPr b="0" i="0" sz="1800" u="none" cap="none" strike="noStrike">
              <a:solidFill>
                <a:schemeClr val="lt1"/>
              </a:solidFill>
              <a:latin typeface="Lato"/>
              <a:ea typeface="Lato"/>
              <a:cs typeface="Lato"/>
              <a:sym typeface="Lato"/>
            </a:endParaRPr>
          </a:p>
          <a:p>
            <a:pPr indent="-342900" lvl="0" marL="457200" marR="0" rtl="0" algn="l">
              <a:lnSpc>
                <a:spcPct val="107916"/>
              </a:lnSpc>
              <a:spcBef>
                <a:spcPts val="0"/>
              </a:spcBef>
              <a:spcAft>
                <a:spcPts val="0"/>
              </a:spcAft>
              <a:buClr>
                <a:schemeClr val="lt1"/>
              </a:buClr>
              <a:buSzPts val="1800"/>
              <a:buFont typeface="Lato"/>
              <a:buAutoNum type="arabicPeriod"/>
            </a:pPr>
            <a:r>
              <a:rPr b="0" i="0" lang="en-GB" sz="1800" u="none" cap="none" strike="noStrike">
                <a:solidFill>
                  <a:schemeClr val="lt1"/>
                </a:solidFill>
                <a:latin typeface="Lato"/>
                <a:ea typeface="Lato"/>
                <a:cs typeface="Lato"/>
                <a:sym typeface="Lato"/>
              </a:rPr>
              <a:t>What do people use money for? </a:t>
            </a:r>
            <a:endParaRPr b="0" i="0" sz="1800" u="none" cap="none" strike="noStrike">
              <a:solidFill>
                <a:schemeClr val="lt1"/>
              </a:solidFill>
              <a:latin typeface="Lato"/>
              <a:ea typeface="Lato"/>
              <a:cs typeface="Lato"/>
              <a:sym typeface="Lato"/>
            </a:endParaRPr>
          </a:p>
          <a:p>
            <a:pPr indent="-342900" lvl="0" marL="457200" marR="0" rtl="0" algn="l">
              <a:lnSpc>
                <a:spcPct val="107916"/>
              </a:lnSpc>
              <a:spcBef>
                <a:spcPts val="0"/>
              </a:spcBef>
              <a:spcAft>
                <a:spcPts val="800"/>
              </a:spcAft>
              <a:buClr>
                <a:schemeClr val="lt1"/>
              </a:buClr>
              <a:buSzPts val="1800"/>
              <a:buFont typeface="Lato"/>
              <a:buAutoNum type="arabicPeriod"/>
            </a:pPr>
            <a:r>
              <a:rPr b="0" i="0" lang="en-GB" sz="1800" u="none" cap="none" strike="noStrike">
                <a:solidFill>
                  <a:schemeClr val="lt1"/>
                </a:solidFill>
                <a:latin typeface="Lato"/>
                <a:ea typeface="Lato"/>
                <a:cs typeface="Lato"/>
                <a:sym typeface="Lato"/>
              </a:rPr>
              <a:t>Are there any alternatives to money?</a:t>
            </a:r>
            <a:endParaRPr b="0" i="0" sz="1800" u="none" cap="none" strike="noStrike">
              <a:solidFill>
                <a:schemeClr val="lt1"/>
              </a:solidFill>
              <a:latin typeface="Arial"/>
              <a:ea typeface="Arial"/>
              <a:cs typeface="Arial"/>
              <a:sym typeface="Arial"/>
            </a:endParaRPr>
          </a:p>
        </p:txBody>
      </p:sp>
      <p:sp>
        <p:nvSpPr>
          <p:cNvPr id="206" name="Google Shape;206;p6"/>
          <p:cNvSpPr txBox="1"/>
          <p:nvPr/>
        </p:nvSpPr>
        <p:spPr>
          <a:xfrm>
            <a:off x="93050" y="4671800"/>
            <a:ext cx="3597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u="none" cap="none" strike="noStrike">
                <a:solidFill>
                  <a:schemeClr val="accent2"/>
                </a:solidFill>
                <a:latin typeface="Lato"/>
                <a:ea typeface="Lato"/>
                <a:cs typeface="Lato"/>
                <a:sym typeface="Lato"/>
              </a:rPr>
              <a:t>Resource 1:  A3 Mindmap Sheet</a:t>
            </a:r>
            <a:endParaRPr b="0" i="0" sz="1000" u="none" cap="none" strike="noStrike">
              <a:solidFill>
                <a:srgbClr val="000000"/>
              </a:solidFill>
              <a:latin typeface="Arial"/>
              <a:ea typeface="Arial"/>
              <a:cs typeface="Arial"/>
              <a:sym typeface="Arial"/>
            </a:endParaRPr>
          </a:p>
        </p:txBody>
      </p:sp>
      <p:sp>
        <p:nvSpPr>
          <p:cNvPr id="207" name="Google Shape;207;p6"/>
          <p:cNvSpPr txBox="1"/>
          <p:nvPr>
            <p:ph idx="12" type="sldNum"/>
          </p:nvPr>
        </p:nvSpPr>
        <p:spPr>
          <a:xfrm>
            <a:off x="8595309" y="3302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b="1" lang="en-GB" sz="1500"/>
              <a:t>‹#›</a:t>
            </a:fld>
            <a:endParaRPr b="1" sz="1500"/>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7" name="Shape 877"/>
        <p:cNvGrpSpPr/>
        <p:nvPr/>
      </p:nvGrpSpPr>
      <p:grpSpPr>
        <a:xfrm>
          <a:off x="0" y="0"/>
          <a:ext cx="0" cy="0"/>
          <a:chOff x="0" y="0"/>
          <a:chExt cx="0" cy="0"/>
        </a:xfrm>
      </p:grpSpPr>
      <p:sp>
        <p:nvSpPr>
          <p:cNvPr id="878" name="Google Shape;878;g16ceedd0a82_0_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000"/>
              <a:buNone/>
            </a:pPr>
            <a:fld id="{00000000-1234-1234-1234-123412341234}" type="slidenum">
              <a:rPr lang="en-GB"/>
              <a:t>‹#›</a:t>
            </a:fld>
            <a:endParaRPr/>
          </a:p>
        </p:txBody>
      </p:sp>
      <p:sp>
        <p:nvSpPr>
          <p:cNvPr id="879" name="Google Shape;879;g16ceedd0a82_0_1"/>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880" name="Google Shape;880;g16ceedd0a82_0_1"/>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4" name="Shape 884"/>
        <p:cNvGrpSpPr/>
        <p:nvPr/>
      </p:nvGrpSpPr>
      <p:grpSpPr>
        <a:xfrm>
          <a:off x="0" y="0"/>
          <a:ext cx="0" cy="0"/>
          <a:chOff x="0" y="0"/>
          <a:chExt cx="0" cy="0"/>
        </a:xfrm>
      </p:grpSpPr>
      <p:sp>
        <p:nvSpPr>
          <p:cNvPr id="885" name="Google Shape;885;g164521c4102_0_543"/>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886" name="Google Shape;886;g164521c4102_0_543"/>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g164521c4102_0_543"/>
          <p:cNvSpPr txBox="1"/>
          <p:nvPr/>
        </p:nvSpPr>
        <p:spPr>
          <a:xfrm>
            <a:off x="311700" y="1888800"/>
            <a:ext cx="8520600" cy="5548800"/>
          </a:xfrm>
          <a:prstGeom prst="rect">
            <a:avLst/>
          </a:prstGeom>
          <a:noFill/>
          <a:ln>
            <a:noFill/>
          </a:ln>
        </p:spPr>
        <p:txBody>
          <a:bodyPr anchorCtr="0" anchor="t" bIns="91425" lIns="91425" spcFirstLastPara="1" rIns="91425" wrap="square" tIns="91425">
            <a:spAutoFit/>
          </a:bodyPr>
          <a:lstStyle/>
          <a:p>
            <a:pPr indent="-412750" lvl="0" marL="457200" marR="0" rtl="0" algn="ctr">
              <a:lnSpc>
                <a:spcPct val="115000"/>
              </a:lnSpc>
              <a:spcBef>
                <a:spcPts val="0"/>
              </a:spcBef>
              <a:spcAft>
                <a:spcPts val="0"/>
              </a:spcAft>
              <a:buClr>
                <a:schemeClr val="lt1"/>
              </a:buClr>
              <a:buSzPts val="2900"/>
              <a:buFont typeface="Lato Black"/>
              <a:buChar char="●"/>
            </a:pPr>
            <a:r>
              <a:rPr b="1" i="0" lang="en-GB" sz="2900" u="none" cap="none" strike="noStrike">
                <a:solidFill>
                  <a:schemeClr val="lt1"/>
                </a:solidFill>
                <a:latin typeface="Lato Black"/>
                <a:ea typeface="Lato Black"/>
                <a:cs typeface="Lato Black"/>
                <a:sym typeface="Lato Black"/>
              </a:rPr>
              <a:t>What are the </a:t>
            </a:r>
            <a:r>
              <a:rPr b="1" i="0" lang="en-GB" sz="2900" u="none" cap="none" strike="noStrike">
                <a:solidFill>
                  <a:schemeClr val="accent2"/>
                </a:solidFill>
                <a:latin typeface="Lato Black"/>
                <a:ea typeface="Lato Black"/>
                <a:cs typeface="Lato Black"/>
                <a:sym typeface="Lato Black"/>
              </a:rPr>
              <a:t>3 most important things </a:t>
            </a:r>
            <a:r>
              <a:rPr b="1" i="0" lang="en-GB" sz="2900" u="none" cap="none" strike="noStrike">
                <a:solidFill>
                  <a:schemeClr val="lt1"/>
                </a:solidFill>
                <a:latin typeface="Lato Black"/>
                <a:ea typeface="Lato Black"/>
                <a:cs typeface="Lato Black"/>
                <a:sym typeface="Lato Black"/>
              </a:rPr>
              <a:t>you have learnt about cryptocurrency?</a:t>
            </a:r>
            <a:endParaRPr b="1" i="0" sz="2900" u="none" cap="none" strike="noStrike">
              <a:solidFill>
                <a:schemeClr val="lt1"/>
              </a:solidFill>
              <a:latin typeface="Lato Black"/>
              <a:ea typeface="Lato Black"/>
              <a:cs typeface="Lato Black"/>
              <a:sym typeface="Lato Black"/>
            </a:endParaRPr>
          </a:p>
          <a:p>
            <a:pPr indent="0" lvl="0" marL="457200" marR="0" rtl="0" algn="ctr">
              <a:lnSpc>
                <a:spcPct val="115000"/>
              </a:lnSpc>
              <a:spcBef>
                <a:spcPts val="0"/>
              </a:spcBef>
              <a:spcAft>
                <a:spcPts val="0"/>
              </a:spcAft>
              <a:buClr>
                <a:srgbClr val="000000"/>
              </a:buClr>
              <a:buSzPts val="2900"/>
              <a:buFont typeface="Arial"/>
              <a:buNone/>
            </a:pPr>
            <a:r>
              <a:t/>
            </a:r>
            <a:endParaRPr b="1" i="0" sz="2900" u="none" cap="none" strike="noStrike">
              <a:solidFill>
                <a:schemeClr val="lt1"/>
              </a:solidFill>
              <a:latin typeface="Lato Black"/>
              <a:ea typeface="Lato Black"/>
              <a:cs typeface="Lato Black"/>
              <a:sym typeface="Lato Black"/>
            </a:endParaRPr>
          </a:p>
          <a:p>
            <a:pPr indent="-412750" lvl="0" marL="457200" marR="0" rtl="0" algn="ctr">
              <a:lnSpc>
                <a:spcPct val="115000"/>
              </a:lnSpc>
              <a:spcBef>
                <a:spcPts val="0"/>
              </a:spcBef>
              <a:spcAft>
                <a:spcPts val="0"/>
              </a:spcAft>
              <a:buClr>
                <a:schemeClr val="lt1"/>
              </a:buClr>
              <a:buSzPts val="2900"/>
              <a:buFont typeface="Lato Black"/>
              <a:buChar char="●"/>
            </a:pPr>
            <a:r>
              <a:rPr b="1" i="0" lang="en-GB" sz="2900" u="none" cap="none" strike="noStrike">
                <a:solidFill>
                  <a:schemeClr val="lt1"/>
                </a:solidFill>
                <a:latin typeface="Lato Black"/>
                <a:ea typeface="Lato Black"/>
                <a:cs typeface="Lato Black"/>
                <a:sym typeface="Lato Black"/>
              </a:rPr>
              <a:t>What’s </a:t>
            </a:r>
            <a:r>
              <a:rPr b="1" i="0" lang="en-GB" sz="2900" u="none" cap="none" strike="noStrike">
                <a:solidFill>
                  <a:schemeClr val="accent2"/>
                </a:solidFill>
                <a:latin typeface="Lato Black"/>
                <a:ea typeface="Lato Black"/>
                <a:cs typeface="Lato Black"/>
                <a:sym typeface="Lato Black"/>
              </a:rPr>
              <a:t>one key question</a:t>
            </a:r>
            <a:r>
              <a:rPr b="1" i="0" lang="en-GB" sz="2900" u="none" cap="none" strike="noStrike">
                <a:solidFill>
                  <a:schemeClr val="lt1"/>
                </a:solidFill>
                <a:latin typeface="Lato Black"/>
                <a:ea typeface="Lato Black"/>
                <a:cs typeface="Lato Black"/>
                <a:sym typeface="Lato Black"/>
              </a:rPr>
              <a:t> you still have about cryptocurrency?</a:t>
            </a:r>
            <a:endParaRPr b="1" i="0" sz="2900" u="none" cap="none" strike="noStrike">
              <a:solidFill>
                <a:schemeClr val="lt1"/>
              </a:solidFill>
              <a:latin typeface="Lato Black"/>
              <a:ea typeface="Lato Black"/>
              <a:cs typeface="Lato Black"/>
              <a:sym typeface="Lato Black"/>
            </a:endParaRPr>
          </a:p>
          <a:p>
            <a:pPr indent="0" lvl="0" marL="0" marR="0" rtl="0" algn="ctr">
              <a:lnSpc>
                <a:spcPct val="115000"/>
              </a:lnSpc>
              <a:spcBef>
                <a:spcPts val="0"/>
              </a:spcBef>
              <a:spcAft>
                <a:spcPts val="0"/>
              </a:spcAft>
              <a:buClr>
                <a:srgbClr val="000000"/>
              </a:buClr>
              <a:buSzPts val="2400"/>
              <a:buFont typeface="Arial"/>
              <a:buNone/>
            </a:pPr>
            <a:r>
              <a:t/>
            </a:r>
            <a:endParaRPr b="1" i="0" sz="2900" u="none" cap="none" strike="noStrike">
              <a:solidFill>
                <a:schemeClr val="lt1"/>
              </a:solidFill>
              <a:latin typeface="Lato Black"/>
              <a:ea typeface="Lato Black"/>
              <a:cs typeface="Lato Black"/>
              <a:sym typeface="Lato Black"/>
            </a:endParaRPr>
          </a:p>
          <a:p>
            <a:pPr indent="0" lvl="0" marL="0" marR="0" rtl="0" algn="ctr">
              <a:lnSpc>
                <a:spcPct val="115000"/>
              </a:lnSpc>
              <a:spcBef>
                <a:spcPts val="0"/>
              </a:spcBef>
              <a:spcAft>
                <a:spcPts val="0"/>
              </a:spcAft>
              <a:buClr>
                <a:srgbClr val="000000"/>
              </a:buClr>
              <a:buSzPts val="2400"/>
              <a:buFont typeface="Arial"/>
              <a:buNone/>
            </a:pPr>
            <a:r>
              <a:t/>
            </a:r>
            <a:endParaRPr b="1" i="0" sz="2900" u="none" cap="none" strike="noStrike">
              <a:solidFill>
                <a:schemeClr val="lt1"/>
              </a:solidFill>
              <a:latin typeface="Lato Black"/>
              <a:ea typeface="Lato Black"/>
              <a:cs typeface="Lato Black"/>
              <a:sym typeface="Lato Black"/>
            </a:endParaRPr>
          </a:p>
          <a:p>
            <a:pPr indent="0" lvl="0" marL="0" marR="0" rtl="0" algn="ctr">
              <a:lnSpc>
                <a:spcPct val="115000"/>
              </a:lnSpc>
              <a:spcBef>
                <a:spcPts val="0"/>
              </a:spcBef>
              <a:spcAft>
                <a:spcPts val="0"/>
              </a:spcAft>
              <a:buClr>
                <a:srgbClr val="000000"/>
              </a:buClr>
              <a:buSzPts val="2400"/>
              <a:buFont typeface="Arial"/>
              <a:buNone/>
            </a:pPr>
            <a:r>
              <a:t/>
            </a:r>
            <a:endParaRPr b="1" i="0" sz="2900" u="none" cap="none" strike="noStrike">
              <a:solidFill>
                <a:schemeClr val="lt1"/>
              </a:solidFill>
              <a:latin typeface="Lato Black"/>
              <a:ea typeface="Lato Black"/>
              <a:cs typeface="Lato Black"/>
              <a:sym typeface="Lato Black"/>
            </a:endParaRPr>
          </a:p>
          <a:p>
            <a:pPr indent="0" lvl="0" marL="0" marR="0" rtl="0" algn="ctr">
              <a:lnSpc>
                <a:spcPct val="115000"/>
              </a:lnSpc>
              <a:spcBef>
                <a:spcPts val="0"/>
              </a:spcBef>
              <a:spcAft>
                <a:spcPts val="0"/>
              </a:spcAft>
              <a:buClr>
                <a:srgbClr val="000000"/>
              </a:buClr>
              <a:buSzPts val="2400"/>
              <a:buFont typeface="Arial"/>
              <a:buNone/>
            </a:pPr>
            <a:r>
              <a:t/>
            </a:r>
            <a:endParaRPr b="1" i="0" sz="2900" u="none" cap="none" strike="noStrike">
              <a:solidFill>
                <a:schemeClr val="lt1"/>
              </a:solidFill>
              <a:latin typeface="Lato Black"/>
              <a:ea typeface="Lato Black"/>
              <a:cs typeface="Lato Black"/>
              <a:sym typeface="Lato Black"/>
            </a:endParaRPr>
          </a:p>
          <a:p>
            <a:pPr indent="0" lvl="0" marL="0" marR="0" rtl="0" algn="ctr">
              <a:lnSpc>
                <a:spcPct val="115000"/>
              </a:lnSpc>
              <a:spcBef>
                <a:spcPts val="0"/>
              </a:spcBef>
              <a:spcAft>
                <a:spcPts val="0"/>
              </a:spcAft>
              <a:buClr>
                <a:srgbClr val="000000"/>
              </a:buClr>
              <a:buSzPts val="2400"/>
              <a:buFont typeface="Arial"/>
              <a:buNone/>
            </a:pPr>
            <a:r>
              <a:t/>
            </a:r>
            <a:endParaRPr b="1" i="0" sz="2900" u="none" cap="none" strike="noStrike">
              <a:solidFill>
                <a:schemeClr val="lt1"/>
              </a:solidFill>
              <a:latin typeface="Lato Black"/>
              <a:ea typeface="Lato Black"/>
              <a:cs typeface="Lato Black"/>
              <a:sym typeface="Lato Black"/>
            </a:endParaRPr>
          </a:p>
          <a:p>
            <a:pPr indent="0" lvl="0" marL="0" marR="0" rtl="0" algn="ctr">
              <a:lnSpc>
                <a:spcPct val="115000"/>
              </a:lnSpc>
              <a:spcBef>
                <a:spcPts val="0"/>
              </a:spcBef>
              <a:spcAft>
                <a:spcPts val="0"/>
              </a:spcAft>
              <a:buClr>
                <a:srgbClr val="000000"/>
              </a:buClr>
              <a:buSzPts val="2400"/>
              <a:buFont typeface="Arial"/>
              <a:buNone/>
            </a:pPr>
            <a:r>
              <a:t/>
            </a:r>
            <a:endParaRPr b="1" i="1" sz="1500" u="none" cap="none" strike="noStrike">
              <a:solidFill>
                <a:schemeClr val="lt1"/>
              </a:solidFill>
              <a:latin typeface="Lato Black"/>
              <a:ea typeface="Lato Black"/>
              <a:cs typeface="Lato Black"/>
              <a:sym typeface="Lato Black"/>
            </a:endParaRPr>
          </a:p>
        </p:txBody>
      </p:sp>
      <p:sp>
        <p:nvSpPr>
          <p:cNvPr id="888" name="Google Shape;888;g164521c4102_0_543"/>
          <p:cNvSpPr txBox="1"/>
          <p:nvPr>
            <p:ph idx="12" type="sldNum"/>
          </p:nvPr>
        </p:nvSpPr>
        <p:spPr>
          <a:xfrm>
            <a:off x="8381293" y="403673"/>
            <a:ext cx="4596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r>
              <a:rPr lang="en-GB"/>
              <a:t>60</a:t>
            </a:r>
            <a:endParaRPr/>
          </a:p>
        </p:txBody>
      </p:sp>
      <p:sp>
        <p:nvSpPr>
          <p:cNvPr id="889" name="Google Shape;889;g164521c4102_0_543"/>
          <p:cNvSpPr txBox="1"/>
          <p:nvPr/>
        </p:nvSpPr>
        <p:spPr>
          <a:xfrm>
            <a:off x="0" y="978750"/>
            <a:ext cx="91440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0" i="0" lang="en-GB" sz="3200" u="none" cap="none" strike="noStrike">
                <a:solidFill>
                  <a:schemeClr val="lt1"/>
                </a:solidFill>
                <a:latin typeface="Lato Light"/>
                <a:ea typeface="Lato Light"/>
                <a:cs typeface="Lato Light"/>
                <a:sym typeface="Lato Light"/>
              </a:rPr>
              <a:t>Over to you (hand to your teacher as you leave)…</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3" name="Shape 893"/>
        <p:cNvGrpSpPr/>
        <p:nvPr/>
      </p:nvGrpSpPr>
      <p:grpSpPr>
        <a:xfrm>
          <a:off x="0" y="0"/>
          <a:ext cx="0" cy="0"/>
          <a:chOff x="0" y="0"/>
          <a:chExt cx="0" cy="0"/>
        </a:xfrm>
      </p:grpSpPr>
      <p:sp>
        <p:nvSpPr>
          <p:cNvPr id="894" name="Google Shape;894;g137256c1b60_1_12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895" name="Google Shape;895;g137256c1b60_1_12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b="1" lang="en-GB" sz="1400"/>
              <a:t>‹#›</a:t>
            </a:fld>
            <a:endParaRPr b="1" sz="1400"/>
          </a:p>
        </p:txBody>
      </p:sp>
      <p:sp>
        <p:nvSpPr>
          <p:cNvPr id="896" name="Google Shape;896;g137256c1b60_1_120"/>
          <p:cNvSpPr txBox="1"/>
          <p:nvPr/>
        </p:nvSpPr>
        <p:spPr>
          <a:xfrm>
            <a:off x="360375" y="1503475"/>
            <a:ext cx="8051700" cy="226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en-GB" sz="2000" u="none" cap="none" strike="noStrike">
                <a:solidFill>
                  <a:schemeClr val="lt1"/>
                </a:solidFill>
                <a:latin typeface="Lato Black"/>
                <a:ea typeface="Lato Black"/>
                <a:cs typeface="Lato Black"/>
                <a:sym typeface="Lato Black"/>
              </a:rPr>
              <a:t>By the end of the session, I will be able to:</a:t>
            </a:r>
            <a:endParaRPr b="1" i="0" sz="1600" u="none" cap="none" strike="noStrike">
              <a:solidFill>
                <a:schemeClr val="lt1"/>
              </a:solidFill>
              <a:latin typeface="Lato"/>
              <a:ea typeface="Lato"/>
              <a:cs typeface="Lato"/>
              <a:sym typeface="Lato"/>
            </a:endParaRPr>
          </a:p>
          <a:p>
            <a:pPr indent="-330200" lvl="0" marL="457200" marR="0" rtl="0" algn="l">
              <a:lnSpc>
                <a:spcPct val="150000"/>
              </a:lnSpc>
              <a:spcBef>
                <a:spcPts val="0"/>
              </a:spcBef>
              <a:spcAft>
                <a:spcPts val="0"/>
              </a:spcAft>
              <a:buClr>
                <a:srgbClr val="FFFFFF"/>
              </a:buClr>
              <a:buSzPts val="1600"/>
              <a:buFont typeface="Lato"/>
              <a:buAutoNum type="arabicPeriod"/>
            </a:pPr>
            <a:r>
              <a:rPr lang="en-GB" sz="1600">
                <a:solidFill>
                  <a:srgbClr val="FFFFFF"/>
                </a:solidFill>
                <a:latin typeface="Lato"/>
                <a:ea typeface="Lato"/>
                <a:cs typeface="Lato"/>
                <a:sym typeface="Lato"/>
              </a:rPr>
              <a:t>Describe</a:t>
            </a:r>
            <a:r>
              <a:rPr b="0" i="0" lang="en-GB" sz="1600" u="none" cap="none" strike="noStrike">
                <a:solidFill>
                  <a:srgbClr val="FFFFFF"/>
                </a:solidFill>
                <a:latin typeface="Lato"/>
                <a:ea typeface="Lato"/>
                <a:cs typeface="Lato"/>
                <a:sym typeface="Lato"/>
              </a:rPr>
              <a:t> what cryptocurrency is and how it compares with traditional money</a:t>
            </a:r>
            <a:endParaRPr b="0" i="0" sz="1600" u="none" cap="none" strike="noStrike">
              <a:solidFill>
                <a:srgbClr val="FFFFFF"/>
              </a:solidFill>
              <a:latin typeface="Lato"/>
              <a:ea typeface="Lato"/>
              <a:cs typeface="Lato"/>
              <a:sym typeface="Lato"/>
            </a:endParaRPr>
          </a:p>
          <a:p>
            <a:pPr indent="-330200" lvl="0" marL="457200" marR="0" rtl="0" algn="l">
              <a:lnSpc>
                <a:spcPct val="150000"/>
              </a:lnSpc>
              <a:spcBef>
                <a:spcPts val="0"/>
              </a:spcBef>
              <a:spcAft>
                <a:spcPts val="0"/>
              </a:spcAft>
              <a:buClr>
                <a:srgbClr val="FFFFFF"/>
              </a:buClr>
              <a:buSzPts val="1600"/>
              <a:buFont typeface="Lato"/>
              <a:buAutoNum type="arabicPeriod"/>
            </a:pPr>
            <a:r>
              <a:rPr b="0" i="0" lang="en-GB" sz="1600" u="none" cap="none" strike="noStrike">
                <a:solidFill>
                  <a:srgbClr val="FFFFFF"/>
                </a:solidFill>
                <a:latin typeface="Lato"/>
                <a:ea typeface="Lato"/>
                <a:cs typeface="Lato"/>
                <a:sym typeface="Lato"/>
              </a:rPr>
              <a:t>Recognise the influence of social media and peers on my financial decisions</a:t>
            </a:r>
            <a:endParaRPr b="0" i="0" sz="1600" u="none" cap="none" strike="noStrike">
              <a:solidFill>
                <a:srgbClr val="FFFFFF"/>
              </a:solidFill>
              <a:latin typeface="Lato"/>
              <a:ea typeface="Lato"/>
              <a:cs typeface="Lato"/>
              <a:sym typeface="Lato"/>
            </a:endParaRPr>
          </a:p>
          <a:p>
            <a:pPr indent="-330200" lvl="0" marL="457200" marR="0" rtl="0" algn="l">
              <a:lnSpc>
                <a:spcPct val="150000"/>
              </a:lnSpc>
              <a:spcBef>
                <a:spcPts val="0"/>
              </a:spcBef>
              <a:spcAft>
                <a:spcPts val="0"/>
              </a:spcAft>
              <a:buClr>
                <a:srgbClr val="FFFFFF"/>
              </a:buClr>
              <a:buSzPts val="1600"/>
              <a:buFont typeface="Lato"/>
              <a:buAutoNum type="arabicPeriod"/>
            </a:pPr>
            <a:r>
              <a:rPr b="0" i="0" lang="en-GB" sz="1600" u="none" cap="none" strike="noStrike">
                <a:solidFill>
                  <a:srgbClr val="FFFFFF"/>
                </a:solidFill>
                <a:latin typeface="Lato"/>
                <a:ea typeface="Lato"/>
                <a:cs typeface="Lato"/>
                <a:sym typeface="Lato"/>
              </a:rPr>
              <a:t>Confidently identify the risks that cryptocurrenc</a:t>
            </a:r>
            <a:r>
              <a:rPr lang="en-GB" sz="1600">
                <a:solidFill>
                  <a:srgbClr val="FFFFFF"/>
                </a:solidFill>
                <a:latin typeface="Lato"/>
                <a:ea typeface="Lato"/>
                <a:cs typeface="Lato"/>
                <a:sym typeface="Lato"/>
              </a:rPr>
              <a:t>ies</a:t>
            </a:r>
            <a:r>
              <a:rPr b="0" i="0" lang="en-GB" sz="1600" u="none" cap="none" strike="noStrike">
                <a:solidFill>
                  <a:srgbClr val="FFFFFF"/>
                </a:solidFill>
                <a:latin typeface="Lato"/>
                <a:ea typeface="Lato"/>
                <a:cs typeface="Lato"/>
                <a:sym typeface="Lato"/>
              </a:rPr>
              <a:t> present</a:t>
            </a:r>
            <a:endParaRPr b="0" i="0" sz="1600" u="none" cap="none" strike="noStrike">
              <a:solidFill>
                <a:srgbClr val="FFFFFF"/>
              </a:solidFill>
              <a:latin typeface="Lato"/>
              <a:ea typeface="Lato"/>
              <a:cs typeface="Lato"/>
              <a:sym typeface="Lato"/>
            </a:endParaRPr>
          </a:p>
          <a:p>
            <a:pPr indent="-330200" lvl="0" marL="457200" marR="0" rtl="0" algn="l">
              <a:lnSpc>
                <a:spcPct val="150000"/>
              </a:lnSpc>
              <a:spcBef>
                <a:spcPts val="0"/>
              </a:spcBef>
              <a:spcAft>
                <a:spcPts val="0"/>
              </a:spcAft>
              <a:buClr>
                <a:srgbClr val="FFFFFF"/>
              </a:buClr>
              <a:buSzPts val="1600"/>
              <a:buFont typeface="Lato"/>
              <a:buAutoNum type="arabicPeriod"/>
            </a:pPr>
            <a:r>
              <a:rPr lang="en-GB" sz="1600">
                <a:solidFill>
                  <a:srgbClr val="FFFFFF"/>
                </a:solidFill>
                <a:latin typeface="Lato"/>
                <a:ea typeface="Lato"/>
                <a:cs typeface="Lato"/>
                <a:sym typeface="Lato"/>
              </a:rPr>
              <a:t>Explain</a:t>
            </a:r>
            <a:r>
              <a:rPr b="0" i="0" lang="en-GB" sz="1600" u="none" cap="none" strike="noStrike">
                <a:solidFill>
                  <a:srgbClr val="FFFFFF"/>
                </a:solidFill>
                <a:latin typeface="Lato"/>
                <a:ea typeface="Lato"/>
                <a:cs typeface="Lato"/>
                <a:sym typeface="Lato"/>
              </a:rPr>
              <a:t> the warning signs of cryptocurrency scams and what to do when they are spotted </a:t>
            </a:r>
            <a:endParaRPr b="0" i="0" sz="1600" u="none" cap="none" strike="noStrike">
              <a:solidFill>
                <a:srgbClr val="FFFFFF"/>
              </a:solidFill>
              <a:latin typeface="Lato"/>
              <a:ea typeface="Lato"/>
              <a:cs typeface="Lato"/>
              <a:sym typeface="Lato"/>
            </a:endParaRPr>
          </a:p>
        </p:txBody>
      </p:sp>
      <p:sp>
        <p:nvSpPr>
          <p:cNvPr id="897" name="Google Shape;897;g137256c1b60_1_120"/>
          <p:cNvSpPr txBox="1"/>
          <p:nvPr/>
        </p:nvSpPr>
        <p:spPr>
          <a:xfrm>
            <a:off x="360375" y="452850"/>
            <a:ext cx="7338600" cy="846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lt1"/>
                </a:solidFill>
                <a:latin typeface="Lato"/>
                <a:ea typeface="Lato"/>
                <a:cs typeface="Lato"/>
                <a:sym typeface="Lato"/>
              </a:rPr>
              <a:t>‘I will learn how cryptocurrency assets work and how to assess the risks and opportunities that they present’</a:t>
            </a:r>
            <a:endParaRPr b="0" i="0" sz="2000" u="none" cap="none" strike="noStrike">
              <a:solidFill>
                <a:schemeClr val="lt1"/>
              </a:solidFill>
              <a:latin typeface="Lato Black"/>
              <a:ea typeface="Lato Black"/>
              <a:cs typeface="Lato Black"/>
              <a:sym typeface="Lato Black"/>
            </a:endParaRPr>
          </a:p>
        </p:txBody>
      </p:sp>
      <p:pic>
        <p:nvPicPr>
          <p:cNvPr id="898" name="Google Shape;898;g137256c1b60_1_120"/>
          <p:cNvPicPr preferRelativeResize="0"/>
          <p:nvPr/>
        </p:nvPicPr>
        <p:blipFill rotWithShape="1">
          <a:blip r:embed="rId3">
            <a:alphaModFix/>
          </a:blip>
          <a:srcRect b="0" l="0" r="0" t="0"/>
          <a:stretch/>
        </p:blipFill>
        <p:spPr>
          <a:xfrm>
            <a:off x="8147176" y="1860117"/>
            <a:ext cx="459499" cy="388384"/>
          </a:xfrm>
          <a:prstGeom prst="rect">
            <a:avLst/>
          </a:prstGeom>
          <a:noFill/>
          <a:ln>
            <a:noFill/>
          </a:ln>
        </p:spPr>
      </p:pic>
      <p:pic>
        <p:nvPicPr>
          <p:cNvPr id="899" name="Google Shape;899;g137256c1b60_1_120"/>
          <p:cNvPicPr preferRelativeResize="0"/>
          <p:nvPr/>
        </p:nvPicPr>
        <p:blipFill rotWithShape="1">
          <a:blip r:embed="rId3">
            <a:alphaModFix/>
          </a:blip>
          <a:srcRect b="0" l="0" r="0" t="0"/>
          <a:stretch/>
        </p:blipFill>
        <p:spPr>
          <a:xfrm>
            <a:off x="8147176" y="2248492"/>
            <a:ext cx="459499" cy="388384"/>
          </a:xfrm>
          <a:prstGeom prst="rect">
            <a:avLst/>
          </a:prstGeom>
          <a:noFill/>
          <a:ln>
            <a:noFill/>
          </a:ln>
        </p:spPr>
      </p:pic>
      <p:pic>
        <p:nvPicPr>
          <p:cNvPr id="900" name="Google Shape;900;g137256c1b60_1_120"/>
          <p:cNvPicPr preferRelativeResize="0"/>
          <p:nvPr/>
        </p:nvPicPr>
        <p:blipFill rotWithShape="1">
          <a:blip r:embed="rId3">
            <a:alphaModFix/>
          </a:blip>
          <a:srcRect b="0" l="0" r="0" t="0"/>
          <a:stretch/>
        </p:blipFill>
        <p:spPr>
          <a:xfrm>
            <a:off x="8147176" y="2604938"/>
            <a:ext cx="459499" cy="388384"/>
          </a:xfrm>
          <a:prstGeom prst="rect">
            <a:avLst/>
          </a:prstGeom>
          <a:noFill/>
          <a:ln>
            <a:noFill/>
          </a:ln>
        </p:spPr>
      </p:pic>
      <p:pic>
        <p:nvPicPr>
          <p:cNvPr id="901" name="Google Shape;901;g137256c1b60_1_120"/>
          <p:cNvPicPr preferRelativeResize="0"/>
          <p:nvPr/>
        </p:nvPicPr>
        <p:blipFill rotWithShape="1">
          <a:blip r:embed="rId3">
            <a:alphaModFix/>
          </a:blip>
          <a:srcRect b="0" l="0" r="0" t="0"/>
          <a:stretch/>
        </p:blipFill>
        <p:spPr>
          <a:xfrm>
            <a:off x="8147176" y="2993313"/>
            <a:ext cx="459499" cy="388384"/>
          </a:xfrm>
          <a:prstGeom prst="rect">
            <a:avLst/>
          </a:prstGeom>
          <a:noFill/>
          <a:ln>
            <a:noFill/>
          </a:ln>
        </p:spPr>
      </p:pic>
      <p:sp>
        <p:nvSpPr>
          <p:cNvPr id="902" name="Google Shape;902;g137256c1b60_1_120"/>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6" name="Shape 906"/>
        <p:cNvGrpSpPr/>
        <p:nvPr/>
      </p:nvGrpSpPr>
      <p:grpSpPr>
        <a:xfrm>
          <a:off x="0" y="0"/>
          <a:ext cx="0" cy="0"/>
          <a:chOff x="0" y="0"/>
          <a:chExt cx="0" cy="0"/>
        </a:xfrm>
      </p:grpSpPr>
      <p:sp>
        <p:nvSpPr>
          <p:cNvPr id="907" name="Google Shape;907;g22251632af7_0_69"/>
          <p:cNvSpPr/>
          <p:nvPr/>
        </p:nvSpPr>
        <p:spPr>
          <a:xfrm>
            <a:off x="6177819" y="11840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g22251632af7_0_69"/>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lang="en-GB" sz="1800">
                <a:solidFill>
                  <a:schemeClr val="lt1"/>
                </a:solidFill>
                <a:latin typeface="Lato"/>
                <a:ea typeface="Lato"/>
                <a:cs typeface="Lato"/>
                <a:sym typeface="Lato"/>
                <a:extLst>
                  <a:ext uri="http://customooxmlschemas.google.com/">
                    <go:slidesCustomData xmlns:go="http://customooxmlschemas.google.com/" textRoundtripDataId="46"/>
                  </a:ext>
                </a:extLst>
              </a:rPr>
              <a:t>Services available for people who have concerns about their personal finances</a:t>
            </a:r>
            <a:endParaRPr b="0" i="0" sz="1400" u="none" cap="none" strike="noStrike">
              <a:solidFill>
                <a:schemeClr val="lt1"/>
              </a:solidFill>
              <a:latin typeface="Arial"/>
              <a:ea typeface="Arial"/>
              <a:cs typeface="Arial"/>
              <a:sym typeface="Arial"/>
            </a:endParaRPr>
          </a:p>
        </p:txBody>
      </p:sp>
      <p:grpSp>
        <p:nvGrpSpPr>
          <p:cNvPr id="909" name="Google Shape;909;g22251632af7_0_69"/>
          <p:cNvGrpSpPr/>
          <p:nvPr/>
        </p:nvGrpSpPr>
        <p:grpSpPr>
          <a:xfrm>
            <a:off x="151999" y="1183981"/>
            <a:ext cx="2846301" cy="2013581"/>
            <a:chOff x="463400" y="1321175"/>
            <a:chExt cx="2914500" cy="2113109"/>
          </a:xfrm>
        </p:grpSpPr>
        <p:sp>
          <p:nvSpPr>
            <p:cNvPr id="910" name="Google Shape;910;g22251632af7_0_69"/>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g22251632af7_0_69"/>
            <p:cNvSpPr txBox="1"/>
            <p:nvPr/>
          </p:nvSpPr>
          <p:spPr>
            <a:xfrm>
              <a:off x="1345676" y="1339984"/>
              <a:ext cx="2032200" cy="209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3">
                    <a:extLst>
                      <a:ext uri="{A12FA001-AC4F-418D-AE19-62706E023703}">
                        <ahyp:hlinkClr val="tx"/>
                      </a:ext>
                    </a:extLst>
                  </a:hlinkClick>
                </a:rPr>
                <a:t>Citizens Advice – Debt and Money</a:t>
              </a:r>
              <a:r>
                <a:rPr b="0" i="0" lang="en-GB" sz="1300" u="none" cap="none" strike="noStrike">
                  <a:solidFill>
                    <a:schemeClr val="lt1"/>
                  </a:solidFill>
                  <a:latin typeface="Lato"/>
                  <a:ea typeface="Lato"/>
                  <a:cs typeface="Lato"/>
                  <a:sym typeface="Lato"/>
                </a:rPr>
                <a:t> – </a:t>
              </a:r>
              <a:r>
                <a:rPr lang="en-GB" sz="1300">
                  <a:solidFill>
                    <a:schemeClr val="lt1"/>
                  </a:solidFill>
                  <a:latin typeface="Lato"/>
                  <a:ea typeface="Lato"/>
                  <a:cs typeface="Lato"/>
                  <a:sym typeface="Lato"/>
                </a:rPr>
                <a:t>T</a:t>
              </a:r>
              <a:r>
                <a:rPr b="0" i="0" lang="en-GB" sz="1300" u="none" cap="none" strike="noStrike">
                  <a:solidFill>
                    <a:schemeClr val="lt1"/>
                  </a:solidFill>
                  <a:latin typeface="Lato"/>
                  <a:ea typeface="Lato"/>
                  <a:cs typeface="Lato"/>
                  <a:sym typeface="Lato"/>
                </a:rPr>
                <a:t>his resource contains links to advice on a number of topics, including financial difficulties, cost of living and communicati</a:t>
              </a:r>
              <a:r>
                <a:rPr lang="en-GB" sz="1300">
                  <a:solidFill>
                    <a:schemeClr val="lt1"/>
                  </a:solidFill>
                  <a:latin typeface="Lato"/>
                  <a:ea typeface="Lato"/>
                  <a:cs typeface="Lato"/>
                  <a:sym typeface="Lato"/>
                </a:rPr>
                <a:t>ng</a:t>
              </a:r>
              <a:r>
                <a:rPr b="0" i="0" lang="en-GB" sz="1300" u="none" cap="none" strike="noStrike">
                  <a:solidFill>
                    <a:schemeClr val="lt1"/>
                  </a:solidFill>
                  <a:latin typeface="Lato"/>
                  <a:ea typeface="Lato"/>
                  <a:cs typeface="Lato"/>
                  <a:sym typeface="Lato"/>
                </a:rPr>
                <a:t> with creditors.</a:t>
              </a:r>
              <a:endParaRPr b="0" i="0" sz="1400" u="none" cap="none" strike="noStrike">
                <a:solidFill>
                  <a:srgbClr val="000000"/>
                </a:solidFill>
                <a:latin typeface="Arial"/>
                <a:ea typeface="Arial"/>
                <a:cs typeface="Arial"/>
                <a:sym typeface="Arial"/>
              </a:endParaRPr>
            </a:p>
          </p:txBody>
        </p:sp>
        <p:pic>
          <p:nvPicPr>
            <p:cNvPr id="912" name="Google Shape;912;g22251632af7_0_69"/>
            <p:cNvPicPr preferRelativeResize="0"/>
            <p:nvPr/>
          </p:nvPicPr>
          <p:blipFill rotWithShape="1">
            <a:blip r:embed="rId4">
              <a:alphaModFix/>
            </a:blip>
            <a:srcRect b="0" l="0" r="0" t="0"/>
            <a:stretch/>
          </p:blipFill>
          <p:spPr>
            <a:xfrm>
              <a:off x="532125" y="1419947"/>
              <a:ext cx="813554" cy="928675"/>
            </a:xfrm>
            <a:prstGeom prst="rect">
              <a:avLst/>
            </a:prstGeom>
            <a:noFill/>
            <a:ln>
              <a:noFill/>
            </a:ln>
          </p:spPr>
        </p:pic>
      </p:grpSp>
      <p:sp>
        <p:nvSpPr>
          <p:cNvPr id="913" name="Google Shape;913;g22251632af7_0_69"/>
          <p:cNvSpPr txBox="1"/>
          <p:nvPr/>
        </p:nvSpPr>
        <p:spPr>
          <a:xfrm>
            <a:off x="198525" y="3312950"/>
            <a:ext cx="87789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accent2"/>
                </a:solidFill>
                <a:latin typeface="Lato"/>
                <a:ea typeface="Lato"/>
                <a:cs typeface="Lato"/>
                <a:sym typeface="Lato"/>
              </a:rPr>
              <a:t>At school, you can speak with an adult you trust. </a:t>
            </a:r>
            <a:endParaRPr b="1" sz="1800">
              <a:solidFill>
                <a:schemeClr val="accent2"/>
              </a:solidFill>
              <a:latin typeface="Lato"/>
              <a:ea typeface="Lato"/>
              <a:cs typeface="Lato"/>
              <a:sym typeface="Lato"/>
            </a:endParaRPr>
          </a:p>
          <a:p>
            <a:pPr indent="0" lvl="0" marL="0" rtl="0" algn="ctr">
              <a:spcBef>
                <a:spcPts val="0"/>
              </a:spcBef>
              <a:spcAft>
                <a:spcPts val="0"/>
              </a:spcAft>
              <a:buNone/>
            </a:pPr>
            <a:r>
              <a:rPr b="1" lang="en-GB" sz="1800">
                <a:solidFill>
                  <a:schemeClr val="accent2"/>
                </a:solidFill>
                <a:latin typeface="Lato"/>
                <a:ea typeface="Lato"/>
                <a:cs typeface="Lato"/>
                <a:sym typeface="Lato"/>
              </a:rPr>
              <a:t>This could be your form tutor, head of year or the school’s safeguarding officer.</a:t>
            </a:r>
            <a:endParaRPr b="1" sz="1800">
              <a:solidFill>
                <a:schemeClr val="accent2"/>
              </a:solidFill>
              <a:latin typeface="Lato"/>
              <a:ea typeface="Lato"/>
              <a:cs typeface="Lato"/>
              <a:sym typeface="Lato"/>
            </a:endParaRPr>
          </a:p>
        </p:txBody>
      </p:sp>
      <p:sp>
        <p:nvSpPr>
          <p:cNvPr id="914" name="Google Shape;914;g22251632af7_0_69"/>
          <p:cNvSpPr txBox="1"/>
          <p:nvPr>
            <p:ph idx="4294967295" type="sldNum"/>
          </p:nvPr>
        </p:nvSpPr>
        <p:spPr>
          <a:xfrm>
            <a:off x="8595309" y="3039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pic>
        <p:nvPicPr>
          <p:cNvPr id="915" name="Google Shape;915;g22251632af7_0_69"/>
          <p:cNvPicPr preferRelativeResize="0"/>
          <p:nvPr/>
        </p:nvPicPr>
        <p:blipFill rotWithShape="1">
          <a:blip r:embed="rId5">
            <a:alphaModFix/>
          </a:blip>
          <a:srcRect b="0" l="0" r="0" t="0"/>
          <a:stretch/>
        </p:blipFill>
        <p:spPr>
          <a:xfrm>
            <a:off x="6250827" y="1534475"/>
            <a:ext cx="876124" cy="285449"/>
          </a:xfrm>
          <a:prstGeom prst="rect">
            <a:avLst/>
          </a:prstGeom>
          <a:noFill/>
          <a:ln>
            <a:noFill/>
          </a:ln>
        </p:spPr>
      </p:pic>
      <p:sp>
        <p:nvSpPr>
          <p:cNvPr id="916" name="Google Shape;916;g22251632af7_0_69"/>
          <p:cNvSpPr txBox="1"/>
          <p:nvPr/>
        </p:nvSpPr>
        <p:spPr>
          <a:xfrm>
            <a:off x="7217328" y="1436700"/>
            <a:ext cx="1760100" cy="645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47"/>
                  </a:ext>
                </a:extLst>
              </a:rPr>
              <a:t>NSPCC Helpline</a:t>
            </a:r>
            <a:b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48"/>
                  </a:ext>
                </a:extLst>
              </a:rPr>
            </a:br>
            <a:r>
              <a:rPr lang="en-GB" sz="1500">
                <a:solidFill>
                  <a:schemeClr val="lt1"/>
                </a:solidFill>
              </a:rPr>
              <a:t>0808 800 5000</a:t>
            </a:r>
            <a:r>
              <a:rPr lang="en-GB" sz="1500">
                <a:solidFill>
                  <a:schemeClr val="lt1"/>
                </a:solidFill>
                <a:highlight>
                  <a:srgbClr val="FFFFFF"/>
                </a:highlight>
              </a:rPr>
              <a:t> </a:t>
            </a:r>
            <a:endParaRPr b="0" i="0" sz="1400" u="none" cap="none" strike="noStrike">
              <a:solidFill>
                <a:schemeClr val="lt1"/>
              </a:solidFill>
              <a:latin typeface="Arial"/>
              <a:ea typeface="Arial"/>
              <a:cs typeface="Arial"/>
              <a:sym typeface="Arial"/>
            </a:endParaRPr>
          </a:p>
        </p:txBody>
      </p:sp>
      <p:sp>
        <p:nvSpPr>
          <p:cNvPr id="917" name="Google Shape;917;g22251632af7_0_69"/>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pSp>
        <p:nvGrpSpPr>
          <p:cNvPr id="918" name="Google Shape;918;g22251632af7_0_69"/>
          <p:cNvGrpSpPr/>
          <p:nvPr/>
        </p:nvGrpSpPr>
        <p:grpSpPr>
          <a:xfrm>
            <a:off x="3164819" y="1184021"/>
            <a:ext cx="2846301" cy="1995658"/>
            <a:chOff x="3237025" y="1184050"/>
            <a:chExt cx="2914500" cy="2094300"/>
          </a:xfrm>
        </p:grpSpPr>
        <p:sp>
          <p:nvSpPr>
            <p:cNvPr id="919" name="Google Shape;919;g22251632af7_0_69"/>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20" name="Google Shape;920;g22251632af7_0_69"/>
            <p:cNvPicPr preferRelativeResize="0"/>
            <p:nvPr/>
          </p:nvPicPr>
          <p:blipFill>
            <a:blip r:embed="rId6">
              <a:alphaModFix/>
            </a:blip>
            <a:stretch>
              <a:fillRect/>
            </a:stretch>
          </p:blipFill>
          <p:spPr>
            <a:xfrm>
              <a:off x="3344950" y="1434825"/>
              <a:ext cx="666111" cy="400200"/>
            </a:xfrm>
            <a:prstGeom prst="rect">
              <a:avLst/>
            </a:prstGeom>
            <a:noFill/>
            <a:ln>
              <a:noFill/>
            </a:ln>
          </p:spPr>
        </p:pic>
        <p:sp>
          <p:nvSpPr>
            <p:cNvPr id="921" name="Google Shape;921;g22251632af7_0_69"/>
            <p:cNvSpPr txBox="1"/>
            <p:nvPr/>
          </p:nvSpPr>
          <p:spPr>
            <a:xfrm>
              <a:off x="4068426" y="1358613"/>
              <a:ext cx="2032200" cy="1852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lang="en-GB" sz="1300" u="sng">
                  <a:solidFill>
                    <a:schemeClr val="lt1"/>
                  </a:solidFill>
                  <a:latin typeface="Lato"/>
                  <a:ea typeface="Lato"/>
                  <a:cs typeface="Lato"/>
                  <a:sym typeface="Lato"/>
                  <a:hlinkClick r:id="rId7">
                    <a:extLst>
                      <a:ext uri="{A12FA001-AC4F-418D-AE19-62706E023703}">
                        <ahyp:hlinkClr val="tx"/>
                      </a:ext>
                    </a:extLst>
                  </a:hlinkClick>
                </a:rPr>
                <a:t>National Debtline </a:t>
              </a:r>
              <a:r>
                <a:rPr b="0" i="0" lang="en-GB" sz="1300" u="sng" cap="none" strike="noStrike">
                  <a:solidFill>
                    <a:schemeClr val="lt1"/>
                  </a:solidFill>
                  <a:latin typeface="Lato"/>
                  <a:ea typeface="Lato"/>
                  <a:cs typeface="Lato"/>
                  <a:sym typeface="Lato"/>
                  <a:hlinkClick r:id="rId8">
                    <a:extLst>
                      <a:ext uri="{A12FA001-AC4F-418D-AE19-62706E023703}">
                        <ahyp:hlinkClr val="tx"/>
                      </a:ext>
                    </a:extLst>
                  </a:hlinkClick>
                </a:rPr>
                <a:t> – Debt and Money</a:t>
              </a:r>
              <a:r>
                <a:rPr b="0" i="0" lang="en-GB" sz="1300" u="none" cap="none" strike="noStrike">
                  <a:solidFill>
                    <a:schemeClr val="lt1"/>
                  </a:solidFill>
                  <a:latin typeface="Lato"/>
                  <a:ea typeface="Lato"/>
                  <a:cs typeface="Lato"/>
                  <a:sym typeface="Lato"/>
                </a:rPr>
                <a:t> – </a:t>
              </a:r>
              <a:r>
                <a:rPr lang="en-GB" sz="1300">
                  <a:solidFill>
                    <a:schemeClr val="lt1"/>
                  </a:solidFill>
                  <a:latin typeface="Lato"/>
                  <a:ea typeface="Lato"/>
                  <a:cs typeface="Lato"/>
                  <a:sym typeface="Lato"/>
                </a:rPr>
                <a:t>a debt advice charity run by the </a:t>
              </a:r>
              <a:r>
                <a:rPr lang="en-GB" sz="1300" u="sng">
                  <a:solidFill>
                    <a:schemeClr val="lt1"/>
                  </a:solidFill>
                  <a:latin typeface="Lato"/>
                  <a:ea typeface="Lato"/>
                  <a:cs typeface="Lato"/>
                  <a:sym typeface="Lato"/>
                  <a:hlinkClick r:id="rId9">
                    <a:extLst>
                      <a:ext uri="{A12FA001-AC4F-418D-AE19-62706E023703}">
                        <ahyp:hlinkClr val="tx"/>
                      </a:ext>
                    </a:extLst>
                  </a:hlinkClick>
                </a:rPr>
                <a:t>Money Advice Trust</a:t>
              </a:r>
              <a:r>
                <a:rPr lang="en-GB" sz="1300">
                  <a:solidFill>
                    <a:schemeClr val="lt1"/>
                  </a:solidFill>
                  <a:latin typeface="Lato"/>
                  <a:ea typeface="Lato"/>
                  <a:cs typeface="Lato"/>
                  <a:sym typeface="Lato"/>
                </a:rPr>
                <a:t>, offering a  free and confidential debt advice service.</a:t>
              </a:r>
              <a:endParaRPr i="0" sz="1300" u="none" cap="none" strike="noStrike">
                <a:solidFill>
                  <a:schemeClr val="lt1"/>
                </a:solidFill>
                <a:latin typeface="Lato"/>
                <a:ea typeface="Lato"/>
                <a:cs typeface="Lato"/>
                <a:sym typeface="Lato"/>
              </a:endParaRPr>
            </a:p>
          </p:txBody>
        </p:sp>
      </p:grpSp>
      <p:pic>
        <p:nvPicPr>
          <p:cNvPr id="922" name="Google Shape;922;g22251632af7_0_69"/>
          <p:cNvPicPr preferRelativeResize="0"/>
          <p:nvPr/>
        </p:nvPicPr>
        <p:blipFill>
          <a:blip r:embed="rId10">
            <a:alphaModFix/>
          </a:blip>
          <a:stretch>
            <a:fillRect/>
          </a:stretch>
        </p:blipFill>
        <p:spPr>
          <a:xfrm>
            <a:off x="6250823" y="2247300"/>
            <a:ext cx="876125" cy="490636"/>
          </a:xfrm>
          <a:prstGeom prst="rect">
            <a:avLst/>
          </a:prstGeom>
          <a:noFill/>
          <a:ln>
            <a:noFill/>
          </a:ln>
        </p:spPr>
      </p:pic>
      <p:sp>
        <p:nvSpPr>
          <p:cNvPr id="923" name="Google Shape;923;g22251632af7_0_69"/>
          <p:cNvSpPr txBox="1"/>
          <p:nvPr/>
        </p:nvSpPr>
        <p:spPr>
          <a:xfrm>
            <a:off x="7217328" y="2185113"/>
            <a:ext cx="1760100" cy="61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lang="en-GB" sz="1300">
                <a:solidFill>
                  <a:schemeClr val="lt1"/>
                </a:solidFill>
                <a:latin typeface="Lato"/>
                <a:ea typeface="Lato"/>
                <a:cs typeface="Lato"/>
                <a:sym typeface="Lato"/>
              </a:rPr>
              <a:t>Childline </a:t>
            </a:r>
            <a:r>
              <a:rPr b="1"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49"/>
                  </a:ext>
                </a:extLst>
              </a:rPr>
              <a:t>Helpline</a:t>
            </a:r>
            <a:b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50"/>
                  </a:ext>
                </a:extLst>
              </a:rPr>
            </a:br>
            <a: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50"/>
                  </a:ext>
                </a:extLst>
              </a:rPr>
              <a:t>080</a:t>
            </a:r>
            <a:r>
              <a:rPr lang="en-GB" sz="1300">
                <a:solidFill>
                  <a:schemeClr val="lt1"/>
                </a:solidFill>
                <a:latin typeface="Lato"/>
                <a:ea typeface="Lato"/>
                <a:cs typeface="Lato"/>
                <a:sym typeface="Lato"/>
              </a:rPr>
              <a:t>0 1111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27" name="Shape 927"/>
        <p:cNvGrpSpPr/>
        <p:nvPr/>
      </p:nvGrpSpPr>
      <p:grpSpPr>
        <a:xfrm>
          <a:off x="0" y="0"/>
          <a:ext cx="0" cy="0"/>
          <a:chOff x="0" y="0"/>
          <a:chExt cx="0" cy="0"/>
        </a:xfrm>
      </p:grpSpPr>
      <p:sp>
        <p:nvSpPr>
          <p:cNvPr id="928" name="Google Shape;928;g143409b8039_0_190"/>
          <p:cNvSpPr txBox="1"/>
          <p:nvPr/>
        </p:nvSpPr>
        <p:spPr>
          <a:xfrm>
            <a:off x="462425" y="913975"/>
            <a:ext cx="8400600" cy="4696200"/>
          </a:xfrm>
          <a:prstGeom prst="rect">
            <a:avLst/>
          </a:prstGeom>
          <a:noFill/>
          <a:ln>
            <a:noFill/>
          </a:ln>
        </p:spPr>
        <p:txBody>
          <a:bodyPr anchorCtr="0" anchor="t" bIns="91425" lIns="91425" spcFirstLastPara="1" rIns="91425" wrap="square" tIns="91425">
            <a:spAutoFit/>
          </a:bodyPr>
          <a:lstStyle/>
          <a:p>
            <a:pPr indent="0" lvl="0" marL="457200" marR="0" rtl="0" algn="l">
              <a:lnSpc>
                <a:spcPct val="115000"/>
              </a:lnSpc>
              <a:spcBef>
                <a:spcPts val="0"/>
              </a:spcBef>
              <a:spcAft>
                <a:spcPts val="0"/>
              </a:spcAft>
              <a:buClr>
                <a:srgbClr val="000000"/>
              </a:buClr>
              <a:buSzPts val="1200"/>
              <a:buFont typeface="Arial"/>
              <a:buNone/>
            </a:pPr>
            <a:r>
              <a:t/>
            </a:r>
            <a:endParaRPr b="1" i="0" sz="1200" u="none" cap="none" strike="noStrike">
              <a:solidFill>
                <a:schemeClr val="lt1"/>
              </a:solidFill>
              <a:latin typeface="Lato Black"/>
              <a:ea typeface="Lato Black"/>
              <a:cs typeface="Lato Black"/>
              <a:sym typeface="Lato Black"/>
            </a:endParaRPr>
          </a:p>
          <a:p>
            <a:pPr indent="0" lvl="0" marL="457200" marR="0" rtl="0" algn="l">
              <a:lnSpc>
                <a:spcPct val="115000"/>
              </a:lnSpc>
              <a:spcBef>
                <a:spcPts val="0"/>
              </a:spcBef>
              <a:spcAft>
                <a:spcPts val="0"/>
              </a:spcAft>
              <a:buClr>
                <a:srgbClr val="000000"/>
              </a:buClr>
              <a:buSzPts val="1200"/>
              <a:buFont typeface="Arial"/>
              <a:buNone/>
            </a:pPr>
            <a:r>
              <a:t/>
            </a:r>
            <a:endParaRPr b="1" i="0" sz="1200" u="none" cap="none" strike="noStrike">
              <a:solidFill>
                <a:schemeClr val="lt1"/>
              </a:solidFill>
              <a:latin typeface="Lato Black"/>
              <a:ea typeface="Lato Black"/>
              <a:cs typeface="Lato Black"/>
              <a:sym typeface="Lato Black"/>
            </a:endParaRPr>
          </a:p>
          <a:p>
            <a:pPr indent="0" lvl="0" marL="457200" marR="0" rtl="0" algn="l">
              <a:lnSpc>
                <a:spcPct val="115000"/>
              </a:lnSpc>
              <a:spcBef>
                <a:spcPts val="0"/>
              </a:spcBef>
              <a:spcAft>
                <a:spcPts val="0"/>
              </a:spcAft>
              <a:buClr>
                <a:srgbClr val="000000"/>
              </a:buClr>
              <a:buSzPts val="1200"/>
              <a:buFont typeface="Arial"/>
              <a:buNone/>
            </a:pPr>
            <a:r>
              <a:rPr b="1" i="0" lang="en-GB" sz="1200" u="none" cap="none" strike="noStrike">
                <a:solidFill>
                  <a:schemeClr val="lt1"/>
                </a:solidFill>
                <a:latin typeface="Lato Black"/>
                <a:ea typeface="Lato Black"/>
                <a:cs typeface="Lato Black"/>
                <a:sym typeface="Lato Black"/>
              </a:rPr>
              <a:t>RESOURCES TO EXTEND LEARNING</a:t>
            </a:r>
            <a:endParaRPr b="1" i="0" sz="1200" u="none" cap="none" strike="noStrike">
              <a:solidFill>
                <a:schemeClr val="lt1"/>
              </a:solidFill>
              <a:latin typeface="Lato Black"/>
              <a:ea typeface="Lato Black"/>
              <a:cs typeface="Lato Black"/>
              <a:sym typeface="Lato Black"/>
            </a:endParaRPr>
          </a:p>
          <a:p>
            <a:pPr indent="0" lvl="0" marL="457200" marR="0" rtl="0" algn="l">
              <a:lnSpc>
                <a:spcPct val="150000"/>
              </a:lnSpc>
              <a:spcBef>
                <a:spcPts val="0"/>
              </a:spcBef>
              <a:spcAft>
                <a:spcPts val="0"/>
              </a:spcAft>
              <a:buClr>
                <a:srgbClr val="000000"/>
              </a:buClr>
              <a:buSzPts val="1200"/>
              <a:buFont typeface="Arial"/>
              <a:buNone/>
            </a:pPr>
            <a:r>
              <a:t/>
            </a:r>
            <a:endParaRPr b="1" sz="1200">
              <a:solidFill>
                <a:schemeClr val="lt1"/>
              </a:solidFill>
              <a:latin typeface="Lato Black"/>
              <a:ea typeface="Lato Black"/>
              <a:cs typeface="Lato Black"/>
              <a:sym typeface="Lato Black"/>
            </a:endParaRPr>
          </a:p>
          <a:p>
            <a:pPr indent="0" lvl="0" marL="457200" marR="0" rtl="0" algn="l">
              <a:lnSpc>
                <a:spcPct val="150000"/>
              </a:lnSpc>
              <a:spcBef>
                <a:spcPts val="0"/>
              </a:spcBef>
              <a:spcAft>
                <a:spcPts val="0"/>
              </a:spcAft>
              <a:buClr>
                <a:srgbClr val="000000"/>
              </a:buClr>
              <a:buSzPts val="1200"/>
              <a:buFont typeface="Arial"/>
              <a:buNone/>
            </a:pPr>
            <a:r>
              <a:rPr b="1" lang="en-GB" sz="1200" u="sng">
                <a:solidFill>
                  <a:schemeClr val="lt1"/>
                </a:solidFill>
                <a:latin typeface="Lato Black"/>
                <a:ea typeface="Lato Black"/>
                <a:cs typeface="Lato Black"/>
                <a:sym typeface="Lato Black"/>
                <a:hlinkClick r:id="rId3">
                  <a:extLst>
                    <a:ext uri="{A12FA001-AC4F-418D-AE19-62706E023703}">
                      <ahyp:hlinkClr val="tx"/>
                    </a:ext>
                  </a:extLst>
                </a:hlinkClick>
              </a:rPr>
              <a:t>The Financial Conduct A</a:t>
            </a:r>
            <a:r>
              <a:rPr b="1" lang="en-GB" sz="1200" u="sng">
                <a:solidFill>
                  <a:schemeClr val="lt1"/>
                </a:solidFill>
                <a:latin typeface="Lato Black"/>
                <a:ea typeface="Lato Black"/>
                <a:cs typeface="Lato Black"/>
                <a:sym typeface="Lato Black"/>
                <a:hlinkClick r:id="rId4">
                  <a:extLst>
                    <a:ext uri="{A12FA001-AC4F-418D-AE19-62706E023703}">
                      <ahyp:hlinkClr val="tx"/>
                    </a:ext>
                  </a:extLst>
                </a:hlinkClick>
              </a:rPr>
              <a:t>uthority</a:t>
            </a:r>
            <a:r>
              <a:rPr b="1" lang="en-GB" sz="1200" u="sng">
                <a:solidFill>
                  <a:schemeClr val="lt1"/>
                </a:solidFill>
                <a:latin typeface="Lato Black"/>
                <a:ea typeface="Lato Black"/>
                <a:cs typeface="Lato Black"/>
                <a:sym typeface="Lato Black"/>
                <a:hlinkClick r:id="rId5">
                  <a:extLst>
                    <a:ext uri="{A12FA001-AC4F-418D-AE19-62706E023703}">
                      <ahyp:hlinkClr val="tx"/>
                    </a:ext>
                  </a:extLst>
                </a:hlinkClick>
              </a:rPr>
              <a:t> | </a:t>
            </a:r>
            <a:r>
              <a:rPr b="1" lang="en-GB" sz="1200" u="sng">
                <a:solidFill>
                  <a:schemeClr val="lt1"/>
                </a:solidFill>
                <a:latin typeface="Lato Black"/>
                <a:ea typeface="Lato Black"/>
                <a:cs typeface="Lato Black"/>
                <a:sym typeface="Lato Black"/>
                <a:hlinkClick r:id="rId6">
                  <a:extLst>
                    <a:ext uri="{A12FA001-AC4F-418D-AE19-62706E023703}">
                      <ahyp:hlinkClr val="tx"/>
                    </a:ext>
                  </a:extLst>
                </a:hlinkClick>
              </a:rPr>
              <a:t>Crypto: The basics</a:t>
            </a:r>
            <a:endParaRPr b="1" sz="1200">
              <a:solidFill>
                <a:schemeClr val="lt1"/>
              </a:solidFill>
              <a:latin typeface="Lato Black"/>
              <a:ea typeface="Lato Black"/>
              <a:cs typeface="Lato Black"/>
              <a:sym typeface="Lato Black"/>
            </a:endParaRPr>
          </a:p>
          <a:p>
            <a:pPr indent="0" lvl="0" marL="457200" marR="0" rtl="0" algn="l">
              <a:lnSpc>
                <a:spcPct val="150000"/>
              </a:lnSpc>
              <a:spcBef>
                <a:spcPts val="1000"/>
              </a:spcBef>
              <a:spcAft>
                <a:spcPts val="0"/>
              </a:spcAft>
              <a:buClr>
                <a:srgbClr val="000000"/>
              </a:buClr>
              <a:buSzPts val="1200"/>
              <a:buFont typeface="Arial"/>
              <a:buNone/>
            </a:pPr>
            <a:r>
              <a:rPr b="1" i="0" lang="en-GB" sz="1200" u="sng" cap="none" strike="noStrike">
                <a:solidFill>
                  <a:schemeClr val="lt1"/>
                </a:solidFill>
                <a:latin typeface="Lato Black"/>
                <a:ea typeface="Lato Black"/>
                <a:cs typeface="Lato Black"/>
                <a:sym typeface="Lato Black"/>
                <a:hlinkClick r:id="rId7">
                  <a:extLst>
                    <a:ext uri="{A12FA001-AC4F-418D-AE19-62706E023703}">
                      <ahyp:hlinkClr val="tx"/>
                    </a:ext>
                  </a:extLst>
                </a:hlinkClick>
              </a:rPr>
              <a:t>FTX: the legend of Sam Bankm</a:t>
            </a:r>
            <a:r>
              <a:rPr b="1" lang="en-GB" sz="1200" u="sng">
                <a:solidFill>
                  <a:schemeClr val="lt1"/>
                </a:solidFill>
                <a:latin typeface="Lato Black"/>
                <a:ea typeface="Lato Black"/>
                <a:cs typeface="Lato Black"/>
                <a:sym typeface="Lato Black"/>
                <a:hlinkClick r:id="rId8">
                  <a:extLst>
                    <a:ext uri="{A12FA001-AC4F-418D-AE19-62706E023703}">
                      <ahyp:hlinkClr val="tx"/>
                    </a:ext>
                  </a:extLst>
                </a:hlinkClick>
              </a:rPr>
              <a:t>an-Fried | FT Film</a:t>
            </a:r>
            <a:endParaRPr b="1" sz="1200">
              <a:solidFill>
                <a:schemeClr val="lt1"/>
              </a:solidFill>
              <a:latin typeface="Lato Black"/>
              <a:ea typeface="Lato Black"/>
              <a:cs typeface="Lato Black"/>
              <a:sym typeface="Lato Black"/>
            </a:endParaRPr>
          </a:p>
          <a:p>
            <a:pPr indent="0" lvl="0" marL="457200" marR="0" rtl="0" algn="l">
              <a:lnSpc>
                <a:spcPct val="150000"/>
              </a:lnSpc>
              <a:spcBef>
                <a:spcPts val="1000"/>
              </a:spcBef>
              <a:spcAft>
                <a:spcPts val="0"/>
              </a:spcAft>
              <a:buClr>
                <a:srgbClr val="000000"/>
              </a:buClr>
              <a:buSzPts val="1200"/>
              <a:buFont typeface="Arial"/>
              <a:buNone/>
            </a:pPr>
            <a:r>
              <a:rPr b="1" i="0" lang="en-GB" sz="1200" u="sng" cap="none" strike="noStrike">
                <a:solidFill>
                  <a:schemeClr val="lt1"/>
                </a:solidFill>
                <a:latin typeface="Lato Black"/>
                <a:ea typeface="Lato Black"/>
                <a:cs typeface="Lato Black"/>
                <a:sym typeface="Lato Black"/>
                <a:hlinkClick r:id="rId9">
                  <a:extLst>
                    <a:ext uri="{A12FA001-AC4F-418D-AE19-62706E023703}">
                      <ahyp:hlinkClr val="tx"/>
                    </a:ext>
                  </a:extLst>
                </a:hlinkClick>
              </a:rPr>
              <a:t>Blockchain a clickable guide </a:t>
            </a:r>
            <a:endParaRPr b="0" i="0" sz="1200" u="none" cap="none" strike="noStrike">
              <a:solidFill>
                <a:schemeClr val="lt1"/>
              </a:solidFill>
              <a:latin typeface="Lato"/>
              <a:ea typeface="Lato"/>
              <a:cs typeface="Lato"/>
              <a:sym typeface="Lato"/>
            </a:endParaRPr>
          </a:p>
          <a:p>
            <a:pPr indent="0" lvl="0" marL="457200" marR="0" rtl="0" algn="l">
              <a:lnSpc>
                <a:spcPct val="150000"/>
              </a:lnSpc>
              <a:spcBef>
                <a:spcPts val="1000"/>
              </a:spcBef>
              <a:spcAft>
                <a:spcPts val="0"/>
              </a:spcAft>
              <a:buClr>
                <a:srgbClr val="000000"/>
              </a:buClr>
              <a:buSzPts val="1200"/>
              <a:buFont typeface="Arial"/>
              <a:buNone/>
            </a:pPr>
            <a:r>
              <a:rPr b="1" i="0" lang="en-GB" sz="1200" u="sng" cap="none" strike="noStrike">
                <a:solidFill>
                  <a:schemeClr val="lt1"/>
                </a:solidFill>
                <a:latin typeface="Lato"/>
                <a:ea typeface="Lato"/>
                <a:cs typeface="Lato"/>
                <a:sym typeface="Lato"/>
                <a:hlinkClick r:id="rId10">
                  <a:extLst>
                    <a:ext uri="{A12FA001-AC4F-418D-AE19-62706E023703}">
                      <ahyp:hlinkClr val="tx"/>
                    </a:ext>
                  </a:extLst>
                </a:hlinkClick>
              </a:rPr>
              <a:t>Going for Broke in Cryptoland </a:t>
            </a:r>
            <a:endParaRPr b="0" i="0" sz="1200" u="none" cap="none" strike="noStrike">
              <a:solidFill>
                <a:schemeClr val="lt1"/>
              </a:solidFill>
              <a:latin typeface="Lato"/>
              <a:ea typeface="Lato"/>
              <a:cs typeface="Lato"/>
              <a:sym typeface="Lato"/>
            </a:endParaRPr>
          </a:p>
          <a:p>
            <a:pPr indent="0" lvl="0" marL="457200" marR="0" rtl="0" algn="l">
              <a:lnSpc>
                <a:spcPct val="150000"/>
              </a:lnSpc>
              <a:spcBef>
                <a:spcPts val="1000"/>
              </a:spcBef>
              <a:spcAft>
                <a:spcPts val="0"/>
              </a:spcAft>
              <a:buClr>
                <a:srgbClr val="000000"/>
              </a:buClr>
              <a:buSzPts val="1200"/>
              <a:buFont typeface="Arial"/>
              <a:buNone/>
            </a:pPr>
            <a:r>
              <a:rPr b="1" i="0" lang="en-GB" sz="1200" u="sng" cap="none" strike="noStrike">
                <a:solidFill>
                  <a:schemeClr val="lt1"/>
                </a:solidFill>
                <a:latin typeface="Lato"/>
                <a:ea typeface="Lato"/>
                <a:cs typeface="Lato"/>
                <a:sym typeface="Lato"/>
                <a:hlinkClick r:id="rId11">
                  <a:extLst>
                    <a:ext uri="{A12FA001-AC4F-418D-AE19-62706E023703}">
                      <ahyp:hlinkClr val="tx"/>
                    </a:ext>
                  </a:extLst>
                </a:hlinkClick>
              </a:rPr>
              <a:t>What you should know about pump and </a:t>
            </a:r>
            <a:r>
              <a:rPr b="1" i="0" lang="en-GB" sz="1200" u="sng" cap="none" strike="noStrike">
                <a:solidFill>
                  <a:schemeClr val="lt1"/>
                </a:solidFill>
                <a:latin typeface="Lato"/>
                <a:ea typeface="Lato"/>
                <a:cs typeface="Lato"/>
                <a:sym typeface="Lato"/>
                <a:hlinkClick r:id="rId12">
                  <a:extLst>
                    <a:ext uri="{A12FA001-AC4F-418D-AE19-62706E023703}">
                      <ahyp:hlinkClr val="tx"/>
                    </a:ext>
                  </a:extLst>
                </a:hlinkClick>
                <a:extLst>
                  <a:ext uri="http://customooxmlschemas.google.com/">
                    <go:slidesCustomData xmlns:go="http://customooxmlschemas.google.com/" textRoundtripDataId="51"/>
                  </a:ext>
                </a:extLst>
              </a:rPr>
              <a:t>dump </a:t>
            </a:r>
            <a:endParaRPr b="0" i="0" sz="1200" u="none" cap="none" strike="noStrike">
              <a:solidFill>
                <a:schemeClr val="lt1"/>
              </a:solidFill>
              <a:latin typeface="Lato"/>
              <a:ea typeface="Lato"/>
              <a:cs typeface="Lato"/>
              <a:sym typeface="Lato"/>
            </a:endParaRPr>
          </a:p>
          <a:p>
            <a:pPr indent="0" lvl="0" marL="457200" marR="0" rtl="0" algn="l">
              <a:lnSpc>
                <a:spcPct val="150000"/>
              </a:lnSpc>
              <a:spcBef>
                <a:spcPts val="1000"/>
              </a:spcBef>
              <a:spcAft>
                <a:spcPts val="0"/>
              </a:spcAft>
              <a:buClr>
                <a:srgbClr val="000000"/>
              </a:buClr>
              <a:buSzPts val="1200"/>
              <a:buFont typeface="Arial"/>
              <a:buNone/>
            </a:pPr>
            <a:r>
              <a:rPr b="1" i="0" lang="en-GB" sz="1200" u="sng" cap="none" strike="noStrike">
                <a:solidFill>
                  <a:schemeClr val="lt1"/>
                </a:solidFill>
                <a:latin typeface="Lato"/>
                <a:ea typeface="Lato"/>
                <a:cs typeface="Lato"/>
                <a:sym typeface="Lato"/>
                <a:hlinkClick r:id="rId13">
                  <a:extLst>
                    <a:ext uri="{A12FA001-AC4F-418D-AE19-62706E023703}">
                      <ahyp:hlinkClr val="tx"/>
                    </a:ext>
                  </a:extLst>
                </a:hlinkClick>
              </a:rPr>
              <a:t>What are digital assets?</a:t>
            </a:r>
            <a:r>
              <a:rPr b="0" i="0" lang="en-GB" sz="1200" u="sng" cap="none" strike="noStrike">
                <a:solidFill>
                  <a:schemeClr val="lt1"/>
                </a:solidFill>
                <a:latin typeface="Lato"/>
                <a:ea typeface="Lato"/>
                <a:cs typeface="Lato"/>
                <a:sym typeface="Lato"/>
                <a:hlinkClick r:id="rId14">
                  <a:extLst>
                    <a:ext uri="{A12FA001-AC4F-418D-AE19-62706E023703}">
                      <ahyp:hlinkClr val="tx"/>
                    </a:ext>
                  </a:extLst>
                </a:hlinkClick>
              </a:rPr>
              <a:t> </a:t>
            </a:r>
            <a:endParaRPr b="0" i="0" sz="1200" u="none" cap="none" strike="noStrike">
              <a:solidFill>
                <a:schemeClr val="lt1"/>
              </a:solidFill>
              <a:latin typeface="Lato"/>
              <a:ea typeface="Lato"/>
              <a:cs typeface="Lato"/>
              <a:sym typeface="Lato"/>
            </a:endParaRPr>
          </a:p>
          <a:p>
            <a:pPr indent="0" lvl="0" marL="457200" marR="0" rtl="0" algn="l">
              <a:lnSpc>
                <a:spcPct val="150000"/>
              </a:lnSpc>
              <a:spcBef>
                <a:spcPts val="1000"/>
              </a:spcBef>
              <a:spcAft>
                <a:spcPts val="0"/>
              </a:spcAft>
              <a:buClr>
                <a:srgbClr val="000000"/>
              </a:buClr>
              <a:buSzPts val="1200"/>
              <a:buFont typeface="Arial"/>
              <a:buNone/>
            </a:pPr>
            <a:r>
              <a:rPr b="1" i="0" lang="en-GB" sz="1200" u="sng" cap="none" strike="noStrike">
                <a:solidFill>
                  <a:schemeClr val="lt1"/>
                </a:solidFill>
                <a:latin typeface="Lato"/>
                <a:ea typeface="Lato"/>
                <a:cs typeface="Lato"/>
                <a:sym typeface="Lato"/>
                <a:hlinkClick r:id="rId15">
                  <a:extLst>
                    <a:ext uri="{A12FA001-AC4F-418D-AE19-62706E023703}">
                      <ahyp:hlinkClr val="tx"/>
                    </a:ext>
                  </a:extLst>
                </a:hlinkClick>
              </a:rPr>
              <a:t>Tech Tonic Season 4 podcast: A Sceptic’s Guide to Crypto </a:t>
            </a:r>
            <a:endParaRPr b="1" i="0" sz="1200" u="none" cap="none" strike="noStrike">
              <a:solidFill>
                <a:schemeClr val="lt1"/>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1200"/>
              <a:buFont typeface="Arial"/>
              <a:buNone/>
            </a:pPr>
            <a:r>
              <a:t/>
            </a:r>
            <a:endParaRPr b="0" i="0" sz="12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b="0" i="1" lang="en-GB" sz="1400" u="none" cap="none" strike="noStrike">
                <a:solidFill>
                  <a:schemeClr val="lt1"/>
                </a:solidFill>
                <a:latin typeface="Lato"/>
                <a:ea typeface="Lato"/>
                <a:cs typeface="Lato"/>
                <a:sym typeface="Lato"/>
              </a:rPr>
              <a:t>Please visit the  FLIC learning hub - </a:t>
            </a:r>
            <a:r>
              <a:rPr b="0" i="1" lang="en-GB" sz="1400" u="sng" cap="none" strike="noStrike">
                <a:solidFill>
                  <a:schemeClr val="lt1"/>
                </a:solidFill>
                <a:latin typeface="Lato"/>
                <a:ea typeface="Lato"/>
                <a:cs typeface="Lato"/>
                <a:sym typeface="Lato"/>
                <a:hlinkClick r:id="rId16">
                  <a:extLst>
                    <a:ext uri="{A12FA001-AC4F-418D-AE19-62706E023703}">
                      <ahyp:hlinkClr val="tx"/>
                    </a:ext>
                  </a:extLst>
                </a:hlinkClick>
              </a:rPr>
              <a:t>https://ftflic.com/learning-hub/</a:t>
            </a:r>
            <a:r>
              <a:rPr b="0" i="1" lang="en-GB" sz="1400" u="none" cap="none" strike="noStrike">
                <a:solidFill>
                  <a:schemeClr val="lt1"/>
                </a:solidFill>
                <a:latin typeface="Lato"/>
                <a:ea typeface="Lato"/>
                <a:cs typeface="Lato"/>
                <a:sym typeface="Lato"/>
              </a:rPr>
              <a:t>  for further resources</a:t>
            </a:r>
            <a:endParaRPr b="0" i="1" sz="1400" u="none" cap="none" strike="noStrike">
              <a:solidFill>
                <a:schemeClr val="lt1"/>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1200"/>
              <a:buFont typeface="Arial"/>
              <a:buNone/>
            </a:pPr>
            <a:r>
              <a:t/>
            </a:r>
            <a:endParaRPr b="0" i="0" sz="12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sp>
        <p:nvSpPr>
          <p:cNvPr id="929" name="Google Shape;929;g143409b8039_0_190"/>
          <p:cNvSpPr txBox="1"/>
          <p:nvPr/>
        </p:nvSpPr>
        <p:spPr>
          <a:xfrm>
            <a:off x="1640100" y="327475"/>
            <a:ext cx="58638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3600" u="none" cap="none" strike="noStrike">
                <a:solidFill>
                  <a:schemeClr val="lt1"/>
                </a:solidFill>
                <a:latin typeface="Lato Black"/>
                <a:ea typeface="Lato Black"/>
                <a:cs typeface="Lato Black"/>
                <a:sym typeface="Lato Black"/>
              </a:rPr>
              <a:t>Links to learn more!</a:t>
            </a:r>
            <a:endParaRPr b="0" i="0" sz="1400" u="none" cap="none" strike="noStrike">
              <a:solidFill>
                <a:srgbClr val="000000"/>
              </a:solidFill>
              <a:latin typeface="Arial"/>
              <a:ea typeface="Arial"/>
              <a:cs typeface="Arial"/>
              <a:sym typeface="Arial"/>
            </a:endParaRPr>
          </a:p>
        </p:txBody>
      </p:sp>
      <p:sp>
        <p:nvSpPr>
          <p:cNvPr id="930" name="Google Shape;930;g143409b8039_0_19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931" name="Google Shape;931;g143409b8039_0_19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b="1" lang="en-GB" sz="1400"/>
              <a:t>50</a:t>
            </a:r>
            <a:endParaRPr b="1" sz="1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grpSp>
        <p:nvGrpSpPr>
          <p:cNvPr id="212" name="Google Shape;212;gfdcf7e1543_2_1"/>
          <p:cNvGrpSpPr/>
          <p:nvPr/>
        </p:nvGrpSpPr>
        <p:grpSpPr>
          <a:xfrm>
            <a:off x="404600" y="1439023"/>
            <a:ext cx="8258560" cy="1658303"/>
            <a:chOff x="236288" y="1619250"/>
            <a:chExt cx="10926912" cy="1905000"/>
          </a:xfrm>
        </p:grpSpPr>
        <p:pic>
          <p:nvPicPr>
            <p:cNvPr id="213" name="Google Shape;213;gfdcf7e1543_2_1"/>
            <p:cNvPicPr preferRelativeResize="0"/>
            <p:nvPr/>
          </p:nvPicPr>
          <p:blipFill rotWithShape="1">
            <a:blip r:embed="rId3">
              <a:alphaModFix/>
            </a:blip>
            <a:srcRect b="0" l="0" r="0" t="0"/>
            <a:stretch/>
          </p:blipFill>
          <p:spPr>
            <a:xfrm>
              <a:off x="4747238" y="1619250"/>
              <a:ext cx="1905000" cy="1905000"/>
            </a:xfrm>
            <a:prstGeom prst="rect">
              <a:avLst/>
            </a:prstGeom>
            <a:noFill/>
            <a:ln>
              <a:noFill/>
            </a:ln>
          </p:spPr>
        </p:pic>
        <p:pic>
          <p:nvPicPr>
            <p:cNvPr id="214" name="Google Shape;214;gfdcf7e1543_2_1"/>
            <p:cNvPicPr preferRelativeResize="0"/>
            <p:nvPr/>
          </p:nvPicPr>
          <p:blipFill rotWithShape="1">
            <a:blip r:embed="rId4">
              <a:alphaModFix/>
            </a:blip>
            <a:srcRect b="0" l="0" r="0" t="0"/>
            <a:stretch/>
          </p:blipFill>
          <p:spPr>
            <a:xfrm>
              <a:off x="2491763" y="1619250"/>
              <a:ext cx="1905000" cy="1905000"/>
            </a:xfrm>
            <a:prstGeom prst="rect">
              <a:avLst/>
            </a:prstGeom>
            <a:noFill/>
            <a:ln>
              <a:noFill/>
            </a:ln>
          </p:spPr>
        </p:pic>
        <p:pic>
          <p:nvPicPr>
            <p:cNvPr id="215" name="Google Shape;215;gfdcf7e1543_2_1"/>
            <p:cNvPicPr preferRelativeResize="0"/>
            <p:nvPr/>
          </p:nvPicPr>
          <p:blipFill rotWithShape="1">
            <a:blip r:embed="rId5">
              <a:alphaModFix/>
            </a:blip>
            <a:srcRect b="0" l="0" r="0" t="0"/>
            <a:stretch/>
          </p:blipFill>
          <p:spPr>
            <a:xfrm>
              <a:off x="7002713" y="1619250"/>
              <a:ext cx="1905000" cy="1905000"/>
            </a:xfrm>
            <a:prstGeom prst="rect">
              <a:avLst/>
            </a:prstGeom>
            <a:noFill/>
            <a:ln>
              <a:noFill/>
            </a:ln>
          </p:spPr>
        </p:pic>
        <p:pic>
          <p:nvPicPr>
            <p:cNvPr id="216" name="Google Shape;216;gfdcf7e1543_2_1"/>
            <p:cNvPicPr preferRelativeResize="0"/>
            <p:nvPr/>
          </p:nvPicPr>
          <p:blipFill rotWithShape="1">
            <a:blip r:embed="rId6">
              <a:alphaModFix/>
            </a:blip>
            <a:srcRect b="0" l="0" r="0" t="0"/>
            <a:stretch/>
          </p:blipFill>
          <p:spPr>
            <a:xfrm>
              <a:off x="236288" y="1619250"/>
              <a:ext cx="1905000" cy="1905000"/>
            </a:xfrm>
            <a:prstGeom prst="rect">
              <a:avLst/>
            </a:prstGeom>
            <a:noFill/>
            <a:ln>
              <a:noFill/>
            </a:ln>
          </p:spPr>
        </p:pic>
        <p:pic>
          <p:nvPicPr>
            <p:cNvPr id="217" name="Google Shape;217;gfdcf7e1543_2_1"/>
            <p:cNvPicPr preferRelativeResize="0"/>
            <p:nvPr/>
          </p:nvPicPr>
          <p:blipFill rotWithShape="1">
            <a:blip r:embed="rId7">
              <a:alphaModFix/>
            </a:blip>
            <a:srcRect b="0" l="0" r="0" t="0"/>
            <a:stretch/>
          </p:blipFill>
          <p:spPr>
            <a:xfrm>
              <a:off x="9258200" y="1619250"/>
              <a:ext cx="1905000" cy="1905000"/>
            </a:xfrm>
            <a:prstGeom prst="rect">
              <a:avLst/>
            </a:prstGeom>
            <a:noFill/>
            <a:ln>
              <a:noFill/>
            </a:ln>
          </p:spPr>
        </p:pic>
      </p:grpSp>
      <p:sp>
        <p:nvSpPr>
          <p:cNvPr id="218" name="Google Shape;218;gfdcf7e1543_2_1"/>
          <p:cNvSpPr txBox="1"/>
          <p:nvPr/>
        </p:nvSpPr>
        <p:spPr>
          <a:xfrm>
            <a:off x="404600" y="328775"/>
            <a:ext cx="7021200" cy="1942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200"/>
              <a:buFont typeface="Arial"/>
              <a:buNone/>
            </a:pPr>
            <a:r>
              <a:t/>
            </a:r>
            <a:endParaRPr b="1" i="1" sz="1200" u="none" cap="none" strike="noStrike">
              <a:solidFill>
                <a:schemeClr val="accent2"/>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2400"/>
              <a:buFont typeface="Arial"/>
              <a:buNone/>
            </a:pPr>
            <a:r>
              <a:rPr b="1" i="0" lang="en-GB" sz="3200" u="none" cap="none" strike="noStrike">
                <a:solidFill>
                  <a:schemeClr val="accent2"/>
                </a:solidFill>
                <a:latin typeface="Lato"/>
                <a:ea typeface="Lato"/>
                <a:cs typeface="Lato"/>
                <a:sym typeface="Lato"/>
              </a:rPr>
              <a:t>What is money?</a:t>
            </a:r>
            <a:endParaRPr b="1" i="0" sz="3200" u="none" cap="none" strike="noStrike">
              <a:solidFill>
                <a:schemeClr val="accent2"/>
              </a:solidFill>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b="1" i="0" sz="2400" u="none" cap="none" strike="noStrike">
              <a:solidFill>
                <a:schemeClr val="accent2"/>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t/>
            </a:r>
            <a:endParaRPr b="1" i="1" sz="3600" u="none" cap="none" strike="noStrike">
              <a:solidFill>
                <a:schemeClr val="accent2"/>
              </a:solidFill>
              <a:latin typeface="Calibri"/>
              <a:ea typeface="Calibri"/>
              <a:cs typeface="Calibri"/>
              <a:sym typeface="Calibri"/>
            </a:endParaRPr>
          </a:p>
        </p:txBody>
      </p:sp>
      <p:sp>
        <p:nvSpPr>
          <p:cNvPr id="219" name="Google Shape;219;gfdcf7e1543_2_1"/>
          <p:cNvSpPr txBox="1"/>
          <p:nvPr/>
        </p:nvSpPr>
        <p:spPr>
          <a:xfrm>
            <a:off x="404625" y="3241150"/>
            <a:ext cx="8258700" cy="9234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The concept of money has evolved over time. Historically, money has been linked to other tangible commodities, such as shells or silver coins. Changes in value have led to the introduction of “paper” money and “plastic” money  (cards), as well as digital currencies.</a:t>
            </a:r>
            <a:endParaRPr b="0" i="0" sz="1600" u="none" cap="none" strike="noStrike">
              <a:solidFill>
                <a:schemeClr val="lt1"/>
              </a:solidFill>
              <a:latin typeface="Lato"/>
              <a:ea typeface="Lato"/>
              <a:cs typeface="Lato"/>
              <a:sym typeface="Lato"/>
            </a:endParaRPr>
          </a:p>
        </p:txBody>
      </p:sp>
      <p:sp>
        <p:nvSpPr>
          <p:cNvPr id="220" name="Google Shape;220;gfdcf7e1543_2_1"/>
          <p:cNvSpPr txBox="1"/>
          <p:nvPr>
            <p:ph idx="12" type="sldNum"/>
          </p:nvPr>
        </p:nvSpPr>
        <p:spPr>
          <a:xfrm>
            <a:off x="8595309" y="328776"/>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b="1" lang="en-GB" sz="1400"/>
              <a:t>‹#›</a:t>
            </a:fld>
            <a:endParaRPr b="1" sz="1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g14052082458_0_164"/>
          <p:cNvSpPr txBox="1"/>
          <p:nvPr/>
        </p:nvSpPr>
        <p:spPr>
          <a:xfrm>
            <a:off x="457200" y="-7000"/>
            <a:ext cx="9144000" cy="1015500"/>
          </a:xfrm>
          <a:prstGeom prst="rect">
            <a:avLst/>
          </a:prstGeom>
          <a:noFill/>
          <a:ln>
            <a:noFill/>
          </a:ln>
        </p:spPr>
        <p:txBody>
          <a:bodyPr anchorCtr="0" anchor="ctr" bIns="91425" lIns="91425" spcFirstLastPara="1" rIns="91425" wrap="square" tIns="91425">
            <a:normAutofit lnSpcReduction="20000"/>
          </a:bodyPr>
          <a:lstStyle/>
          <a:p>
            <a:pPr indent="0" lvl="0" marL="0" marR="0" rtl="0" algn="l">
              <a:lnSpc>
                <a:spcPct val="100000"/>
              </a:lnSpc>
              <a:spcBef>
                <a:spcPts val="0"/>
              </a:spcBef>
              <a:spcAft>
                <a:spcPts val="0"/>
              </a:spcAft>
              <a:buClr>
                <a:srgbClr val="000000"/>
              </a:buClr>
              <a:buSzPts val="3600"/>
              <a:buFont typeface="Arial"/>
              <a:buNone/>
            </a:pPr>
            <a:r>
              <a:rPr b="1" i="0" lang="en-GB" sz="3200" u="none" cap="none" strike="noStrike">
                <a:solidFill>
                  <a:srgbClr val="FF8022"/>
                </a:solidFill>
                <a:latin typeface="Lato"/>
                <a:ea typeface="Lato"/>
                <a:cs typeface="Lato"/>
                <a:sym typeface="Lato"/>
              </a:rPr>
              <a:t>What are the 3 main things people </a:t>
            </a:r>
            <a:endParaRPr b="1" i="0" sz="3200" u="none" cap="none" strike="noStrike">
              <a:solidFill>
                <a:srgbClr val="FF8022"/>
              </a:solidFill>
              <a:latin typeface="Lato"/>
              <a:ea typeface="Lato"/>
              <a:cs typeface="Lato"/>
              <a:sym typeface="Lato"/>
            </a:endParaRPr>
          </a:p>
          <a:p>
            <a:pPr indent="0" lvl="0" marL="0" marR="0" rtl="0" algn="l">
              <a:lnSpc>
                <a:spcPct val="100000"/>
              </a:lnSpc>
              <a:spcBef>
                <a:spcPts val="0"/>
              </a:spcBef>
              <a:spcAft>
                <a:spcPts val="0"/>
              </a:spcAft>
              <a:buClr>
                <a:srgbClr val="000000"/>
              </a:buClr>
              <a:buSzPts val="3600"/>
              <a:buFont typeface="Arial"/>
              <a:buNone/>
            </a:pPr>
            <a:r>
              <a:rPr b="1" i="0" lang="en-GB" sz="3200" u="none" cap="none" strike="noStrike">
                <a:solidFill>
                  <a:srgbClr val="FF8022"/>
                </a:solidFill>
                <a:latin typeface="Lato"/>
                <a:ea typeface="Lato"/>
                <a:cs typeface="Lato"/>
                <a:sym typeface="Lato"/>
              </a:rPr>
              <a:t>do with their money?</a:t>
            </a:r>
            <a:endParaRPr b="1" i="0" sz="3200" u="none" cap="none" strike="noStrike">
              <a:solidFill>
                <a:srgbClr val="FF8022"/>
              </a:solidFill>
              <a:latin typeface="Lato"/>
              <a:ea typeface="Lato"/>
              <a:cs typeface="Lato"/>
              <a:sym typeface="Lato"/>
            </a:endParaRPr>
          </a:p>
        </p:txBody>
      </p:sp>
      <p:grpSp>
        <p:nvGrpSpPr>
          <p:cNvPr id="226" name="Google Shape;226;g14052082458_0_164"/>
          <p:cNvGrpSpPr/>
          <p:nvPr/>
        </p:nvGrpSpPr>
        <p:grpSpPr>
          <a:xfrm>
            <a:off x="1250715" y="1606082"/>
            <a:ext cx="6709332" cy="2070781"/>
            <a:chOff x="1651635" y="1645625"/>
            <a:chExt cx="5319800" cy="1619823"/>
          </a:xfrm>
        </p:grpSpPr>
        <p:pic>
          <p:nvPicPr>
            <p:cNvPr id="227" name="Google Shape;227;g14052082458_0_164"/>
            <p:cNvPicPr preferRelativeResize="0"/>
            <p:nvPr/>
          </p:nvPicPr>
          <p:blipFill rotWithShape="1">
            <a:blip r:embed="rId3">
              <a:alphaModFix/>
            </a:blip>
            <a:srcRect b="0" l="0" r="0" t="0"/>
            <a:stretch/>
          </p:blipFill>
          <p:spPr>
            <a:xfrm>
              <a:off x="3477163" y="1658300"/>
              <a:ext cx="1607148" cy="1607148"/>
            </a:xfrm>
            <a:prstGeom prst="rect">
              <a:avLst/>
            </a:prstGeom>
            <a:noFill/>
            <a:ln>
              <a:noFill/>
            </a:ln>
          </p:spPr>
        </p:pic>
        <p:pic>
          <p:nvPicPr>
            <p:cNvPr id="228" name="Google Shape;228;g14052082458_0_164"/>
            <p:cNvPicPr preferRelativeResize="0"/>
            <p:nvPr/>
          </p:nvPicPr>
          <p:blipFill rotWithShape="1">
            <a:blip r:embed="rId4">
              <a:alphaModFix/>
            </a:blip>
            <a:srcRect b="0" l="0" r="0" t="0"/>
            <a:stretch/>
          </p:blipFill>
          <p:spPr>
            <a:xfrm>
              <a:off x="5364287" y="1645625"/>
              <a:ext cx="1607148" cy="1607148"/>
            </a:xfrm>
            <a:prstGeom prst="rect">
              <a:avLst/>
            </a:prstGeom>
            <a:noFill/>
            <a:ln>
              <a:noFill/>
            </a:ln>
          </p:spPr>
        </p:pic>
        <p:sp>
          <p:nvSpPr>
            <p:cNvPr id="229" name="Google Shape;229;g14052082458_0_164"/>
            <p:cNvSpPr/>
            <p:nvPr/>
          </p:nvSpPr>
          <p:spPr>
            <a:xfrm>
              <a:off x="1651635" y="1783824"/>
              <a:ext cx="1466700" cy="1410600"/>
            </a:xfrm>
            <a:prstGeom prst="roundRect">
              <a:avLst>
                <a:gd fmla="val 16667" name="adj"/>
              </a:avLst>
            </a:prstGeom>
            <a:noFill/>
            <a:ln cap="flat" cmpd="sng" w="1143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30" name="Google Shape;230;g14052082458_0_164"/>
          <p:cNvPicPr preferRelativeResize="0"/>
          <p:nvPr/>
        </p:nvPicPr>
        <p:blipFill rotWithShape="1">
          <a:blip r:embed="rId5">
            <a:alphaModFix/>
          </a:blip>
          <a:srcRect b="0" l="0" r="0" t="0"/>
          <a:stretch/>
        </p:blipFill>
        <p:spPr>
          <a:xfrm>
            <a:off x="1450025" y="2050813"/>
            <a:ext cx="1395325" cy="1395325"/>
          </a:xfrm>
          <a:prstGeom prst="rect">
            <a:avLst/>
          </a:prstGeom>
          <a:noFill/>
          <a:ln>
            <a:noFill/>
          </a:ln>
        </p:spPr>
      </p:pic>
      <p:sp>
        <p:nvSpPr>
          <p:cNvPr id="231" name="Google Shape;231;g14052082458_0_164"/>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232" name="Google Shape;232;g14052082458_0_164"/>
          <p:cNvSpPr txBox="1"/>
          <p:nvPr/>
        </p:nvSpPr>
        <p:spPr>
          <a:xfrm>
            <a:off x="1187550" y="3688950"/>
            <a:ext cx="1962000" cy="877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900"/>
              <a:buFont typeface="Arial"/>
              <a:buNone/>
            </a:pPr>
            <a:r>
              <a:rPr b="0" i="0" lang="en-GB" sz="1900" u="none" cap="none" strike="noStrike">
                <a:solidFill>
                  <a:srgbClr val="000000"/>
                </a:solidFill>
                <a:latin typeface="Lato Black"/>
                <a:ea typeface="Lato Black"/>
                <a:cs typeface="Lato Black"/>
                <a:sym typeface="Lato Black"/>
              </a:rPr>
              <a:t>Spend it</a:t>
            </a:r>
            <a:endParaRPr b="0" i="0" sz="1900" u="none" cap="none" strike="noStrike">
              <a:solidFill>
                <a:srgbClr val="000000"/>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900"/>
              <a:buFont typeface="Arial"/>
              <a:buNone/>
            </a:pPr>
            <a:r>
              <a:rPr lang="en-GB" sz="1300">
                <a:latin typeface="Lato"/>
                <a:ea typeface="Lato"/>
                <a:cs typeface="Lato"/>
                <a:sym typeface="Lato"/>
              </a:rPr>
              <a:t>Money will be spent on needs and wants</a:t>
            </a:r>
            <a:endParaRPr sz="1300">
              <a:latin typeface="Lato"/>
              <a:ea typeface="Lato"/>
              <a:cs typeface="Lato"/>
              <a:sym typeface="Lato"/>
            </a:endParaRPr>
          </a:p>
        </p:txBody>
      </p:sp>
      <p:sp>
        <p:nvSpPr>
          <p:cNvPr id="233" name="Google Shape;233;g14052082458_0_164"/>
          <p:cNvSpPr txBox="1"/>
          <p:nvPr/>
        </p:nvSpPr>
        <p:spPr>
          <a:xfrm>
            <a:off x="3640200" y="3683775"/>
            <a:ext cx="1863600" cy="1169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900"/>
              <a:buFont typeface="Arial"/>
              <a:buNone/>
            </a:pPr>
            <a:r>
              <a:rPr b="0" i="0" lang="en-GB" sz="1900" u="none" cap="none" strike="noStrike">
                <a:solidFill>
                  <a:srgbClr val="000000"/>
                </a:solidFill>
                <a:latin typeface="Lato Black"/>
                <a:ea typeface="Lato Black"/>
                <a:cs typeface="Lato Black"/>
                <a:sym typeface="Lato Black"/>
              </a:rPr>
              <a:t>Save it</a:t>
            </a:r>
            <a:endParaRPr b="0" i="0" sz="1900" u="none" cap="none" strike="noStrike">
              <a:solidFill>
                <a:srgbClr val="000000"/>
              </a:solidFill>
              <a:latin typeface="Lato Black"/>
              <a:ea typeface="Lato Black"/>
              <a:cs typeface="Lato Black"/>
              <a:sym typeface="Lato Black"/>
            </a:endParaRPr>
          </a:p>
          <a:p>
            <a:pPr indent="0" lvl="0" marL="0" rtl="0" algn="ctr">
              <a:spcBef>
                <a:spcPts val="0"/>
              </a:spcBef>
              <a:spcAft>
                <a:spcPts val="0"/>
              </a:spcAft>
              <a:buClr>
                <a:srgbClr val="000000"/>
              </a:buClr>
              <a:buSzPts val="1900"/>
              <a:buFont typeface="Arial"/>
              <a:buNone/>
            </a:pPr>
            <a:r>
              <a:rPr lang="en-GB" sz="1300">
                <a:latin typeface="Lato"/>
                <a:ea typeface="Lato"/>
                <a:cs typeface="Lato"/>
                <a:sym typeface="Lato"/>
              </a:rPr>
              <a:t>Money can be saved for future spending </a:t>
            </a:r>
            <a:endParaRPr sz="1300">
              <a:latin typeface="Lato"/>
              <a:ea typeface="Lato"/>
              <a:cs typeface="Lato"/>
              <a:sym typeface="Lato"/>
            </a:endParaRPr>
          </a:p>
          <a:p>
            <a:pPr indent="0" lvl="0" marL="0" marR="0" rtl="0" algn="ctr">
              <a:lnSpc>
                <a:spcPct val="100000"/>
              </a:lnSpc>
              <a:spcBef>
                <a:spcPts val="0"/>
              </a:spcBef>
              <a:spcAft>
                <a:spcPts val="0"/>
              </a:spcAft>
              <a:buClr>
                <a:srgbClr val="000000"/>
              </a:buClr>
              <a:buSzPts val="1900"/>
              <a:buFont typeface="Arial"/>
              <a:buNone/>
            </a:pPr>
            <a:r>
              <a:t/>
            </a:r>
            <a:endParaRPr sz="1900">
              <a:latin typeface="Lato Black"/>
              <a:ea typeface="Lato Black"/>
              <a:cs typeface="Lato Black"/>
              <a:sym typeface="Lato Black"/>
            </a:endParaRPr>
          </a:p>
        </p:txBody>
      </p:sp>
      <p:sp>
        <p:nvSpPr>
          <p:cNvPr id="234" name="Google Shape;234;g14052082458_0_164"/>
          <p:cNvSpPr txBox="1"/>
          <p:nvPr/>
        </p:nvSpPr>
        <p:spPr>
          <a:xfrm>
            <a:off x="6046950" y="3660075"/>
            <a:ext cx="1863600" cy="1770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900"/>
              <a:buFont typeface="Arial"/>
              <a:buNone/>
            </a:pPr>
            <a:r>
              <a:rPr b="0" i="0" lang="en-GB" sz="1900" u="none" cap="none" strike="noStrike">
                <a:solidFill>
                  <a:srgbClr val="000000"/>
                </a:solidFill>
                <a:latin typeface="Lato Black"/>
                <a:ea typeface="Lato Black"/>
                <a:cs typeface="Lato Black"/>
                <a:sym typeface="Lato Black"/>
              </a:rPr>
              <a:t>Invest it</a:t>
            </a:r>
            <a:endParaRPr b="0" i="0" sz="1900" u="none" cap="none" strike="noStrike">
              <a:solidFill>
                <a:srgbClr val="000000"/>
              </a:solidFill>
              <a:latin typeface="Lato Black"/>
              <a:ea typeface="Lato Black"/>
              <a:cs typeface="Lato Black"/>
              <a:sym typeface="Lato Black"/>
            </a:endParaRPr>
          </a:p>
          <a:p>
            <a:pPr indent="0" lvl="0" marL="0" rtl="0" algn="ctr">
              <a:spcBef>
                <a:spcPts val="0"/>
              </a:spcBef>
              <a:spcAft>
                <a:spcPts val="0"/>
              </a:spcAft>
              <a:buClr>
                <a:srgbClr val="000000"/>
              </a:buClr>
              <a:buSzPts val="1900"/>
              <a:buFont typeface="Arial"/>
              <a:buNone/>
            </a:pPr>
            <a:r>
              <a:rPr lang="en-GB" sz="1300">
                <a:latin typeface="Lato"/>
                <a:ea typeface="Lato"/>
                <a:cs typeface="Lato"/>
                <a:sym typeface="Lato"/>
              </a:rPr>
              <a:t>Money can be invested to try and make more of it. This comes with risk and no guarantee of more money made</a:t>
            </a:r>
            <a:endParaRPr sz="1300">
              <a:latin typeface="Lato"/>
              <a:ea typeface="Lato"/>
              <a:cs typeface="Lato"/>
              <a:sym typeface="Lato"/>
            </a:endParaRPr>
          </a:p>
          <a:p>
            <a:pPr indent="0" lvl="0" marL="0" marR="0" rtl="0" algn="ctr">
              <a:lnSpc>
                <a:spcPct val="100000"/>
              </a:lnSpc>
              <a:spcBef>
                <a:spcPts val="0"/>
              </a:spcBef>
              <a:spcAft>
                <a:spcPts val="0"/>
              </a:spcAft>
              <a:buClr>
                <a:srgbClr val="000000"/>
              </a:buClr>
              <a:buSzPts val="1900"/>
              <a:buFont typeface="Arial"/>
              <a:buNone/>
            </a:pPr>
            <a:r>
              <a:t/>
            </a:r>
            <a:endParaRPr sz="1900">
              <a:latin typeface="Lato Black"/>
              <a:ea typeface="Lato Black"/>
              <a:cs typeface="Lato Black"/>
              <a:sym typeface="Lato Black"/>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par>
                                <p:cTn fill="hold" nodeType="with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par>
                                <p:cTn fill="hold" nodeType="with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