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Lst>
  <p:sldSz cy="5143500" cx="9144000"/>
  <p:notesSz cx="6858000" cy="9144000"/>
  <p:embeddedFontLst>
    <p:embeddedFont>
      <p:font typeface="Roboto"/>
      <p:regular r:id="rId104"/>
      <p:bold r:id="rId105"/>
      <p:italic r:id="rId106"/>
      <p:boldItalic r:id="rId107"/>
    </p:embeddedFont>
    <p:embeddedFont>
      <p:font typeface="Lato"/>
      <p:regular r:id="rId108"/>
      <p:bold r:id="rId109"/>
      <p:italic r:id="rId110"/>
      <p:boldItalic r:id="rId111"/>
    </p:embeddedFont>
    <p:embeddedFont>
      <p:font typeface="Lato Light"/>
      <p:regular r:id="rId112"/>
      <p:bold r:id="rId113"/>
      <p:italic r:id="rId114"/>
      <p:boldItalic r:id="rId115"/>
    </p:embeddedFont>
    <p:embeddedFont>
      <p:font typeface="Lato Black"/>
      <p:bold r:id="rId116"/>
      <p:boldItalic r:id="rId1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27">
          <p15:clr>
            <a:srgbClr val="A4A3A4"/>
          </p15:clr>
        </p15:guide>
      </p15:sldGuideLst>
    </p:ext>
    <p:ext uri="GoogleSlidesCustomDataVersion2">
      <go:slidesCustomData xmlns:go="http://customooxmlschemas.google.com/" r:id="rId118" roundtripDataSignature="AMtx7mjBFHzo8g/OkjsRfE4uy9VIIDGAW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Rebecca Rode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5B961BD-71DF-44F8-A61A-7268E0FFEF89}">
  <a:tblStyle styleId="{05B961BD-71DF-44F8-A61A-7268E0FFEF89}"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CF685A75-8B5F-43F1-B132-FEB3ECF9F056}"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2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Roboto-boldItalic.fntdata"/><Relationship Id="rId106" Type="http://schemas.openxmlformats.org/officeDocument/2006/relationships/font" Target="fonts/Roboto-italic.fntdata"/><Relationship Id="rId105" Type="http://schemas.openxmlformats.org/officeDocument/2006/relationships/font" Target="fonts/Roboto-bold.fntdata"/><Relationship Id="rId104" Type="http://schemas.openxmlformats.org/officeDocument/2006/relationships/font" Target="fonts/Roboto-regular.fntdata"/><Relationship Id="rId109" Type="http://schemas.openxmlformats.org/officeDocument/2006/relationships/font" Target="fonts/Lato-bold.fntdata"/><Relationship Id="rId108" Type="http://schemas.openxmlformats.org/officeDocument/2006/relationships/font" Target="fonts/Lato-regular.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customschemas.google.com/relationships/presentationmetadata" Target="metadata"/><Relationship Id="rId117" Type="http://schemas.openxmlformats.org/officeDocument/2006/relationships/font" Target="fonts/LatoBlack-boldItalic.fntdata"/><Relationship Id="rId116" Type="http://schemas.openxmlformats.org/officeDocument/2006/relationships/font" Target="fonts/LatoBlack-bold.fntdata"/><Relationship Id="rId115" Type="http://schemas.openxmlformats.org/officeDocument/2006/relationships/font" Target="fonts/LatoLight-boldItalic.fntdata"/><Relationship Id="rId15" Type="http://schemas.openxmlformats.org/officeDocument/2006/relationships/slide" Target="slides/slide8.xml"/><Relationship Id="rId110" Type="http://schemas.openxmlformats.org/officeDocument/2006/relationships/font" Target="fonts/Lato-italic.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font" Target="fonts/LatoLight-italic.fntdata"/><Relationship Id="rId18" Type="http://schemas.openxmlformats.org/officeDocument/2006/relationships/slide" Target="slides/slide11.xml"/><Relationship Id="rId113" Type="http://schemas.openxmlformats.org/officeDocument/2006/relationships/font" Target="fonts/LatoLight-bold.fntdata"/><Relationship Id="rId112" Type="http://schemas.openxmlformats.org/officeDocument/2006/relationships/font" Target="fonts/LatoLight-regular.fntdata"/><Relationship Id="rId111" Type="http://schemas.openxmlformats.org/officeDocument/2006/relationships/font" Target="fonts/Lato-boldItalic.fntdata"/><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9-13T08:45:00.233">
    <p:pos x="1378" y="750"/>
    <p:text>We'll need to build the latest inflation rate into the ppt, idea being it automatically updates. @katy.palmer@ftflic.com I think this was discussed a while ago?
_Assigned to Katy Palmer_</p:text>
    <p:extLst>
      <p:ext uri="{C676402C-5697-4E1C-873F-D02D1690AC5C}">
        <p15:threadingInfo timeZoneBias="0"/>
      </p:ext>
      <p:ext uri="http://customooxmlschemas.google.com/">
        <go:slidesCustomData xmlns:go="http://customooxmlschemas.google.com/" commentPostId="AAAAf29ZDlY"/>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2-09-21T12:33:01.316">
    <p:pos x="238" y="159"/>
    <p:text>T/F adapted to MC questions here. @chantelle.clarke@ftflic.com</p:text>
    <p:extLst>
      <p:ext uri="{C676402C-5697-4E1C-873F-D02D1690AC5C}">
        <p15:threadingInfo timeZoneBias="0"/>
      </p:ext>
      <p:ext uri="http://customooxmlschemas.google.com/">
        <go:slidesCustomData xmlns:go="http://customooxmlschemas.google.com/" commentPostId="AAAAgfZxe1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2013dollars.com/Footwear/price-inflation" TargetMode="External"/><Relationship Id="rId3" Type="http://schemas.openxmlformats.org/officeDocument/2006/relationships/hyperlink" Target="https://www.sneakerfiles.com/nike-2007-catalog-preview/"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 name="Google Shape;4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35a92d921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135a92d921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38dbd52ed1_0_2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g138dbd52ed1_0_2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38dbd52ed1_0_2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g138dbd52ed1_0_2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11b65ad6e3_0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111b65ad6e3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38e9fea7e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38e9fea7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38dbd52ed1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38dbd52ed1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38dbd52ed1_0_3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138dbd52ed1_0_3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38dbd52ed1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38dbd52ed1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38dbd52ed1_0_3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g138dbd52ed1_0_3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 name="Google Shape;49;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38dbd52ed1_0_3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g138dbd52ed1_0_3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38e9fea7e6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g138e9fea7e6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38fc7d104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g138fc7d104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chemeClr val="dk1"/>
              </a:buClr>
              <a:buSzPts val="1100"/>
              <a:buFont typeface="Arial"/>
              <a:buNone/>
            </a:pPr>
            <a:r>
              <a:t/>
            </a:r>
            <a:endParaRPr sz="14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38e9fea7e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38e9fea7e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38dbd52ed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g138dbd52ed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38dbd52ed1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g138dbd52ed1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38dbd52ed1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g138dbd52ed1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38e9fea7e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38e9fea7e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38dbd52ed1_0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g138dbd52ed1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 name="Google Shape;56;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38dbd52ed1_0_3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g138dbd52ed1_0_3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t/>
            </a:r>
            <a:endParaRPr sz="1400">
              <a:latin typeface="Lato"/>
              <a:ea typeface="Lato"/>
              <a:cs typeface="Lato"/>
              <a:sym typeface="Lat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38dbd52ed1_0_3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g138dbd52ed1_0_3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t/>
            </a:r>
            <a:endParaRPr sz="1400">
              <a:latin typeface="Lato"/>
              <a:ea typeface="Lato"/>
              <a:cs typeface="Lato"/>
              <a:sym typeface="Lat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38e9fea7e6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g138e9fea7e6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4b5d431ea2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4b5d431ea2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38dbd52ed1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38dbd52ed1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38dbd52ed1_0_3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g138dbd52ed1_0_3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38e9fea7e6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g138e9fea7e6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38e9fea7e6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g138e9fea7e6_0_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30393a5afd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g130393a5afd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32c63cc0b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g132c63cc0bd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132eadb2ea_1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g1132eadb2ea_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38dbd52ed1_0_1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g138dbd52ed1_0_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You will also have to pay a pension - more on that in wider FLIC modules.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38dbd52ed1_0_1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g138dbd52ed1_0_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You will also have to pay a pension - more on that in wider FLIC modules.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38dbd52ed1_0_1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g138dbd52ed1_0_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38dbd52ed1_0_2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 name="Google Shape;452;g138dbd52ed1_0_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38dbd52ed1_0_2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5" name="Google Shape;465;g138dbd52ed1_0_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38dbd52ed1_0_2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0" name="Google Shape;480;g138dbd52ed1_0_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38dbd52ed1_0_2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g138dbd52ed1_0_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138dbd52ed1_0_2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 name="Google Shape;513;g138dbd52ed1_0_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138e9fea7e6_0_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 name="Google Shape;523;g138e9fea7e6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138e9fea7e6_0_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g138e9fea7e6_0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466ef7c9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g1466ef7c98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38e9fea7e6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138e9fea7e6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38e9fea7e6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138e9fea7e6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138e9fea7e6_0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0" name="Google Shape;570;g138e9fea7e6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38e9fea7e6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138e9fea7e6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46716adfc3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146716adfc3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138e9fea7e6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3" name="Google Shape;603;g138e9fea7e6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14b5d431ea2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14b5d431ea2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132c63cc0bd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8" name="Google Shape;618;g132c63cc0bd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138e9fea7e6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4" name="Google Shape;624;g138e9fea7e6_0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146716adfc3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146716adfc3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32c63cc0bd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g132c63cc0bd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138e9fea7e6_0_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0" name="Google Shape;640;g138e9fea7e6_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138e9fea7e6_0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3" name="Google Shape;653;g138e9fea7e6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11a1c386e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1" name="Google Shape;661;g11a1c386e0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Assuming average footwear inflation 2007-2022</a:t>
            </a:r>
            <a:endParaRPr/>
          </a:p>
          <a:p>
            <a:pPr indent="0" lvl="0" marL="0" rtl="0" algn="l">
              <a:lnSpc>
                <a:spcPct val="100000"/>
              </a:lnSpc>
              <a:spcBef>
                <a:spcPts val="0"/>
              </a:spcBef>
              <a:spcAft>
                <a:spcPts val="0"/>
              </a:spcAft>
              <a:buSzPts val="1100"/>
              <a:buNone/>
            </a:pPr>
            <a:r>
              <a:rPr lang="en-GB"/>
              <a:t>https://www.in2013dollars.com/Footwear/price-inflation/2007-to-2022?amount=20</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Aim of inflation unit: </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Understand how the value of money can change over time and how that impacts by budget</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Lesson flow</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 Begin with teasing out students understanding of inflation with real world examples</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 Students taught defn of inflation and Bank of England's target rate. Video shown to highlight the relevance of inflation today.</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Challenge question: does anybody know the current inflation rate? Discussion may ensue. [can break this down in lesson notes for teachers]</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 Students learn about how inflation is measured with the basket of goods &amp; services. Activity to demonstrate how the basket and inflation measures adapt over time.</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 Deflation is explored</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 Hyperinflation is explored using Zimbabwe as a case study</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 Key concepts brought together so students understand how inflation affects their own budgets and finances</a:t>
            </a:r>
            <a:endParaRPr sz="1050">
              <a:solidFill>
                <a:srgbClr val="3C4043"/>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100"/>
              <a:buNone/>
            </a:pPr>
            <a:r>
              <a:rPr lang="en-GB" sz="1050">
                <a:solidFill>
                  <a:srgbClr val="3C4043"/>
                </a:solidFill>
                <a:highlight>
                  <a:srgbClr val="FFFFFF"/>
                </a:highlight>
                <a:latin typeface="Roboto"/>
                <a:ea typeface="Roboto"/>
                <a:cs typeface="Roboto"/>
                <a:sym typeface="Roboto"/>
              </a:rPr>
              <a:t>- True / False quiz to assess student understanding and explore further / dive into concepts that are unclear.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Source: </a:t>
            </a:r>
            <a:r>
              <a:rPr lang="en-GB" u="sng">
                <a:solidFill>
                  <a:schemeClr val="hlink"/>
                </a:solidFill>
                <a:hlinkClick r:id="rId2"/>
              </a:rPr>
              <a:t>https://www.in2013dollars.com/Footwear/price-inflation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u="sng">
                <a:solidFill>
                  <a:schemeClr val="hlink"/>
                </a:solidFill>
                <a:hlinkClick r:id="rId3"/>
              </a:rPr>
              <a:t>https://www.sneakerfiles.com/nike-2007-catalog-preview/</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Key causes of inflation to look out for:</a:t>
            </a:r>
            <a:endParaRPr/>
          </a:p>
          <a:p>
            <a:pPr indent="-298450" lvl="0" marL="457200" rtl="0" algn="l">
              <a:lnSpc>
                <a:spcPct val="100000"/>
              </a:lnSpc>
              <a:spcBef>
                <a:spcPts val="0"/>
              </a:spcBef>
              <a:spcAft>
                <a:spcPts val="0"/>
              </a:spcAft>
              <a:buSzPts val="1100"/>
              <a:buAutoNum type="arabicPeriod"/>
            </a:pPr>
            <a:r>
              <a:rPr lang="en-GB"/>
              <a:t>Supply</a:t>
            </a:r>
            <a:endParaRPr/>
          </a:p>
          <a:p>
            <a:pPr indent="-298450" lvl="1" marL="914400" rtl="0" algn="l">
              <a:lnSpc>
                <a:spcPct val="100000"/>
              </a:lnSpc>
              <a:spcBef>
                <a:spcPts val="0"/>
              </a:spcBef>
              <a:spcAft>
                <a:spcPts val="0"/>
              </a:spcAft>
              <a:buSzPts val="1100"/>
              <a:buAutoNum type="alphaLcPeriod"/>
            </a:pPr>
            <a:r>
              <a:rPr lang="en-GB"/>
              <a:t>Increase in price of commodities e.g. oil and raw materials </a:t>
            </a:r>
            <a:endParaRPr/>
          </a:p>
          <a:p>
            <a:pPr indent="-298450" lvl="1" marL="914400" rtl="0" algn="l">
              <a:lnSpc>
                <a:spcPct val="100000"/>
              </a:lnSpc>
              <a:spcBef>
                <a:spcPts val="0"/>
              </a:spcBef>
              <a:spcAft>
                <a:spcPts val="0"/>
              </a:spcAft>
              <a:buSzPts val="1100"/>
              <a:buAutoNum type="alphaLcPeriod"/>
            </a:pPr>
            <a:r>
              <a:rPr lang="en-GB"/>
              <a:t>Supply shortages from severe weather events such as flooding</a:t>
            </a:r>
            <a:endParaRPr/>
          </a:p>
          <a:p>
            <a:pPr indent="-298450" lvl="1" marL="914400" rtl="0" algn="l">
              <a:lnSpc>
                <a:spcPct val="100000"/>
              </a:lnSpc>
              <a:spcBef>
                <a:spcPts val="0"/>
              </a:spcBef>
              <a:spcAft>
                <a:spcPts val="0"/>
              </a:spcAft>
              <a:buSzPts val="1100"/>
              <a:buAutoNum type="alphaLcPeriod"/>
            </a:pPr>
            <a:r>
              <a:t/>
            </a:r>
            <a:endParaRPr/>
          </a:p>
          <a:p>
            <a:pPr indent="-298450" lvl="0" marL="457200" rtl="0" algn="l">
              <a:lnSpc>
                <a:spcPct val="100000"/>
              </a:lnSpc>
              <a:spcBef>
                <a:spcPts val="0"/>
              </a:spcBef>
              <a:spcAft>
                <a:spcPts val="0"/>
              </a:spcAft>
              <a:buSzPts val="1100"/>
              <a:buAutoNum type="arabicPeriod"/>
            </a:pPr>
            <a:r>
              <a:rPr lang="en-GB"/>
              <a:t>Demand</a:t>
            </a:r>
            <a:endParaRPr/>
          </a:p>
          <a:p>
            <a:pPr indent="-298450" lvl="1" marL="914400" rtl="0" algn="l">
              <a:lnSpc>
                <a:spcPct val="100000"/>
              </a:lnSpc>
              <a:spcBef>
                <a:spcPts val="0"/>
              </a:spcBef>
              <a:spcAft>
                <a:spcPts val="0"/>
              </a:spcAft>
              <a:buSzPts val="1100"/>
              <a:buAutoNum type="alphaLcPeriod"/>
            </a:pPr>
            <a:r>
              <a:rPr lang="en-GB"/>
              <a:t>D</a:t>
            </a:r>
            <a:r>
              <a:rPr lang="en-GB">
                <a:solidFill>
                  <a:schemeClr val="dk1"/>
                </a:solidFill>
                <a:highlight>
                  <a:srgbClr val="FFFFFF"/>
                </a:highlight>
              </a:rPr>
              <a:t>emand led inflation results from an increase in total demand for certain goods and services. So, for example, Apple can charge increasingly higher prices for their phones because they’re increasingly popular. </a:t>
            </a:r>
            <a:endParaRPr>
              <a:solidFill>
                <a:schemeClr val="dk1"/>
              </a:solidFill>
              <a:highlight>
                <a:srgbClr val="FFFFFF"/>
              </a:highlight>
            </a:endParaRPr>
          </a:p>
          <a:p>
            <a:pPr indent="0" lvl="0" marL="0" rtl="0" algn="l">
              <a:lnSpc>
                <a:spcPct val="100000"/>
              </a:lnSpc>
              <a:spcBef>
                <a:spcPts val="0"/>
              </a:spcBef>
              <a:spcAft>
                <a:spcPts val="0"/>
              </a:spcAft>
              <a:buSzPts val="1100"/>
              <a:buNone/>
            </a:pPr>
            <a:r>
              <a:t/>
            </a:r>
            <a:endParaRPr>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Activity idea -  'Weekly supermarket shop':</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Tell students they each have £10 to spend on a supermarket shop.</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Give them prices of various (approx 20) food/ drink items from 2012.</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Ask them to write down their shop.</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Give students updated prices for the same items in 2022.</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Ask them  the following:</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(1) Who found out that the price of their basket went down?</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(2) Who found out that the price of their basket went up?</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(3) Which products increased a lot in price?</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(4) Which products decreased a lot in price?</a:t>
            </a:r>
            <a:endParaRPr sz="1050">
              <a:solidFill>
                <a:srgbClr val="3C4043"/>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100"/>
              <a:buNone/>
            </a:pPr>
            <a:r>
              <a:rPr lang="en-GB" sz="1050">
                <a:solidFill>
                  <a:srgbClr val="3C4043"/>
                </a:solidFill>
                <a:highlight>
                  <a:srgbClr val="FFFFFF"/>
                </a:highlight>
                <a:latin typeface="Roboto"/>
                <a:ea typeface="Roboto"/>
                <a:cs typeface="Roboto"/>
                <a:sym typeface="Roboto"/>
              </a:rPr>
              <a:t>(5) Did anything about your items change except for the price?</a:t>
            </a:r>
            <a:endParaRPr>
              <a:solidFill>
                <a:schemeClr val="dk1"/>
              </a:solidFill>
              <a:highlight>
                <a:srgbClr val="FFFFFF"/>
              </a:highlight>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11e6bd958b3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3" name="Google Shape;673;g11e6bd958b3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11e6bd958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4" name="Google Shape;684;g11e6bd958b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13bb94dd73f_1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3" name="Google Shape;693;g13bb94dd73f_1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b="1" sz="1200" u="sng">
              <a:latin typeface="Lato"/>
              <a:ea typeface="Lato"/>
              <a:cs typeface="Lato"/>
              <a:sym typeface="Lato"/>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11e6bd958b3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3" name="Google Shape;703;g11e6bd958b3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14b5d431ea2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9" name="Google Shape;719;g14b5d431ea2_0_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Source ONS: https://www.ons.gov.uk/economy/inflationandpriceindices/timeseries/l55o/mm23</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 Needs to be regularly updated.</a:t>
            </a:r>
            <a:endParaRPr sz="1050">
              <a:solidFill>
                <a:srgbClr val="3C4043"/>
              </a:solidFill>
              <a:highlight>
                <a:srgbClr val="FFFFFF"/>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[need to think about this carefully as the 'rate' aspect may be confusing. Instead could be teacher led, with questions for students]</a:t>
            </a:r>
            <a:endParaRPr sz="1050">
              <a:solidFill>
                <a:srgbClr val="3C4043"/>
              </a:solidFill>
              <a:highlight>
                <a:srgbClr val="FFFFFF"/>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Activity addresses </a:t>
            </a:r>
            <a:endParaRPr sz="1050">
              <a:solidFill>
                <a:srgbClr val="3C4043"/>
              </a:solidFill>
              <a:highlight>
                <a:srgbClr val="FFFFFF"/>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GB" sz="1050">
                <a:solidFill>
                  <a:srgbClr val="3C4043"/>
                </a:solidFill>
                <a:highlight>
                  <a:srgbClr val="FFFFFF"/>
                </a:highlight>
                <a:latin typeface="Roboto"/>
                <a:ea typeface="Roboto"/>
                <a:cs typeface="Roboto"/>
                <a:sym typeface="Roboto"/>
              </a:rPr>
              <a:t>* literacy skills - crafting robust definitions</a:t>
            </a:r>
            <a:endParaRPr sz="1050">
              <a:solidFill>
                <a:srgbClr val="3C4043"/>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100"/>
              <a:buNone/>
            </a:pPr>
            <a:r>
              <a:rPr lang="en-GB" sz="1050">
                <a:solidFill>
                  <a:srgbClr val="3C4043"/>
                </a:solidFill>
                <a:highlight>
                  <a:srgbClr val="FFFFFF"/>
                </a:highlight>
                <a:latin typeface="Roboto"/>
                <a:ea typeface="Roboto"/>
                <a:cs typeface="Roboto"/>
                <a:sym typeface="Roboto"/>
              </a:rPr>
              <a:t>* numeracy skills - analysing the graph/ understanding rates decreasing</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12c8d1b1417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2" name="Google Shape;732;g12c8d1b1417_1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11e6bd958b3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0" name="Google Shape;740;g11e6bd958b3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050">
                <a:solidFill>
                  <a:srgbClr val="3C4043"/>
                </a:solidFill>
                <a:highlight>
                  <a:srgbClr val="FFFFFF"/>
                </a:highlight>
                <a:latin typeface="Roboto"/>
                <a:ea typeface="Roboto"/>
                <a:cs typeface="Roboto"/>
                <a:sym typeface="Roboto"/>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1" marL="914400" rtl="0" algn="l">
              <a:lnSpc>
                <a:spcPct val="115000"/>
              </a:lnSpc>
              <a:spcBef>
                <a:spcPts val="0"/>
              </a:spcBef>
              <a:spcAft>
                <a:spcPts val="0"/>
              </a:spcAft>
              <a:buClr>
                <a:schemeClr val="dk1"/>
              </a:buClr>
              <a:buSzPts val="1200"/>
              <a:buFont typeface="Lato"/>
              <a:buNone/>
            </a:pPr>
            <a:r>
              <a:t/>
            </a:r>
            <a:endParaRPr b="1" sz="1200" u="sng">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12c8d1b141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0" name="Google Shape;750;g12c8d1b1417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135522bfe87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g135522bfe87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11e6bd958b3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9" name="Google Shape;769;g11e6bd958b3_0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14b5d431ea2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14b5d431ea2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137fda5fc9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6" name="Google Shape;816;g137fda5fc9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156ef83dc72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8" name="Google Shape;828;g156ef83dc72_0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156ef83dc72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8" name="Google Shape;838;g156ef83dc72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156ef83dc72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8" name="Google Shape;848;g156ef83dc72_0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156ef83dc72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8" name="Google Shape;858;g156ef83dc72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156ef83dc72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8" name="Google Shape;868;g156ef83dc72_0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156ef83dc72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8" name="Google Shape;878;g156ef83dc72_0_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156ef83dc72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8" name="Google Shape;888;g156ef83dc72_0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156ef83dc72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8" name="Google Shape;898;g156ef83dc72_0_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156ef83dc72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8" name="Google Shape;908;g156ef83dc72_0_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156ef83dc72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8" name="Google Shape;918;g156ef83dc72_0_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156ef83dc72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8" name="Google Shape;928;g156ef83dc72_0_2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156ef83dc72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8" name="Google Shape;938;g156ef83dc72_0_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156ef83dc72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8" name="Google Shape;948;g156ef83dc72_0_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156ef83dc72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8" name="Google Shape;958;g156ef83dc72_0_2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156ef83dc72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8" name="Google Shape;968;g156ef83dc72_0_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chemeClr val="dk1"/>
              </a:buClr>
              <a:buSzPts val="1100"/>
              <a:buFont typeface="Arial"/>
              <a:buNone/>
            </a:pPr>
            <a:r>
              <a:t/>
            </a:r>
            <a:endParaRPr sz="14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156ef83dc72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8" name="Google Shape;978;g156ef83dc72_0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138e9fea7e6_0_1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8" name="Google Shape;988;g138e9fea7e6_0_1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146716adfc3_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6" name="Google Shape;996;g146716adfc3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9" name="Google Shape;101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14b5d431ea2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8" name="Google Shape;1028;g14b5d431ea2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132c63cc0b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5" name="Google Shape;1035;g132c63cc0b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11303e8e1c3_2_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2" name="Google Shape;1042;g11303e8e1c3_2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7" name="Shape 7"/>
        <p:cNvGrpSpPr/>
        <p:nvPr/>
      </p:nvGrpSpPr>
      <p:grpSpPr>
        <a:xfrm>
          <a:off x="0" y="0"/>
          <a:ext cx="0" cy="0"/>
          <a:chOff x="0" y="0"/>
          <a:chExt cx="0" cy="0"/>
        </a:xfrm>
      </p:grpSpPr>
      <p:pic>
        <p:nvPicPr>
          <p:cNvPr id="8" name="Google Shape;8;p26"/>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9" name="Google Shape;9;p26"/>
          <p:cNvPicPr preferRelativeResize="0"/>
          <p:nvPr/>
        </p:nvPicPr>
        <p:blipFill rotWithShape="1">
          <a:blip r:embed="rId3">
            <a:alphaModFix/>
          </a:blip>
          <a:srcRect b="-2277" l="-4222" r="-3757" t="-2440"/>
          <a:stretch/>
        </p:blipFill>
        <p:spPr>
          <a:xfrm rot="-5400000">
            <a:off x="7181808" y="322227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0" name="Shape 10"/>
        <p:cNvGrpSpPr/>
        <p:nvPr/>
      </p:nvGrpSpPr>
      <p:grpSpPr>
        <a:xfrm>
          <a:off x="0" y="0"/>
          <a:ext cx="0" cy="0"/>
          <a:chOff x="0" y="0"/>
          <a:chExt cx="0" cy="0"/>
        </a:xfrm>
      </p:grpSpPr>
      <p:pic>
        <p:nvPicPr>
          <p:cNvPr id="11" name="Google Shape;11;p28"/>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2" name="Google Shape;12;p28"/>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3" name="Google Shape;13;p28"/>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14" name="Shape 14"/>
        <p:cNvGrpSpPr/>
        <p:nvPr/>
      </p:nvGrpSpPr>
      <p:grpSpPr>
        <a:xfrm>
          <a:off x="0" y="0"/>
          <a:ext cx="0" cy="0"/>
          <a:chOff x="0" y="0"/>
          <a:chExt cx="0" cy="0"/>
        </a:xfrm>
      </p:grpSpPr>
      <p:pic>
        <p:nvPicPr>
          <p:cNvPr id="15" name="Google Shape;15;p29"/>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6" name="Google Shape;16;p29"/>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7" name="Google Shape;17;p2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18" name="Shape 18"/>
        <p:cNvGrpSpPr/>
        <p:nvPr/>
      </p:nvGrpSpPr>
      <p:grpSpPr>
        <a:xfrm>
          <a:off x="0" y="0"/>
          <a:ext cx="0" cy="0"/>
          <a:chOff x="0" y="0"/>
          <a:chExt cx="0" cy="0"/>
        </a:xfrm>
      </p:grpSpPr>
      <p:pic>
        <p:nvPicPr>
          <p:cNvPr id="19" name="Google Shape;19;p30"/>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0" name="Google Shape;20;p30"/>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1" name="Google Shape;21;p3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22" name="Shape 22"/>
        <p:cNvGrpSpPr/>
        <p:nvPr/>
      </p:nvGrpSpPr>
      <p:grpSpPr>
        <a:xfrm>
          <a:off x="0" y="0"/>
          <a:ext cx="0" cy="0"/>
          <a:chOff x="0" y="0"/>
          <a:chExt cx="0" cy="0"/>
        </a:xfrm>
      </p:grpSpPr>
      <p:sp>
        <p:nvSpPr>
          <p:cNvPr id="23" name="Google Shape;23;p31"/>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 name="Google Shape;24;p31"/>
          <p:cNvPicPr preferRelativeResize="0"/>
          <p:nvPr/>
        </p:nvPicPr>
        <p:blipFill rotWithShape="1">
          <a:blip r:embed="rId2">
            <a:alphaModFix/>
          </a:blip>
          <a:srcRect b="0" l="0" r="0" t="0"/>
          <a:stretch/>
        </p:blipFill>
        <p:spPr>
          <a:xfrm>
            <a:off x="8050064" y="4271275"/>
            <a:ext cx="792833" cy="585406"/>
          </a:xfrm>
          <a:prstGeom prst="rect">
            <a:avLst/>
          </a:prstGeom>
          <a:noFill/>
          <a:ln>
            <a:noFill/>
          </a:ln>
        </p:spPr>
      </p:pic>
      <p:sp>
        <p:nvSpPr>
          <p:cNvPr id="25" name="Google Shape;25;p31"/>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6" name="Google Shape;26;p3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27" name="Shape 27"/>
        <p:cNvGrpSpPr/>
        <p:nvPr/>
      </p:nvGrpSpPr>
      <p:grpSpPr>
        <a:xfrm>
          <a:off x="0" y="0"/>
          <a:ext cx="0" cy="0"/>
          <a:chOff x="0" y="0"/>
          <a:chExt cx="0" cy="0"/>
        </a:xfrm>
      </p:grpSpPr>
      <p:pic>
        <p:nvPicPr>
          <p:cNvPr id="28" name="Google Shape;28;p32"/>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9" name="Google Shape;29;p32"/>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0" name="Google Shape;30;p3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bg>
      <p:bgPr>
        <a:solidFill>
          <a:srgbClr val="262A33"/>
        </a:solidFill>
      </p:bgPr>
    </p:bg>
    <p:spTree>
      <p:nvGrpSpPr>
        <p:cNvPr id="31" name="Shape 31"/>
        <p:cNvGrpSpPr/>
        <p:nvPr/>
      </p:nvGrpSpPr>
      <p:grpSpPr>
        <a:xfrm>
          <a:off x="0" y="0"/>
          <a:ext cx="0" cy="0"/>
          <a:chOff x="0" y="0"/>
          <a:chExt cx="0" cy="0"/>
        </a:xfrm>
      </p:grpSpPr>
      <p:pic>
        <p:nvPicPr>
          <p:cNvPr id="32" name="Google Shape;32;p24"/>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33" name="Google Shape;33;p2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chemeClr val="tx1"/>
                </a:solidFill>
              </a:defRPr>
            </a:lvl1pPr>
            <a:lvl2pPr lvl="1">
              <a:buNone/>
              <a:defRPr sz="1300">
                <a:solidFill>
                  <a:schemeClr val="tx1"/>
                </a:solidFill>
              </a:defRPr>
            </a:lvl2pPr>
            <a:lvl3pPr lvl="2">
              <a:buNone/>
              <a:defRPr sz="1300">
                <a:solidFill>
                  <a:schemeClr val="tx1"/>
                </a:solidFill>
              </a:defRPr>
            </a:lvl3pPr>
            <a:lvl4pPr lvl="3">
              <a:buNone/>
              <a:defRPr sz="1300">
                <a:solidFill>
                  <a:schemeClr val="tx1"/>
                </a:solidFill>
              </a:defRPr>
            </a:lvl4pPr>
            <a:lvl5pPr lvl="4">
              <a:buNone/>
              <a:defRPr sz="1300">
                <a:solidFill>
                  <a:schemeClr val="tx1"/>
                </a:solidFill>
              </a:defRPr>
            </a:lvl5pPr>
            <a:lvl6pPr lvl="5">
              <a:buNone/>
              <a:defRPr sz="1300">
                <a:solidFill>
                  <a:schemeClr val="tx1"/>
                </a:solidFill>
              </a:defRPr>
            </a:lvl6pPr>
            <a:lvl7pPr lvl="6">
              <a:buNone/>
              <a:defRPr sz="1300">
                <a:solidFill>
                  <a:schemeClr val="tx1"/>
                </a:solidFill>
              </a:defRPr>
            </a:lvl7pPr>
            <a:lvl8pPr lvl="7">
              <a:buNone/>
              <a:defRPr sz="1300">
                <a:solidFill>
                  <a:schemeClr val="tx1"/>
                </a:solidFill>
              </a:defRPr>
            </a:lvl8pPr>
            <a:lvl9pPr lvl="8">
              <a:buNone/>
              <a:defRPr sz="1300">
                <a:solidFill>
                  <a:schemeClr val="tx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34" name="Shape 34"/>
        <p:cNvGrpSpPr/>
        <p:nvPr/>
      </p:nvGrpSpPr>
      <p:grpSpPr>
        <a:xfrm>
          <a:off x="0" y="0"/>
          <a:ext cx="0" cy="0"/>
          <a:chOff x="0" y="0"/>
          <a:chExt cx="0" cy="0"/>
        </a:xfrm>
      </p:grpSpPr>
      <p:sp>
        <p:nvSpPr>
          <p:cNvPr id="35" name="Google Shape;35;g14b5d431ea2_0_117"/>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 name="Google Shape;36;g14b5d431ea2_0_117"/>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37" name="Google Shape;37;g14b5d431ea2_0_117"/>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8" name="Google Shape;38;g14b5d431ea2_0_11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hyperlink" Target="https://www.youtube.com/watch?v=IP9DFYapa8o"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32.png"/><Relationship Id="rId5" Type="http://schemas.openxmlformats.org/officeDocument/2006/relationships/image" Target="../media/image16.png"/><Relationship Id="rId6" Type="http://schemas.openxmlformats.org/officeDocument/2006/relationships/image" Target="../media/image23.png"/><Relationship Id="rId7"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7.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4.png"/><Relationship Id="rId4" Type="http://schemas.openxmlformats.org/officeDocument/2006/relationships/image" Target="../media/image34.png"/><Relationship Id="rId5"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hyperlink" Target="https://youtu.be/rc7sgvOj6q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59.jpg"/><Relationship Id="rId4" Type="http://schemas.openxmlformats.org/officeDocument/2006/relationships/image" Target="../media/image62.jpg"/><Relationship Id="rId5" Type="http://schemas.openxmlformats.org/officeDocument/2006/relationships/image" Target="../media/image58.jpg"/><Relationship Id="rId6" Type="http://schemas.openxmlformats.org/officeDocument/2006/relationships/image" Target="../media/image6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28.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28.png"/><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2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28.png"/><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image" Target="../media/image37.png"/><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 Id="rId3" Type="http://schemas.openxmlformats.org/officeDocument/2006/relationships/image" Target="../media/image45.png"/><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hyperlink" Target="http://www.youtube.com/watch?v=7QZRYNjavnI" TargetMode="External"/><Relationship Id="rId4" Type="http://schemas.openxmlformats.org/officeDocument/2006/relationships/image" Target="../media/image49.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comments" Target="../comments/comment1.xml"/><Relationship Id="rId4" Type="http://schemas.openxmlformats.org/officeDocument/2006/relationships/image" Target="../media/image63.png"/><Relationship Id="rId5" Type="http://schemas.openxmlformats.org/officeDocument/2006/relationships/image" Target="../media/image2.png"/><Relationship Id="rId6" Type="http://schemas.openxmlformats.org/officeDocument/2006/relationships/image" Target="../media/image1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image" Target="../media/image4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hyperlink" Target="https://www.bankofengland.co.uk/monetary-policy/inflation/inflation-calculator" TargetMode="External"/><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5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28.png"/><Relationship Id="rId4" Type="http://schemas.openxmlformats.org/officeDocument/2006/relationships/image" Target="../media/image5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68.png"/><Relationship Id="rId4" Type="http://schemas.openxmlformats.org/officeDocument/2006/relationships/image" Target="../media/image2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64.png"/><Relationship Id="rId4" Type="http://schemas.openxmlformats.org/officeDocument/2006/relationships/image" Target="../media/image56.png"/><Relationship Id="rId11" Type="http://schemas.openxmlformats.org/officeDocument/2006/relationships/hyperlink" Target="https://www.ons.gov.uk/economy/inflationandpriceindices/articles/ukconsumerpriceinflationbasketofgoodsandservices/2022" TargetMode="External"/><Relationship Id="rId10" Type="http://schemas.openxmlformats.org/officeDocument/2006/relationships/image" Target="../media/image52.png"/><Relationship Id="rId9" Type="http://schemas.openxmlformats.org/officeDocument/2006/relationships/image" Target="../media/image71.png"/><Relationship Id="rId5" Type="http://schemas.openxmlformats.org/officeDocument/2006/relationships/image" Target="../media/image70.png"/><Relationship Id="rId6" Type="http://schemas.openxmlformats.org/officeDocument/2006/relationships/image" Target="../media/image67.png"/><Relationship Id="rId7" Type="http://schemas.openxmlformats.org/officeDocument/2006/relationships/image" Target="../media/image51.png"/><Relationship Id="rId8" Type="http://schemas.openxmlformats.org/officeDocument/2006/relationships/image" Target="../media/image6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hyperlink" Target="https://www.citizensadvice.org.uk/debt-and-money/" TargetMode="External"/><Relationship Id="rId4" Type="http://schemas.openxmlformats.org/officeDocument/2006/relationships/hyperlink" Target="https://www.moneyhelper.org.uk/en/money-troubles/dealing-with-debt/help-if-youre-struggling-with-debt" TargetMode="External"/><Relationship Id="rId5" Type="http://schemas.openxmlformats.org/officeDocument/2006/relationships/hyperlink" Target="https://www.moneyhelper.org.uk/en/money-troubles/dealing-with-debt/help-if-youre-struggling-with-debt" TargetMode="External"/><Relationship Id="rId6" Type="http://schemas.openxmlformats.org/officeDocument/2006/relationships/image" Target="../media/image66.png"/><Relationship Id="rId7" Type="http://schemas.openxmlformats.org/officeDocument/2006/relationships/image" Target="../media/image6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comments" Target="../comments/commen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hyperlink" Target="https://www.bbc.co.uk/news/business-12196322" TargetMode="External"/><Relationship Id="rId4" Type="http://schemas.openxmlformats.org/officeDocument/2006/relationships/hyperlink" Target="https://www.moneysavingexpert.com/family/stop-spending-budgeting-tool/" TargetMode="External"/><Relationship Id="rId10" Type="http://schemas.openxmlformats.org/officeDocument/2006/relationships/hyperlink" Target="https://ftflic.com/learning-hub/" TargetMode="External"/><Relationship Id="rId9" Type="http://schemas.openxmlformats.org/officeDocument/2006/relationships/hyperlink" Target="https://www.forbes.com/sites/peterlazaroff/2018/01/17/how-to-automate-your-finances-in-5-easy-steps/?sh=4f1d7ec4329a" TargetMode="External"/><Relationship Id="rId5" Type="http://schemas.openxmlformats.org/officeDocument/2006/relationships/hyperlink" Target="https://teenlearner.com/how-does-inflation-affect-me/" TargetMode="External"/><Relationship Id="rId6" Type="http://schemas.openxmlformats.org/officeDocument/2006/relationships/hyperlink" Target="https://www.bankofengland.co.uk/knowledgebank/will-inflation-in-the-uk-keep-rising" TargetMode="External"/><Relationship Id="rId7" Type="http://schemas.openxmlformats.org/officeDocument/2006/relationships/hyperlink" Target="https://www.bankofengland.co.uk/knowledgebank/will-inflation-in-the-uk-keep-rising" TargetMode="External"/><Relationship Id="rId8" Type="http://schemas.openxmlformats.org/officeDocument/2006/relationships/hyperlink" Target="https://www.bankofengland.co.uk/knowledgebank/will-inflation-in-the-uk-keep-rising"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A33"/>
        </a:solidFill>
      </p:bgPr>
    </p:bg>
    <p:spTree>
      <p:nvGrpSpPr>
        <p:cNvPr id="42" name="Shape 42"/>
        <p:cNvGrpSpPr/>
        <p:nvPr/>
      </p:nvGrpSpPr>
      <p:grpSpPr>
        <a:xfrm>
          <a:off x="0" y="0"/>
          <a:ext cx="0" cy="0"/>
          <a:chOff x="0" y="0"/>
          <a:chExt cx="0" cy="0"/>
        </a:xfrm>
      </p:grpSpPr>
      <p:sp>
        <p:nvSpPr>
          <p:cNvPr id="43" name="Google Shape;43;p1"/>
          <p:cNvSpPr txBox="1"/>
          <p:nvPr>
            <p:ph type="ctrTitle"/>
          </p:nvPr>
        </p:nvSpPr>
        <p:spPr>
          <a:xfrm>
            <a:off x="360375" y="1253100"/>
            <a:ext cx="5870700" cy="188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GB" sz="4800" u="none" cap="none" strike="noStrike">
                <a:solidFill>
                  <a:schemeClr val="lt1"/>
                </a:solidFill>
                <a:latin typeface="Lato Black"/>
                <a:ea typeface="Lato Black"/>
                <a:cs typeface="Lato Black"/>
                <a:sym typeface="Lato Black"/>
              </a:rPr>
              <a:t>How to </a:t>
            </a:r>
            <a:r>
              <a:rPr b="1" lang="en-GB" sz="4800">
                <a:solidFill>
                  <a:schemeClr val="lt1"/>
                </a:solidFill>
                <a:latin typeface="Lato Black"/>
                <a:ea typeface="Lato Black"/>
                <a:cs typeface="Lato Black"/>
                <a:sym typeface="Lato Black"/>
              </a:rPr>
              <a:t>look after your money</a:t>
            </a:r>
            <a:endParaRPr b="1" i="0" sz="4800" u="none" cap="none" strike="noStrike">
              <a:solidFill>
                <a:schemeClr val="lt1"/>
              </a:solidFill>
              <a:latin typeface="Lato Black"/>
              <a:ea typeface="Lato Black"/>
              <a:cs typeface="Lato Black"/>
              <a:sym typeface="Lato Black"/>
            </a:endParaRPr>
          </a:p>
        </p:txBody>
      </p:sp>
      <p:pic>
        <p:nvPicPr>
          <p:cNvPr id="44" name="Google Shape;44;p1"/>
          <p:cNvPicPr preferRelativeResize="0"/>
          <p:nvPr/>
        </p:nvPicPr>
        <p:blipFill rotWithShape="1">
          <a:blip r:embed="rId3">
            <a:alphaModFix/>
          </a:blip>
          <a:srcRect b="0" l="0" r="0" t="0"/>
          <a:stretch/>
        </p:blipFill>
        <p:spPr>
          <a:xfrm>
            <a:off x="6383475" y="152400"/>
            <a:ext cx="2608123" cy="2608123"/>
          </a:xfrm>
          <a:prstGeom prst="rect">
            <a:avLst/>
          </a:prstGeom>
          <a:noFill/>
          <a:ln>
            <a:noFill/>
          </a:ln>
        </p:spPr>
      </p:pic>
      <p:pic>
        <p:nvPicPr>
          <p:cNvPr id="45" name="Google Shape;45;p1"/>
          <p:cNvPicPr preferRelativeResize="0"/>
          <p:nvPr/>
        </p:nvPicPr>
        <p:blipFill rotWithShape="1">
          <a:blip r:embed="rId4">
            <a:alphaModFix/>
          </a:blip>
          <a:srcRect b="0" l="0" r="0" t="0"/>
          <a:stretch/>
        </p:blipFill>
        <p:spPr>
          <a:xfrm>
            <a:off x="434324" y="3306997"/>
            <a:ext cx="1053199" cy="1053199"/>
          </a:xfrm>
          <a:prstGeom prst="rect">
            <a:avLst/>
          </a:prstGeom>
          <a:noFill/>
          <a:ln>
            <a:noFill/>
          </a:ln>
        </p:spPr>
      </p:pic>
      <p:sp>
        <p:nvSpPr>
          <p:cNvPr id="46" name="Google Shape;46;p1"/>
          <p:cNvSpPr txBox="1"/>
          <p:nvPr/>
        </p:nvSpPr>
        <p:spPr>
          <a:xfrm>
            <a:off x="360375" y="4529800"/>
            <a:ext cx="6681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chemeClr val="accent2"/>
                </a:solidFill>
                <a:latin typeface="Lato"/>
                <a:ea typeface="Lato"/>
                <a:cs typeface="Lato"/>
                <a:sym typeface="Lato"/>
              </a:rPr>
              <a:t>This session is aimed at key stage </a:t>
            </a:r>
            <a:r>
              <a:rPr b="1" lang="en-GB" sz="1000">
                <a:solidFill>
                  <a:schemeClr val="accent2"/>
                </a:solidFill>
                <a:latin typeface="Lato"/>
                <a:ea typeface="Lato"/>
                <a:cs typeface="Lato"/>
                <a:sym typeface="Lato"/>
              </a:rPr>
              <a:t>three, four or five (recommended for Year 9 and above)</a:t>
            </a:r>
            <a:endParaRPr b="1" sz="1000">
              <a:solidFill>
                <a:schemeClr val="accent2"/>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135a92d921c_0_0"/>
          <p:cNvSpPr txBox="1"/>
          <p:nvPr/>
        </p:nvSpPr>
        <p:spPr>
          <a:xfrm>
            <a:off x="442300" y="429273"/>
            <a:ext cx="6465900" cy="5496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chemeClr val="accent2"/>
                </a:solidFill>
                <a:latin typeface="Lato Black"/>
                <a:ea typeface="Lato Black"/>
                <a:cs typeface="Lato Black"/>
                <a:sym typeface="Lato Black"/>
              </a:rPr>
              <a:t>Poku Banks</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600"/>
              <a:buFont typeface="Arial"/>
              <a:buNone/>
            </a:pPr>
            <a:r>
              <a:t/>
            </a:r>
            <a:endParaRPr b="0" i="0" sz="2600" u="none" cap="none" strike="noStrike">
              <a:solidFill>
                <a:srgbClr val="000000"/>
              </a:solidFill>
              <a:latin typeface="Lato"/>
              <a:ea typeface="Lato"/>
              <a:cs typeface="Lato"/>
              <a:sym typeface="Lato"/>
            </a:endParaRPr>
          </a:p>
        </p:txBody>
      </p:sp>
      <p:sp>
        <p:nvSpPr>
          <p:cNvPr id="140" name="Google Shape;140;g135a92d921c_0_0"/>
          <p:cNvSpPr txBox="1"/>
          <p:nvPr/>
        </p:nvSpPr>
        <p:spPr>
          <a:xfrm>
            <a:off x="442295" y="1208949"/>
            <a:ext cx="5196000" cy="735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600"/>
              <a:buFont typeface="Arial"/>
              <a:buNone/>
            </a:pPr>
            <a:r>
              <a:rPr lang="en-GB" sz="1600">
                <a:solidFill>
                  <a:srgbClr val="FFFFFF"/>
                </a:solidFill>
                <a:highlight>
                  <a:schemeClr val="accent1"/>
                </a:highlight>
                <a:latin typeface="Lato"/>
                <a:ea typeface="Lato"/>
                <a:cs typeface="Lato"/>
                <a:sym typeface="Lato"/>
              </a:rPr>
              <a:t>Learning</a:t>
            </a:r>
            <a:r>
              <a:rPr lang="en-GB" sz="1600">
                <a:solidFill>
                  <a:srgbClr val="FFFFFF"/>
                </a:solidFill>
                <a:highlight>
                  <a:schemeClr val="accent1"/>
                </a:highlight>
                <a:latin typeface="Lato"/>
                <a:ea typeface="Lato"/>
                <a:cs typeface="Lato"/>
                <a:sym typeface="Lato"/>
              </a:rPr>
              <a:t> recap: </a:t>
            </a:r>
            <a:r>
              <a:rPr b="0" i="0" lang="en-GB" sz="1600" u="none" cap="none" strike="noStrike">
                <a:solidFill>
                  <a:srgbClr val="FFFFFF"/>
                </a:solidFill>
                <a:highlight>
                  <a:schemeClr val="accent1"/>
                </a:highlight>
                <a:latin typeface="Lato"/>
                <a:ea typeface="Lato"/>
                <a:cs typeface="Lato"/>
                <a:sym typeface="Lato"/>
              </a:rPr>
              <a:t>N</a:t>
            </a:r>
            <a:r>
              <a:rPr b="0" i="0" lang="en-GB" sz="1600" u="none" cap="none" strike="noStrike">
                <a:solidFill>
                  <a:schemeClr val="lt1"/>
                </a:solidFill>
                <a:highlight>
                  <a:schemeClr val="accent1"/>
                </a:highlight>
                <a:latin typeface="Lato"/>
                <a:ea typeface="Lato"/>
                <a:cs typeface="Lato"/>
                <a:sym typeface="Lato"/>
              </a:rPr>
              <a:t>eeds vs Wants</a:t>
            </a:r>
            <a:endParaRPr b="0" i="0" sz="1600" u="none" cap="none" strike="noStrike">
              <a:solidFill>
                <a:schemeClr val="lt1"/>
              </a:solidFill>
              <a:highlight>
                <a:schemeClr val="accent1"/>
              </a:highlight>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lt1"/>
              </a:solidFill>
              <a:highlight>
                <a:schemeClr val="accent1"/>
              </a:highlight>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0" i="0" lang="en-GB" sz="1600" u="sng" cap="none" strike="noStrike">
                <a:solidFill>
                  <a:schemeClr val="lt1"/>
                </a:solidFill>
                <a:highlight>
                  <a:schemeClr val="accent1"/>
                </a:highlight>
                <a:latin typeface="Lato"/>
                <a:ea typeface="Lato"/>
                <a:cs typeface="Lato"/>
                <a:sym typeface="Lato"/>
                <a:hlinkClick r:id="rId3">
                  <a:extLst>
                    <a:ext uri="{A12FA001-AC4F-418D-AE19-62706E023703}">
                      <ahyp:hlinkClr val="tx"/>
                    </a:ext>
                  </a:extLst>
                </a:hlinkClick>
              </a:rPr>
              <a:t>https://www.youtube.com/watch?v=IP9DFYapa8o</a:t>
            </a:r>
            <a:endParaRPr b="0" i="0" sz="1600" u="none" cap="none" strike="noStrike">
              <a:solidFill>
                <a:schemeClr val="lt1"/>
              </a:solidFill>
              <a:highlight>
                <a:schemeClr val="accent1"/>
              </a:highlight>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lt1"/>
              </a:solidFill>
              <a:highlight>
                <a:schemeClr val="accent1"/>
              </a:highlight>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rgbClr val="FFFFFF"/>
                </a:solidFill>
                <a:highlight>
                  <a:schemeClr val="accent1"/>
                </a:highlight>
                <a:latin typeface="Lato"/>
                <a:ea typeface="Lato"/>
                <a:cs typeface="Lato"/>
                <a:sym typeface="Lato"/>
              </a:rPr>
              <a:t>How can you tell what is NEEDED to buy from what is WANTED to buy?</a:t>
            </a:r>
            <a:endParaRPr b="0" i="0" sz="1600" u="none" cap="none" strike="noStrike">
              <a:solidFill>
                <a:srgbClr val="FFFFFF"/>
              </a:solidFill>
              <a:highlight>
                <a:schemeClr val="accent1"/>
              </a:highlight>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FFFFFF"/>
              </a:solidFill>
              <a:highlight>
                <a:schemeClr val="accent1"/>
              </a:highlight>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rgbClr val="FFFFFF"/>
                </a:solidFill>
                <a:highlight>
                  <a:schemeClr val="accent1"/>
                </a:highlight>
                <a:latin typeface="Lato"/>
                <a:ea typeface="Lato"/>
                <a:cs typeface="Lato"/>
                <a:sym typeface="Lato"/>
              </a:rPr>
              <a:t>If it is difficult to decipher what is a need or want, ask the three questions in this video.</a:t>
            </a:r>
            <a:endParaRPr b="0" i="0" sz="1600" u="none" cap="none" strike="noStrike">
              <a:solidFill>
                <a:schemeClr val="lt1"/>
              </a:solidFill>
              <a:highlight>
                <a:schemeClr val="accent1"/>
              </a:highlight>
              <a:latin typeface="Lato"/>
              <a:ea typeface="Lato"/>
              <a:cs typeface="Lato"/>
              <a:sym typeface="Lato"/>
            </a:endParaRPr>
          </a:p>
        </p:txBody>
      </p:sp>
      <p:sp>
        <p:nvSpPr>
          <p:cNvPr id="141" name="Google Shape;141;g135a92d921c_0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45" name="Shape 145"/>
        <p:cNvGrpSpPr/>
        <p:nvPr/>
      </p:nvGrpSpPr>
      <p:grpSpPr>
        <a:xfrm>
          <a:off x="0" y="0"/>
          <a:ext cx="0" cy="0"/>
          <a:chOff x="0" y="0"/>
          <a:chExt cx="0" cy="0"/>
        </a:xfrm>
      </p:grpSpPr>
      <p:sp>
        <p:nvSpPr>
          <p:cNvPr id="146" name="Google Shape;146;g138dbd52ed1_0_28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g138dbd52ed1_0_28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148" name="Google Shape;148;g138dbd52ed1_0_280"/>
          <p:cNvSpPr txBox="1"/>
          <p:nvPr/>
        </p:nvSpPr>
        <p:spPr>
          <a:xfrm>
            <a:off x="442300" y="429273"/>
            <a:ext cx="6465900" cy="5496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chemeClr val="accent2"/>
                </a:solidFill>
                <a:latin typeface="Lato Black"/>
                <a:ea typeface="Lato Black"/>
                <a:cs typeface="Lato Black"/>
                <a:sym typeface="Lato Black"/>
              </a:rPr>
              <a:t>Discussion</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600"/>
              <a:buFont typeface="Arial"/>
              <a:buNone/>
            </a:pPr>
            <a:r>
              <a:t/>
            </a:r>
            <a:endParaRPr b="0" i="0" sz="2600" u="none" cap="none" strike="noStrike">
              <a:solidFill>
                <a:srgbClr val="000000"/>
              </a:solidFill>
              <a:latin typeface="Lato"/>
              <a:ea typeface="Lato"/>
              <a:cs typeface="Lato"/>
              <a:sym typeface="Lato"/>
            </a:endParaRPr>
          </a:p>
        </p:txBody>
      </p:sp>
      <p:sp>
        <p:nvSpPr>
          <p:cNvPr id="149" name="Google Shape;149;g138dbd52ed1_0_280"/>
          <p:cNvSpPr txBox="1"/>
          <p:nvPr/>
        </p:nvSpPr>
        <p:spPr>
          <a:xfrm>
            <a:off x="442300" y="1208950"/>
            <a:ext cx="7837200" cy="735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600"/>
              <a:buFont typeface="Arial"/>
              <a:buNone/>
            </a:pPr>
            <a:r>
              <a:rPr b="0" i="0" lang="en-GB" sz="2600" u="none" cap="none" strike="noStrike">
                <a:solidFill>
                  <a:schemeClr val="lt1"/>
                </a:solidFill>
                <a:latin typeface="Lato"/>
                <a:ea typeface="Lato"/>
                <a:cs typeface="Lato"/>
                <a:sym typeface="Lato"/>
              </a:rPr>
              <a:t>How might a person’s </a:t>
            </a:r>
            <a:r>
              <a:rPr lang="en-GB" sz="2600">
                <a:solidFill>
                  <a:schemeClr val="lt1"/>
                </a:solidFill>
                <a:latin typeface="Lato"/>
                <a:ea typeface="Lato"/>
                <a:cs typeface="Lato"/>
                <a:sym typeface="Lato"/>
              </a:rPr>
              <a:t>needs</a:t>
            </a:r>
            <a:r>
              <a:rPr b="0" i="0" lang="en-GB" sz="2600" u="none" cap="none" strike="noStrike">
                <a:solidFill>
                  <a:schemeClr val="lt1"/>
                </a:solidFill>
                <a:latin typeface="Lato"/>
                <a:ea typeface="Lato"/>
                <a:cs typeface="Lato"/>
                <a:sym typeface="Lato"/>
              </a:rPr>
              <a:t> change over time?</a:t>
            </a:r>
            <a:endParaRPr b="0" i="0" sz="2600" u="none" cap="none" strike="noStrike">
              <a:solidFill>
                <a:schemeClr val="lt1"/>
              </a:solidFill>
              <a:latin typeface="Lato"/>
              <a:ea typeface="Lato"/>
              <a:cs typeface="Lato"/>
              <a:sym typeface="Lato"/>
            </a:endParaRPr>
          </a:p>
        </p:txBody>
      </p:sp>
      <p:pic>
        <p:nvPicPr>
          <p:cNvPr id="150" name="Google Shape;150;g138dbd52ed1_0_280"/>
          <p:cNvPicPr preferRelativeResize="0"/>
          <p:nvPr/>
        </p:nvPicPr>
        <p:blipFill rotWithShape="1">
          <a:blip r:embed="rId3">
            <a:alphaModFix/>
          </a:blip>
          <a:srcRect b="0" l="0" r="0" t="0"/>
          <a:stretch/>
        </p:blipFill>
        <p:spPr>
          <a:xfrm>
            <a:off x="1046588" y="2073897"/>
            <a:ext cx="1590149" cy="1590149"/>
          </a:xfrm>
          <a:prstGeom prst="rect">
            <a:avLst/>
          </a:prstGeom>
          <a:noFill/>
          <a:ln>
            <a:noFill/>
          </a:ln>
        </p:spPr>
      </p:pic>
      <p:pic>
        <p:nvPicPr>
          <p:cNvPr id="151" name="Google Shape;151;g138dbd52ed1_0_280"/>
          <p:cNvPicPr preferRelativeResize="0"/>
          <p:nvPr/>
        </p:nvPicPr>
        <p:blipFill rotWithShape="1">
          <a:blip r:embed="rId4">
            <a:alphaModFix/>
          </a:blip>
          <a:srcRect b="0" l="0" r="0" t="0"/>
          <a:stretch/>
        </p:blipFill>
        <p:spPr>
          <a:xfrm>
            <a:off x="2866812" y="2073897"/>
            <a:ext cx="1590149" cy="1590149"/>
          </a:xfrm>
          <a:prstGeom prst="rect">
            <a:avLst/>
          </a:prstGeom>
          <a:noFill/>
          <a:ln>
            <a:noFill/>
          </a:ln>
        </p:spPr>
      </p:pic>
      <p:pic>
        <p:nvPicPr>
          <p:cNvPr id="152" name="Google Shape;152;g138dbd52ed1_0_280"/>
          <p:cNvPicPr preferRelativeResize="0"/>
          <p:nvPr/>
        </p:nvPicPr>
        <p:blipFill rotWithShape="1">
          <a:blip r:embed="rId5">
            <a:alphaModFix/>
          </a:blip>
          <a:srcRect b="0" l="0" r="0" t="0"/>
          <a:stretch/>
        </p:blipFill>
        <p:spPr>
          <a:xfrm>
            <a:off x="4687037" y="2073897"/>
            <a:ext cx="1590149" cy="1590149"/>
          </a:xfrm>
          <a:prstGeom prst="rect">
            <a:avLst/>
          </a:prstGeom>
          <a:noFill/>
          <a:ln>
            <a:noFill/>
          </a:ln>
        </p:spPr>
      </p:pic>
      <p:pic>
        <p:nvPicPr>
          <p:cNvPr id="153" name="Google Shape;153;g138dbd52ed1_0_280"/>
          <p:cNvPicPr preferRelativeResize="0"/>
          <p:nvPr/>
        </p:nvPicPr>
        <p:blipFill rotWithShape="1">
          <a:blip r:embed="rId6">
            <a:alphaModFix/>
          </a:blip>
          <a:srcRect b="0" l="0" r="0" t="0"/>
          <a:stretch/>
        </p:blipFill>
        <p:spPr>
          <a:xfrm>
            <a:off x="6507262" y="2073897"/>
            <a:ext cx="1590149" cy="15901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g138dbd52ed1_0_291"/>
          <p:cNvPicPr preferRelativeResize="0"/>
          <p:nvPr/>
        </p:nvPicPr>
        <p:blipFill rotWithShape="1">
          <a:blip r:embed="rId3">
            <a:alphaModFix/>
          </a:blip>
          <a:srcRect b="0" l="0" r="0" t="9"/>
          <a:stretch/>
        </p:blipFill>
        <p:spPr>
          <a:xfrm>
            <a:off x="1119376" y="1835676"/>
            <a:ext cx="791339" cy="939852"/>
          </a:xfrm>
          <a:prstGeom prst="rect">
            <a:avLst/>
          </a:prstGeom>
          <a:noFill/>
          <a:ln>
            <a:noFill/>
          </a:ln>
        </p:spPr>
      </p:pic>
      <p:pic>
        <p:nvPicPr>
          <p:cNvPr id="159" name="Google Shape;159;g138dbd52ed1_0_291"/>
          <p:cNvPicPr preferRelativeResize="0"/>
          <p:nvPr/>
        </p:nvPicPr>
        <p:blipFill rotWithShape="1">
          <a:blip r:embed="rId4">
            <a:alphaModFix/>
          </a:blip>
          <a:srcRect b="0" l="49" r="49" t="0"/>
          <a:stretch/>
        </p:blipFill>
        <p:spPr>
          <a:xfrm>
            <a:off x="6045583" y="1864039"/>
            <a:ext cx="2499269" cy="1048324"/>
          </a:xfrm>
          <a:prstGeom prst="rect">
            <a:avLst/>
          </a:prstGeom>
          <a:noFill/>
          <a:ln>
            <a:noFill/>
          </a:ln>
        </p:spPr>
      </p:pic>
      <p:pic>
        <p:nvPicPr>
          <p:cNvPr id="160" name="Google Shape;160;g138dbd52ed1_0_291"/>
          <p:cNvPicPr preferRelativeResize="0"/>
          <p:nvPr/>
        </p:nvPicPr>
        <p:blipFill rotWithShape="1">
          <a:blip r:embed="rId5">
            <a:alphaModFix/>
          </a:blip>
          <a:srcRect b="59" l="0" r="0" t="49"/>
          <a:stretch/>
        </p:blipFill>
        <p:spPr>
          <a:xfrm>
            <a:off x="4596463" y="3352926"/>
            <a:ext cx="2087576" cy="634725"/>
          </a:xfrm>
          <a:prstGeom prst="rect">
            <a:avLst/>
          </a:prstGeom>
          <a:noFill/>
          <a:ln>
            <a:noFill/>
          </a:ln>
        </p:spPr>
      </p:pic>
      <p:pic>
        <p:nvPicPr>
          <p:cNvPr id="161" name="Google Shape;161;g138dbd52ed1_0_291"/>
          <p:cNvPicPr preferRelativeResize="0"/>
          <p:nvPr/>
        </p:nvPicPr>
        <p:blipFill rotWithShape="1">
          <a:blip r:embed="rId6">
            <a:alphaModFix/>
          </a:blip>
          <a:srcRect b="0" l="0" r="0" t="0"/>
          <a:stretch/>
        </p:blipFill>
        <p:spPr>
          <a:xfrm>
            <a:off x="2459964" y="3146125"/>
            <a:ext cx="1391884" cy="1048325"/>
          </a:xfrm>
          <a:prstGeom prst="rect">
            <a:avLst/>
          </a:prstGeom>
          <a:noFill/>
          <a:ln>
            <a:noFill/>
          </a:ln>
        </p:spPr>
      </p:pic>
      <p:pic>
        <p:nvPicPr>
          <p:cNvPr id="162" name="Google Shape;162;g138dbd52ed1_0_291"/>
          <p:cNvPicPr preferRelativeResize="0"/>
          <p:nvPr/>
        </p:nvPicPr>
        <p:blipFill rotWithShape="1">
          <a:blip r:embed="rId7">
            <a:alphaModFix/>
          </a:blip>
          <a:srcRect b="0" l="0" r="0" t="0"/>
          <a:stretch/>
        </p:blipFill>
        <p:spPr>
          <a:xfrm>
            <a:off x="2372817" y="2112735"/>
            <a:ext cx="3526001" cy="550949"/>
          </a:xfrm>
          <a:prstGeom prst="rect">
            <a:avLst/>
          </a:prstGeom>
          <a:noFill/>
          <a:ln>
            <a:noFill/>
          </a:ln>
        </p:spPr>
      </p:pic>
      <p:sp>
        <p:nvSpPr>
          <p:cNvPr id="163" name="Google Shape;163;g138dbd52ed1_0_29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164" name="Google Shape;164;g138dbd52ed1_0_291"/>
          <p:cNvSpPr txBox="1"/>
          <p:nvPr/>
        </p:nvSpPr>
        <p:spPr>
          <a:xfrm>
            <a:off x="442300" y="429273"/>
            <a:ext cx="6465900" cy="5496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chemeClr val="accent2"/>
                </a:solidFill>
                <a:latin typeface="Lato Black"/>
                <a:ea typeface="Lato Black"/>
                <a:cs typeface="Lato Black"/>
                <a:sym typeface="Lato Black"/>
              </a:rPr>
              <a:t>Conscious spending</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600"/>
              <a:buFont typeface="Arial"/>
              <a:buNone/>
            </a:pPr>
            <a:r>
              <a:t/>
            </a:r>
            <a:endParaRPr b="0" i="0" sz="2600" u="none" cap="none" strike="noStrike">
              <a:solidFill>
                <a:srgbClr val="000000"/>
              </a:solidFill>
              <a:latin typeface="Lato"/>
              <a:ea typeface="Lato"/>
              <a:cs typeface="Lato"/>
              <a:sym typeface="Lato"/>
            </a:endParaRPr>
          </a:p>
        </p:txBody>
      </p:sp>
      <p:sp>
        <p:nvSpPr>
          <p:cNvPr id="165" name="Google Shape;165;g138dbd52ed1_0_291"/>
          <p:cNvSpPr txBox="1"/>
          <p:nvPr/>
        </p:nvSpPr>
        <p:spPr>
          <a:xfrm>
            <a:off x="442295" y="1208949"/>
            <a:ext cx="5196000" cy="735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0" i="0" lang="en-GB" sz="2600" u="none" cap="none" strike="noStrike">
                <a:solidFill>
                  <a:schemeClr val="lt1"/>
                </a:solidFill>
                <a:latin typeface="Lato"/>
                <a:ea typeface="Lato"/>
                <a:cs typeface="Lato"/>
                <a:sym typeface="Lato"/>
              </a:rPr>
              <a:t>Not FOMO</a:t>
            </a:r>
            <a:endParaRPr b="1" i="0" sz="2600" u="none" cap="none" strike="noStrike">
              <a:solidFill>
                <a:schemeClr val="lt1"/>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111b65ad6e3_0_122"/>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g111b65ad6e3_0_122"/>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GB" sz="2000" u="none" cap="none" strike="noStrike">
                <a:solidFill>
                  <a:schemeClr val="accent2"/>
                </a:solidFill>
                <a:latin typeface="Lato Black"/>
                <a:ea typeface="Lato Black"/>
                <a:cs typeface="Lato Black"/>
                <a:sym typeface="Lato Black"/>
              </a:rPr>
              <a:t>By the end of the session, I will be able to:</a:t>
            </a:r>
            <a:endParaRPr b="0" i="0" sz="2000" u="none" cap="none" strike="noStrike">
              <a:solidFill>
                <a:schemeClr val="accent2"/>
              </a:solidFill>
              <a:latin typeface="Lato Black"/>
              <a:ea typeface="Lato Black"/>
              <a:cs typeface="Lato Black"/>
              <a:sym typeface="Lato Black"/>
            </a:endParaRPr>
          </a:p>
        </p:txBody>
      </p:sp>
      <p:sp>
        <p:nvSpPr>
          <p:cNvPr id="172" name="Google Shape;172;g111b65ad6e3_0_122"/>
          <p:cNvSpPr txBox="1"/>
          <p:nvPr/>
        </p:nvSpPr>
        <p:spPr>
          <a:xfrm>
            <a:off x="488167" y="1121687"/>
            <a:ext cx="6625500" cy="30660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Describe </a:t>
            </a:r>
            <a:r>
              <a:rPr b="1" i="0" lang="en-GB" sz="1600" u="none" cap="none" strike="noStrike">
                <a:solidFill>
                  <a:srgbClr val="00FF00"/>
                </a:solidFill>
                <a:latin typeface="Lato"/>
                <a:ea typeface="Lato"/>
                <a:cs typeface="Lato"/>
                <a:sym typeface="Lato"/>
              </a:rPr>
              <a:t>the difference between financial needs and wants </a:t>
            </a:r>
            <a:br>
              <a:rPr b="1" i="0" lang="en-GB" sz="1600" u="none" cap="none" strike="noStrike">
                <a:solidFill>
                  <a:srgbClr val="00FF00"/>
                </a:solidFill>
                <a:latin typeface="Lato"/>
                <a:ea typeface="Lato"/>
                <a:cs typeface="Lato"/>
                <a:sym typeface="Lato"/>
              </a:rPr>
            </a:br>
            <a:r>
              <a:rPr b="0" i="0" lang="en-GB" sz="1600" u="none" cap="none" strike="noStrike">
                <a:solidFill>
                  <a:srgbClr val="00FF00"/>
                </a:solidFill>
                <a:latin typeface="Lato Light"/>
                <a:ea typeface="Lato Light"/>
                <a:cs typeface="Lato Light"/>
                <a:sym typeface="Lato Light"/>
              </a:rPr>
              <a:t>and the external influences that could impact them. </a:t>
            </a:r>
            <a:endParaRPr b="0" i="0" sz="1600" u="none" cap="none" strike="noStrike">
              <a:solidFill>
                <a:srgbClr val="00FF00"/>
              </a:solidFill>
              <a:latin typeface="Arial"/>
              <a:ea typeface="Arial"/>
              <a:cs typeface="Arial"/>
              <a:sym typeface="Arial"/>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Determine smart choices about managing my money </a:t>
            </a:r>
            <a:r>
              <a:rPr lang="en-GB" sz="1600">
                <a:solidFill>
                  <a:schemeClr val="lt1"/>
                </a:solidFill>
                <a:latin typeface="Lato Light"/>
                <a:ea typeface="Lato Light"/>
                <a:cs typeface="Lato Light"/>
                <a:sym typeface="Lato Light"/>
              </a:rPr>
              <a:t>that align with needs, wants and future goals.</a:t>
            </a:r>
            <a:endParaRPr sz="1600">
              <a:solidFill>
                <a:schemeClr val="lt1"/>
              </a:solidFill>
              <a:latin typeface="Lato Light"/>
              <a:ea typeface="Lato Light"/>
              <a:cs typeface="Lato Light"/>
              <a:sym typeface="Lato Light"/>
            </a:endParaRPr>
          </a:p>
          <a:p>
            <a:pPr indent="-330200" lvl="0" marL="457200" marR="0" rtl="0" algn="l">
              <a:lnSpc>
                <a:spcPct val="107000"/>
              </a:lnSpc>
              <a:spcBef>
                <a:spcPts val="0"/>
              </a:spcBef>
              <a:spcAft>
                <a:spcPts val="0"/>
              </a:spcAft>
              <a:buClr>
                <a:srgbClr val="B7B7B7"/>
              </a:buClr>
              <a:buSzPts val="1600"/>
              <a:buFont typeface="Lato"/>
              <a:buAutoNum type="arabicPeriod"/>
            </a:pPr>
            <a:r>
              <a:rPr b="1" lang="en-GB" sz="1600">
                <a:solidFill>
                  <a:srgbClr val="B7B7B7"/>
                </a:solidFill>
                <a:latin typeface="Lato"/>
                <a:ea typeface="Lato"/>
                <a:cs typeface="Lato"/>
                <a:sym typeface="Lato"/>
              </a:rPr>
              <a:t>Identify different budgeting systems </a:t>
            </a:r>
            <a:r>
              <a:rPr lang="en-GB" sz="1600">
                <a:solidFill>
                  <a:srgbClr val="B7B7B7"/>
                </a:solidFill>
                <a:latin typeface="Lato Light"/>
                <a:ea typeface="Lato Light"/>
                <a:cs typeface="Lato Light"/>
                <a:sym typeface="Lato Light"/>
              </a:rPr>
              <a:t>and how to apply them in different contexts. </a:t>
            </a:r>
            <a:endParaRPr sz="1600">
              <a:solidFill>
                <a:srgbClr val="B7B7B7"/>
              </a:solidFill>
              <a:latin typeface="Lato Light"/>
              <a:ea typeface="Lato Light"/>
              <a:cs typeface="Lato Light"/>
              <a:sym typeface="Lato Light"/>
            </a:endParaRPr>
          </a:p>
          <a:p>
            <a:pPr indent="-330200" lvl="0" marL="457200" marR="0" rtl="0" algn="l">
              <a:lnSpc>
                <a:spcPct val="107000"/>
              </a:lnSpc>
              <a:spcBef>
                <a:spcPts val="0"/>
              </a:spcBef>
              <a:spcAft>
                <a:spcPts val="0"/>
              </a:spcAft>
              <a:buClr>
                <a:srgbClr val="B7B7B7"/>
              </a:buClr>
              <a:buSzPts val="1600"/>
              <a:buFont typeface="Lato"/>
              <a:buAutoNum type="arabicPeriod"/>
            </a:pPr>
            <a:r>
              <a:rPr b="1" lang="en-GB" sz="1600">
                <a:solidFill>
                  <a:srgbClr val="B7B7B7"/>
                </a:solidFill>
                <a:latin typeface="Lato"/>
                <a:ea typeface="Lato"/>
                <a:cs typeface="Lato"/>
                <a:sym typeface="Lato"/>
              </a:rPr>
              <a:t>Examine </a:t>
            </a:r>
            <a:r>
              <a:rPr b="1" i="0" lang="en-GB" sz="1600" u="none" cap="none" strike="noStrike">
                <a:solidFill>
                  <a:srgbClr val="B7B7B7"/>
                </a:solidFill>
                <a:latin typeface="Lato"/>
                <a:ea typeface="Lato"/>
                <a:cs typeface="Lato"/>
                <a:sym typeface="Lato"/>
              </a:rPr>
              <a:t>how income from jobs is taxed </a:t>
            </a:r>
            <a:r>
              <a:rPr b="0" i="0" lang="en-GB" sz="1600" u="none" cap="none" strike="noStrike">
                <a:solidFill>
                  <a:srgbClr val="B7B7B7"/>
                </a:solidFill>
                <a:latin typeface="Lato Light"/>
                <a:ea typeface="Lato Light"/>
                <a:cs typeface="Lato Light"/>
                <a:sym typeface="Lato Light"/>
              </a:rPr>
              <a:t>and calculate how much is left to budget.</a:t>
            </a:r>
            <a:endParaRPr b="0" i="0" sz="1600" u="none" cap="none" strike="noStrike">
              <a:solidFill>
                <a:srgbClr val="B7B7B7"/>
              </a:solidFill>
              <a:latin typeface="Lato Light"/>
              <a:ea typeface="Lato Light"/>
              <a:cs typeface="Lato Light"/>
              <a:sym typeface="Lato Light"/>
            </a:endParaRPr>
          </a:p>
          <a:p>
            <a:pPr indent="-330200" lvl="0" marL="457200" marR="0" rtl="0" algn="l">
              <a:lnSpc>
                <a:spcPct val="107000"/>
              </a:lnSpc>
              <a:spcBef>
                <a:spcPts val="0"/>
              </a:spcBef>
              <a:spcAft>
                <a:spcPts val="0"/>
              </a:spcAft>
              <a:buClr>
                <a:srgbClr val="B7B7B7"/>
              </a:buClr>
              <a:buSzPts val="1600"/>
              <a:buFont typeface="Lato Light"/>
              <a:buAutoNum type="arabicPeriod"/>
            </a:pPr>
            <a:r>
              <a:rPr b="1" i="0" lang="en-GB" sz="1600" u="none" cap="none" strike="noStrike">
                <a:solidFill>
                  <a:srgbClr val="B7B7B7"/>
                </a:solidFill>
                <a:latin typeface="Lato"/>
                <a:ea typeface="Lato"/>
                <a:cs typeface="Lato"/>
                <a:sym typeface="Lato"/>
                <a:extLst>
                  <a:ext uri="http://customooxmlschemas.google.com/">
                    <go:slidesCustomData xmlns:go="http://customooxmlschemas.google.com/" textRoundtripDataId="2"/>
                  </a:ext>
                </a:extLst>
              </a:rPr>
              <a:t>Recognise inflation </a:t>
            </a:r>
            <a:r>
              <a:rPr b="0" i="0" lang="en-GB" sz="1600" u="none" cap="none" strike="noStrike">
                <a:solidFill>
                  <a:srgbClr val="B7B7B7"/>
                </a:solidFill>
                <a:latin typeface="Lato"/>
                <a:ea typeface="Lato"/>
                <a:cs typeface="Lato"/>
                <a:sym typeface="Lato"/>
                <a:extLst>
                  <a:ext uri="http://customooxmlschemas.google.com/">
                    <go:slidesCustomData xmlns:go="http://customooxmlschemas.google.com/" textRoundtripDataId="3"/>
                  </a:ext>
                </a:extLst>
              </a:rPr>
              <a:t>and understand how it is measured</a:t>
            </a:r>
            <a:r>
              <a:rPr b="0" i="0" lang="en-GB" sz="1600" u="none" cap="none" strike="noStrike">
                <a:solidFill>
                  <a:srgbClr val="B7B7B7"/>
                </a:solidFill>
                <a:latin typeface="Lato"/>
                <a:ea typeface="Lato"/>
                <a:cs typeface="Lato"/>
                <a:sym typeface="Lato"/>
              </a:rPr>
              <a:t>.</a:t>
            </a:r>
            <a:endParaRPr b="0" i="0" sz="1600" u="none" cap="none" strike="noStrike">
              <a:solidFill>
                <a:srgbClr val="B7B7B7"/>
              </a:solidFill>
              <a:latin typeface="Lato"/>
              <a:ea typeface="Lato"/>
              <a:cs typeface="Lato"/>
              <a:sym typeface="Lato"/>
            </a:endParaRPr>
          </a:p>
          <a:p>
            <a:pPr indent="-330200" lvl="0" marL="457200" marR="0" rtl="0" algn="l">
              <a:lnSpc>
                <a:spcPct val="107000"/>
              </a:lnSpc>
              <a:spcBef>
                <a:spcPts val="0"/>
              </a:spcBef>
              <a:spcAft>
                <a:spcPts val="0"/>
              </a:spcAft>
              <a:buClr>
                <a:srgbClr val="B7B7B7"/>
              </a:buClr>
              <a:buSzPts val="1600"/>
              <a:buFont typeface="Lato Light"/>
              <a:buAutoNum type="arabicPeriod"/>
            </a:pPr>
            <a:r>
              <a:rPr b="1" lang="en-GB" sz="1600">
                <a:solidFill>
                  <a:srgbClr val="B7B7B7"/>
                </a:solidFill>
                <a:latin typeface="Lato"/>
                <a:ea typeface="Lato"/>
                <a:cs typeface="Lato"/>
                <a:sym typeface="Lato"/>
              </a:rPr>
              <a:t>Explain </a:t>
            </a:r>
            <a:r>
              <a:rPr b="1" i="0" lang="en-GB" sz="1600" u="none" cap="none" strike="noStrike">
                <a:solidFill>
                  <a:srgbClr val="B7B7B7"/>
                </a:solidFill>
                <a:latin typeface="Lato"/>
                <a:ea typeface="Lato"/>
                <a:cs typeface="Lato"/>
                <a:sym typeface="Lato"/>
              </a:rPr>
              <a:t>how the value of money can change over time</a:t>
            </a:r>
            <a:r>
              <a:rPr b="0" i="0" lang="en-GB" sz="1600" u="none" cap="none" strike="noStrike">
                <a:solidFill>
                  <a:srgbClr val="B7B7B7"/>
                </a:solidFill>
                <a:latin typeface="Lato Light"/>
                <a:ea typeface="Lato Light"/>
                <a:cs typeface="Lato Light"/>
                <a:sym typeface="Lato Light"/>
              </a:rPr>
              <a:t> and how that impacts budgeting.</a:t>
            </a:r>
            <a:endParaRPr b="0" i="0" sz="1600" u="none" cap="none" strike="noStrike">
              <a:solidFill>
                <a:srgbClr val="B7B7B7"/>
              </a:solidFill>
              <a:latin typeface="Lato Light"/>
              <a:ea typeface="Lato Light"/>
              <a:cs typeface="Lato Light"/>
              <a:sym typeface="Lato Light"/>
            </a:endParaRPr>
          </a:p>
        </p:txBody>
      </p:sp>
      <p:sp>
        <p:nvSpPr>
          <p:cNvPr id="173" name="Google Shape;173;g111b65ad6e3_0_122"/>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9"/>
          <p:cNvSpPr txBox="1"/>
          <p:nvPr>
            <p:ph type="ctrTitle"/>
          </p:nvPr>
        </p:nvSpPr>
        <p:spPr>
          <a:xfrm>
            <a:off x="379375" y="253750"/>
            <a:ext cx="3770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600" u="none" cap="none" strike="noStrike">
                <a:solidFill>
                  <a:srgbClr val="FF8022"/>
                </a:solidFill>
                <a:latin typeface="Lato Black"/>
                <a:ea typeface="Lato Black"/>
                <a:cs typeface="Lato Black"/>
                <a:sym typeface="Lato Black"/>
              </a:rPr>
              <a:t>You</a:t>
            </a:r>
            <a:r>
              <a:rPr b="1" lang="en-GB" sz="2600">
                <a:solidFill>
                  <a:srgbClr val="FF8022"/>
                </a:solidFill>
                <a:latin typeface="Lato Black"/>
                <a:ea typeface="Lato Black"/>
                <a:cs typeface="Lato Black"/>
                <a:sym typeface="Lato Black"/>
              </a:rPr>
              <a:t> need </a:t>
            </a:r>
            <a:r>
              <a:rPr b="1" i="0" lang="en-GB" sz="2600" u="none" cap="none" strike="noStrike">
                <a:solidFill>
                  <a:srgbClr val="FF8022"/>
                </a:solidFill>
                <a:latin typeface="Lato Black"/>
                <a:ea typeface="Lato Black"/>
                <a:cs typeface="Lato Black"/>
                <a:sym typeface="Lato Black"/>
              </a:rPr>
              <a:t>a job!</a:t>
            </a:r>
            <a:endParaRPr b="1" i="0" sz="2600" u="none" cap="none" strike="noStrike">
              <a:solidFill>
                <a:srgbClr val="FF8022"/>
              </a:solidFill>
              <a:latin typeface="Lato Black"/>
              <a:ea typeface="Lato Black"/>
              <a:cs typeface="Lato Black"/>
              <a:sym typeface="Lato Black"/>
            </a:endParaRPr>
          </a:p>
        </p:txBody>
      </p:sp>
      <p:pic>
        <p:nvPicPr>
          <p:cNvPr id="179" name="Google Shape;179;p9"/>
          <p:cNvPicPr preferRelativeResize="0"/>
          <p:nvPr/>
        </p:nvPicPr>
        <p:blipFill rotWithShape="1">
          <a:blip r:embed="rId3">
            <a:alphaModFix/>
          </a:blip>
          <a:srcRect b="0" l="0" r="0" t="0"/>
          <a:stretch/>
        </p:blipFill>
        <p:spPr>
          <a:xfrm rot="-603938">
            <a:off x="4587797" y="1816502"/>
            <a:ext cx="1806088" cy="2952769"/>
          </a:xfrm>
          <a:prstGeom prst="rect">
            <a:avLst/>
          </a:prstGeom>
          <a:noFill/>
          <a:ln>
            <a:noFill/>
          </a:ln>
        </p:spPr>
      </p:pic>
      <p:pic>
        <p:nvPicPr>
          <p:cNvPr id="180" name="Google Shape;180;p9"/>
          <p:cNvPicPr preferRelativeResize="0"/>
          <p:nvPr/>
        </p:nvPicPr>
        <p:blipFill rotWithShape="1">
          <a:blip r:embed="rId4">
            <a:alphaModFix/>
          </a:blip>
          <a:srcRect b="0" l="0" r="0" t="0"/>
          <a:stretch/>
        </p:blipFill>
        <p:spPr>
          <a:xfrm>
            <a:off x="5469905" y="1403863"/>
            <a:ext cx="1783906" cy="2936940"/>
          </a:xfrm>
          <a:prstGeom prst="rect">
            <a:avLst/>
          </a:prstGeom>
          <a:noFill/>
          <a:ln>
            <a:noFill/>
          </a:ln>
        </p:spPr>
      </p:pic>
      <p:pic>
        <p:nvPicPr>
          <p:cNvPr id="181" name="Google Shape;181;p9"/>
          <p:cNvPicPr preferRelativeResize="0"/>
          <p:nvPr/>
        </p:nvPicPr>
        <p:blipFill rotWithShape="1">
          <a:blip r:embed="rId5">
            <a:alphaModFix/>
          </a:blip>
          <a:srcRect b="0" l="0" r="0" t="0"/>
          <a:stretch/>
        </p:blipFill>
        <p:spPr>
          <a:xfrm rot="700155">
            <a:off x="6690502" y="1294800"/>
            <a:ext cx="1793508" cy="2925194"/>
          </a:xfrm>
          <a:prstGeom prst="rect">
            <a:avLst/>
          </a:prstGeom>
          <a:noFill/>
          <a:ln>
            <a:noFill/>
          </a:ln>
        </p:spPr>
      </p:pic>
      <p:sp>
        <p:nvSpPr>
          <p:cNvPr id="182" name="Google Shape;182;p9"/>
          <p:cNvSpPr txBox="1"/>
          <p:nvPr/>
        </p:nvSpPr>
        <p:spPr>
          <a:xfrm>
            <a:off x="144925" y="1214350"/>
            <a:ext cx="3877200" cy="358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solidFill>
                  <a:srgbClr val="222222"/>
                </a:solidFill>
                <a:highlight>
                  <a:srgbClr val="FFFFFF"/>
                </a:highlight>
                <a:latin typeface="Lato"/>
                <a:ea typeface="Lato"/>
                <a:cs typeface="Lato"/>
                <a:sym typeface="Lato"/>
              </a:rPr>
              <a:t>Whether it’s needs or wants, we need a job to earn money.</a:t>
            </a:r>
            <a:endParaRPr b="1">
              <a:solidFill>
                <a:srgbClr val="222222"/>
              </a:solidFill>
              <a:highlight>
                <a:srgbClr val="FFFFFF"/>
              </a:highlight>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a:solidFill>
                <a:srgbClr val="222222"/>
              </a:solidFill>
              <a:highlight>
                <a:srgbClr val="FFFFFF"/>
              </a:highlight>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a:solidFill>
                  <a:srgbClr val="222222"/>
                </a:solidFill>
                <a:highlight>
                  <a:srgbClr val="FFFFFF"/>
                </a:highlight>
                <a:latin typeface="Lato"/>
                <a:ea typeface="Lato"/>
                <a:cs typeface="Lato"/>
                <a:sym typeface="Lato"/>
              </a:rPr>
              <a:t>Read through the job description that you have been given and consider the following</a:t>
            </a:r>
            <a:endParaRPr b="1">
              <a:solidFill>
                <a:srgbClr val="222222"/>
              </a:solidFill>
              <a:highlight>
                <a:srgbClr val="FFFFFF"/>
              </a:highlight>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a:solidFill>
                  <a:srgbClr val="222222"/>
                </a:solidFill>
                <a:highlight>
                  <a:srgbClr val="FFFFFF"/>
                </a:highlight>
                <a:latin typeface="Lato"/>
                <a:ea typeface="Lato"/>
                <a:cs typeface="Lato"/>
                <a:sym typeface="Lato"/>
              </a:rPr>
              <a:t>q</a:t>
            </a:r>
            <a:r>
              <a:rPr b="1" i="0" lang="en-GB" sz="1400" u="none" cap="none" strike="noStrike">
                <a:solidFill>
                  <a:srgbClr val="222222"/>
                </a:solidFill>
                <a:highlight>
                  <a:srgbClr val="FFFFFF"/>
                </a:highlight>
                <a:latin typeface="Lato"/>
                <a:ea typeface="Lato"/>
                <a:cs typeface="Lato"/>
                <a:sym typeface="Lato"/>
              </a:rPr>
              <a:t>uestions:</a:t>
            </a:r>
            <a:br>
              <a:rPr b="1" i="0" lang="en-GB" sz="1400" u="none" cap="none" strike="noStrike">
                <a:solidFill>
                  <a:srgbClr val="222222"/>
                </a:solidFill>
                <a:highlight>
                  <a:srgbClr val="FFFFFF"/>
                </a:highlight>
                <a:latin typeface="Lato"/>
                <a:ea typeface="Lato"/>
                <a:cs typeface="Lato"/>
                <a:sym typeface="Lato"/>
              </a:rPr>
            </a:br>
            <a:endParaRPr b="1" i="0" sz="1000" u="none" cap="none" strike="noStrike">
              <a:solidFill>
                <a:srgbClr val="222222"/>
              </a:solidFill>
              <a:highlight>
                <a:srgbClr val="FFFFFF"/>
              </a:highlight>
              <a:latin typeface="Lato"/>
              <a:ea typeface="Lato"/>
              <a:cs typeface="Lato"/>
              <a:sym typeface="Lato"/>
            </a:endParaRPr>
          </a:p>
          <a:p>
            <a:pPr indent="-317500" lvl="0" marL="457200" marR="0" rtl="0" algn="l">
              <a:lnSpc>
                <a:spcPct val="115000"/>
              </a:lnSpc>
              <a:spcBef>
                <a:spcPts val="0"/>
              </a:spcBef>
              <a:spcAft>
                <a:spcPts val="0"/>
              </a:spcAft>
              <a:buClr>
                <a:srgbClr val="222222"/>
              </a:buClr>
              <a:buSzPts val="1400"/>
              <a:buFont typeface="Lato"/>
              <a:buAutoNum type="arabicPeriod"/>
            </a:pPr>
            <a:r>
              <a:rPr b="0" i="0" lang="en-GB" sz="1400" u="none" cap="none" strike="noStrike">
                <a:solidFill>
                  <a:srgbClr val="222222"/>
                </a:solidFill>
                <a:highlight>
                  <a:srgbClr val="FFFFFF"/>
                </a:highlight>
                <a:latin typeface="Lato"/>
                <a:ea typeface="Lato"/>
                <a:cs typeface="Lato"/>
                <a:sym typeface="Lato"/>
              </a:rPr>
              <a:t>What are the hours needed to work?</a:t>
            </a:r>
            <a:endParaRPr b="0" i="0" sz="1400" u="none" cap="none" strike="noStrike">
              <a:solidFill>
                <a:srgbClr val="222222"/>
              </a:solidFill>
              <a:highlight>
                <a:srgbClr val="FFFFFF"/>
              </a:highlight>
              <a:latin typeface="Lato"/>
              <a:ea typeface="Lato"/>
              <a:cs typeface="Lato"/>
              <a:sym typeface="Lato"/>
            </a:endParaRPr>
          </a:p>
          <a:p>
            <a:pPr indent="-317500" lvl="0" marL="457200" marR="0" rtl="0" algn="l">
              <a:lnSpc>
                <a:spcPct val="115000"/>
              </a:lnSpc>
              <a:spcBef>
                <a:spcPts val="0"/>
              </a:spcBef>
              <a:spcAft>
                <a:spcPts val="0"/>
              </a:spcAft>
              <a:buClr>
                <a:srgbClr val="222222"/>
              </a:buClr>
              <a:buSzPts val="1400"/>
              <a:buFont typeface="Lato"/>
              <a:buAutoNum type="arabicPeriod"/>
            </a:pPr>
            <a:r>
              <a:rPr b="0" i="0" lang="en-GB" sz="1400" u="none" cap="none" strike="noStrike">
                <a:solidFill>
                  <a:srgbClr val="222222"/>
                </a:solidFill>
                <a:highlight>
                  <a:srgbClr val="FFFFFF"/>
                </a:highlight>
                <a:latin typeface="Lato"/>
                <a:ea typeface="Lato"/>
                <a:cs typeface="Lato"/>
                <a:sym typeface="Lato"/>
              </a:rPr>
              <a:t>Is the job full time or part time?</a:t>
            </a:r>
            <a:endParaRPr b="0" i="0" sz="1400" u="none" cap="none" strike="noStrike">
              <a:solidFill>
                <a:srgbClr val="222222"/>
              </a:solidFill>
              <a:highlight>
                <a:srgbClr val="FFFFFF"/>
              </a:highlight>
              <a:latin typeface="Lato"/>
              <a:ea typeface="Lato"/>
              <a:cs typeface="Lato"/>
              <a:sym typeface="Lato"/>
            </a:endParaRPr>
          </a:p>
          <a:p>
            <a:pPr indent="-317500" lvl="0" marL="457200" marR="0" rtl="0" algn="l">
              <a:lnSpc>
                <a:spcPct val="115000"/>
              </a:lnSpc>
              <a:spcBef>
                <a:spcPts val="0"/>
              </a:spcBef>
              <a:spcAft>
                <a:spcPts val="0"/>
              </a:spcAft>
              <a:buClr>
                <a:srgbClr val="222222"/>
              </a:buClr>
              <a:buSzPts val="1400"/>
              <a:buFont typeface="Lato"/>
              <a:buAutoNum type="arabicPeriod"/>
            </a:pPr>
            <a:r>
              <a:rPr b="0" i="0" lang="en-GB" sz="1400" u="none" cap="none" strike="noStrike">
                <a:solidFill>
                  <a:srgbClr val="222222"/>
                </a:solidFill>
                <a:highlight>
                  <a:srgbClr val="FFFFFF"/>
                </a:highlight>
                <a:latin typeface="Lato"/>
                <a:ea typeface="Lato"/>
                <a:cs typeface="Lato"/>
                <a:sym typeface="Lato"/>
              </a:rPr>
              <a:t>What qualifications or experience is needed?</a:t>
            </a:r>
            <a:endParaRPr b="0" i="0" sz="1400" u="none" cap="none" strike="noStrike">
              <a:solidFill>
                <a:srgbClr val="222222"/>
              </a:solidFill>
              <a:highlight>
                <a:srgbClr val="FFFFFF"/>
              </a:highlight>
              <a:latin typeface="Lato"/>
              <a:ea typeface="Lato"/>
              <a:cs typeface="Lato"/>
              <a:sym typeface="Lato"/>
            </a:endParaRPr>
          </a:p>
          <a:p>
            <a:pPr indent="-317500" lvl="0" marL="457200" marR="0" rtl="0" algn="l">
              <a:lnSpc>
                <a:spcPct val="115000"/>
              </a:lnSpc>
              <a:spcBef>
                <a:spcPts val="0"/>
              </a:spcBef>
              <a:spcAft>
                <a:spcPts val="0"/>
              </a:spcAft>
              <a:buClr>
                <a:srgbClr val="222222"/>
              </a:buClr>
              <a:buSzPts val="1400"/>
              <a:buFont typeface="Lato"/>
              <a:buAutoNum type="arabicPeriod"/>
            </a:pPr>
            <a:r>
              <a:rPr b="0" i="0" lang="en-GB" sz="1400" u="none" cap="none" strike="noStrike">
                <a:solidFill>
                  <a:srgbClr val="222222"/>
                </a:solidFill>
                <a:highlight>
                  <a:srgbClr val="FFFFFF"/>
                </a:highlight>
                <a:latin typeface="Lato"/>
                <a:ea typeface="Lato"/>
                <a:cs typeface="Lato"/>
                <a:sym typeface="Lato"/>
              </a:rPr>
              <a:t>What other skills are important?</a:t>
            </a:r>
            <a:endParaRPr b="0" i="0" sz="1400" u="none" cap="none" strike="noStrike">
              <a:solidFill>
                <a:srgbClr val="222222"/>
              </a:solidFill>
              <a:highlight>
                <a:srgbClr val="FFFFFF"/>
              </a:highlight>
              <a:latin typeface="Lato"/>
              <a:ea typeface="Lato"/>
              <a:cs typeface="Lato"/>
              <a:sym typeface="Lato"/>
            </a:endParaRPr>
          </a:p>
          <a:p>
            <a:pPr indent="-317500" lvl="0" marL="457200" marR="0" rtl="0" algn="l">
              <a:lnSpc>
                <a:spcPct val="115000"/>
              </a:lnSpc>
              <a:spcBef>
                <a:spcPts val="0"/>
              </a:spcBef>
              <a:spcAft>
                <a:spcPts val="0"/>
              </a:spcAft>
              <a:buClr>
                <a:srgbClr val="222222"/>
              </a:buClr>
              <a:buSzPts val="1400"/>
              <a:buFont typeface="Lato"/>
              <a:buAutoNum type="arabicPeriod"/>
            </a:pPr>
            <a:r>
              <a:rPr b="0" i="0" lang="en-GB" sz="1400" u="none" cap="none" strike="noStrike">
                <a:solidFill>
                  <a:srgbClr val="222222"/>
                </a:solidFill>
                <a:highlight>
                  <a:srgbClr val="FFFFFF"/>
                </a:highlight>
                <a:latin typeface="Lato"/>
                <a:ea typeface="Lato"/>
                <a:cs typeface="Lato"/>
                <a:sym typeface="Lato"/>
              </a:rPr>
              <a:t>What is the salary?</a:t>
            </a:r>
            <a:endParaRPr b="0" i="0" sz="1400" u="none" cap="none" strike="noStrike">
              <a:solidFill>
                <a:srgbClr val="222222"/>
              </a:solidFill>
              <a:highlight>
                <a:srgbClr val="FFFFFF"/>
              </a:highlight>
              <a:latin typeface="Lato"/>
              <a:ea typeface="Lato"/>
              <a:cs typeface="Lato"/>
              <a:sym typeface="Lato"/>
            </a:endParaRPr>
          </a:p>
          <a:p>
            <a:pPr indent="-317500" lvl="0" marL="457200" marR="0" rtl="0" algn="l">
              <a:lnSpc>
                <a:spcPct val="115000"/>
              </a:lnSpc>
              <a:spcBef>
                <a:spcPts val="0"/>
              </a:spcBef>
              <a:spcAft>
                <a:spcPts val="0"/>
              </a:spcAft>
              <a:buClr>
                <a:srgbClr val="222222"/>
              </a:buClr>
              <a:buSzPts val="1400"/>
              <a:buFont typeface="Lato"/>
              <a:buAutoNum type="arabicPeriod"/>
            </a:pPr>
            <a:r>
              <a:rPr lang="en-GB">
                <a:solidFill>
                  <a:srgbClr val="222222"/>
                </a:solidFill>
                <a:highlight>
                  <a:srgbClr val="FFFFFF"/>
                </a:highlight>
                <a:latin typeface="Lato"/>
                <a:ea typeface="Lato"/>
                <a:cs typeface="Lato"/>
                <a:sym typeface="Lato"/>
              </a:rPr>
              <a:t>Stretch: Will this salary cover the costs of needs and wants?</a:t>
            </a:r>
            <a:endParaRPr>
              <a:solidFill>
                <a:srgbClr val="222222"/>
              </a:solidFill>
              <a:highlight>
                <a:srgbClr val="FFFFFF"/>
              </a:highlight>
              <a:latin typeface="Lato"/>
              <a:ea typeface="Lato"/>
              <a:cs typeface="Lato"/>
              <a:sym typeface="Lato"/>
            </a:endParaRPr>
          </a:p>
        </p:txBody>
      </p:sp>
      <p:sp>
        <p:nvSpPr>
          <p:cNvPr id="183" name="Google Shape;183;p9"/>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138e9fea7e6_0_0"/>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189" name="Google Shape;189;g138e9fea7e6_0_0"/>
          <p:cNvSpPr txBox="1"/>
          <p:nvPr>
            <p:ph type="ctrTitle"/>
          </p:nvPr>
        </p:nvSpPr>
        <p:spPr>
          <a:xfrm>
            <a:off x="379375" y="253750"/>
            <a:ext cx="3770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600" u="none" cap="none" strike="noStrike">
                <a:solidFill>
                  <a:srgbClr val="FF8022"/>
                </a:solidFill>
                <a:latin typeface="Lato Black"/>
                <a:ea typeface="Lato Black"/>
                <a:cs typeface="Lato Black"/>
                <a:sym typeface="Lato Black"/>
              </a:rPr>
              <a:t>You</a:t>
            </a:r>
            <a:r>
              <a:rPr b="1" lang="en-GB" sz="2600">
                <a:solidFill>
                  <a:srgbClr val="FF8022"/>
                </a:solidFill>
                <a:latin typeface="Lato Black"/>
                <a:ea typeface="Lato Black"/>
                <a:cs typeface="Lato Black"/>
                <a:sym typeface="Lato Black"/>
              </a:rPr>
              <a:t> need </a:t>
            </a:r>
            <a:r>
              <a:rPr b="1" i="0" lang="en-GB" sz="2600" u="none" cap="none" strike="noStrike">
                <a:solidFill>
                  <a:srgbClr val="FF8022"/>
                </a:solidFill>
                <a:latin typeface="Lato Black"/>
                <a:ea typeface="Lato Black"/>
                <a:cs typeface="Lato Black"/>
                <a:sym typeface="Lato Black"/>
              </a:rPr>
              <a:t>a job!</a:t>
            </a:r>
            <a:endParaRPr b="1" i="0" sz="2600" u="none" cap="none" strike="noStrike">
              <a:solidFill>
                <a:srgbClr val="FF8022"/>
              </a:solidFill>
              <a:latin typeface="Lato Black"/>
              <a:ea typeface="Lato Black"/>
              <a:cs typeface="Lato Black"/>
              <a:sym typeface="Lato Black"/>
            </a:endParaRPr>
          </a:p>
        </p:txBody>
      </p:sp>
      <p:pic>
        <p:nvPicPr>
          <p:cNvPr id="190" name="Google Shape;190;g138e9fea7e6_0_0"/>
          <p:cNvPicPr preferRelativeResize="0"/>
          <p:nvPr/>
        </p:nvPicPr>
        <p:blipFill rotWithShape="1">
          <a:blip r:embed="rId3">
            <a:alphaModFix/>
          </a:blip>
          <a:srcRect b="0" l="0" r="0" t="0"/>
          <a:stretch/>
        </p:blipFill>
        <p:spPr>
          <a:xfrm rot="-603938">
            <a:off x="4587797" y="1816502"/>
            <a:ext cx="1806088" cy="2952769"/>
          </a:xfrm>
          <a:prstGeom prst="rect">
            <a:avLst/>
          </a:prstGeom>
          <a:noFill/>
          <a:ln>
            <a:noFill/>
          </a:ln>
        </p:spPr>
      </p:pic>
      <p:pic>
        <p:nvPicPr>
          <p:cNvPr id="191" name="Google Shape;191;g138e9fea7e6_0_0"/>
          <p:cNvPicPr preferRelativeResize="0"/>
          <p:nvPr/>
        </p:nvPicPr>
        <p:blipFill rotWithShape="1">
          <a:blip r:embed="rId4">
            <a:alphaModFix/>
          </a:blip>
          <a:srcRect b="0" l="0" r="0" t="0"/>
          <a:stretch/>
        </p:blipFill>
        <p:spPr>
          <a:xfrm>
            <a:off x="5469905" y="1403863"/>
            <a:ext cx="1783906" cy="2936940"/>
          </a:xfrm>
          <a:prstGeom prst="rect">
            <a:avLst/>
          </a:prstGeom>
          <a:noFill/>
          <a:ln>
            <a:noFill/>
          </a:ln>
        </p:spPr>
      </p:pic>
      <p:pic>
        <p:nvPicPr>
          <p:cNvPr id="192" name="Google Shape;192;g138e9fea7e6_0_0"/>
          <p:cNvPicPr preferRelativeResize="0"/>
          <p:nvPr/>
        </p:nvPicPr>
        <p:blipFill rotWithShape="1">
          <a:blip r:embed="rId5">
            <a:alphaModFix/>
          </a:blip>
          <a:srcRect b="0" l="0" r="0" t="0"/>
          <a:stretch/>
        </p:blipFill>
        <p:spPr>
          <a:xfrm rot="700155">
            <a:off x="6690502" y="1294800"/>
            <a:ext cx="1793508" cy="2925194"/>
          </a:xfrm>
          <a:prstGeom prst="rect">
            <a:avLst/>
          </a:prstGeom>
          <a:noFill/>
          <a:ln>
            <a:noFill/>
          </a:ln>
        </p:spPr>
      </p:pic>
      <p:sp>
        <p:nvSpPr>
          <p:cNvPr id="193" name="Google Shape;193;g138e9fea7e6_0_0"/>
          <p:cNvSpPr txBox="1"/>
          <p:nvPr/>
        </p:nvSpPr>
        <p:spPr>
          <a:xfrm>
            <a:off x="379375" y="1756050"/>
            <a:ext cx="3680700" cy="5496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3600">
                <a:solidFill>
                  <a:schemeClr val="accent2"/>
                </a:solidFill>
                <a:latin typeface="Lato Black"/>
                <a:ea typeface="Lato Black"/>
                <a:cs typeface="Lato Black"/>
                <a:sym typeface="Lato Black"/>
              </a:rPr>
              <a:t>Which job did you choose?</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600"/>
              <a:buFont typeface="Arial"/>
              <a:buNone/>
            </a:pPr>
            <a:r>
              <a:t/>
            </a:r>
            <a:endParaRPr b="0" i="0" sz="2600" u="none" cap="none" strike="noStrike">
              <a:solidFill>
                <a:srgbClr val="000000"/>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138dbd52ed1_0_161"/>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199" name="Google Shape;199;g138dbd52ed1_0_161"/>
          <p:cNvSpPr txBox="1"/>
          <p:nvPr/>
        </p:nvSpPr>
        <p:spPr>
          <a:xfrm>
            <a:off x="229650" y="1245050"/>
            <a:ext cx="8684700" cy="3586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GB" sz="1600">
                <a:latin typeface="Lato"/>
                <a:ea typeface="Lato"/>
                <a:cs typeface="Lato"/>
                <a:sym typeface="Lato"/>
              </a:rPr>
              <a:t>Write a paragraph summarising what you have learnt today. </a:t>
            </a:r>
            <a:endParaRPr b="1" sz="1600">
              <a:latin typeface="Lato"/>
              <a:ea typeface="Lato"/>
              <a:cs typeface="Lato"/>
              <a:sym typeface="Lato"/>
            </a:endParaRPr>
          </a:p>
          <a:p>
            <a:pPr indent="0" lvl="0" marL="0" rtl="0" algn="l">
              <a:lnSpc>
                <a:spcPct val="150000"/>
              </a:lnSpc>
              <a:spcBef>
                <a:spcPts val="0"/>
              </a:spcBef>
              <a:spcAft>
                <a:spcPts val="0"/>
              </a:spcAft>
              <a:buNone/>
            </a:pPr>
            <a:r>
              <a:rPr b="1" lang="en-GB" sz="1600">
                <a:latin typeface="Lato"/>
                <a:ea typeface="Lato"/>
                <a:cs typeface="Lato"/>
                <a:sym typeface="Lato"/>
              </a:rPr>
              <a:t>You may use the sentence starters for support.</a:t>
            </a:r>
            <a:endParaRPr b="1" sz="1600">
              <a:latin typeface="Lato"/>
              <a:ea typeface="Lato"/>
              <a:cs typeface="Lato"/>
              <a:sym typeface="Lato"/>
            </a:endParaRPr>
          </a:p>
          <a:p>
            <a:pPr indent="0" lvl="0" marL="0" rtl="0" algn="l">
              <a:lnSpc>
                <a:spcPct val="150000"/>
              </a:lnSpc>
              <a:spcBef>
                <a:spcPts val="0"/>
              </a:spcBef>
              <a:spcAft>
                <a:spcPts val="0"/>
              </a:spcAft>
              <a:buNone/>
            </a:pPr>
            <a:r>
              <a:t/>
            </a:r>
            <a:endParaRPr sz="800"/>
          </a:p>
          <a:p>
            <a:pPr indent="0" lvl="0" marL="0" rtl="0" algn="l">
              <a:lnSpc>
                <a:spcPct val="150000"/>
              </a:lnSpc>
              <a:spcBef>
                <a:spcPts val="0"/>
              </a:spcBef>
              <a:spcAft>
                <a:spcPts val="0"/>
              </a:spcAft>
              <a:buNone/>
            </a:pPr>
            <a:r>
              <a:rPr i="1" lang="en-GB">
                <a:latin typeface="Lato"/>
                <a:ea typeface="Lato"/>
                <a:cs typeface="Lato"/>
                <a:sym typeface="Lato"/>
              </a:rPr>
              <a:t>Some of the things that I will need when I am older are…</a:t>
            </a:r>
            <a:endParaRPr i="1">
              <a:latin typeface="Lato"/>
              <a:ea typeface="Lato"/>
              <a:cs typeface="Lato"/>
              <a:sym typeface="Lato"/>
            </a:endParaRPr>
          </a:p>
          <a:p>
            <a:pPr indent="0" lvl="0" marL="0" rtl="0" algn="l">
              <a:lnSpc>
                <a:spcPct val="150000"/>
              </a:lnSpc>
              <a:spcBef>
                <a:spcPts val="0"/>
              </a:spcBef>
              <a:spcAft>
                <a:spcPts val="0"/>
              </a:spcAft>
              <a:buNone/>
            </a:pPr>
            <a:r>
              <a:rPr i="1" lang="en-GB">
                <a:latin typeface="Lato"/>
                <a:ea typeface="Lato"/>
                <a:cs typeface="Lato"/>
                <a:sym typeface="Lato"/>
              </a:rPr>
              <a:t>When I am older, I also want…</a:t>
            </a:r>
            <a:endParaRPr i="1">
              <a:latin typeface="Lato"/>
              <a:ea typeface="Lato"/>
              <a:cs typeface="Lato"/>
              <a:sym typeface="Lato"/>
            </a:endParaRPr>
          </a:p>
          <a:p>
            <a:pPr indent="0" lvl="0" marL="0" rtl="0" algn="l">
              <a:lnSpc>
                <a:spcPct val="150000"/>
              </a:lnSpc>
              <a:spcBef>
                <a:spcPts val="0"/>
              </a:spcBef>
              <a:spcAft>
                <a:spcPts val="0"/>
              </a:spcAft>
              <a:buNone/>
            </a:pPr>
            <a:r>
              <a:rPr i="1" lang="en-GB">
                <a:latin typeface="Lato"/>
                <a:ea typeface="Lato"/>
                <a:cs typeface="Lato"/>
                <a:sym typeface="Lato"/>
              </a:rPr>
              <a:t>This means I need to have an income.</a:t>
            </a:r>
            <a:endParaRPr i="1">
              <a:latin typeface="Lato"/>
              <a:ea typeface="Lato"/>
              <a:cs typeface="Lato"/>
              <a:sym typeface="Lato"/>
            </a:endParaRPr>
          </a:p>
          <a:p>
            <a:pPr indent="0" lvl="0" marL="0" rtl="0" algn="l">
              <a:lnSpc>
                <a:spcPct val="150000"/>
              </a:lnSpc>
              <a:spcBef>
                <a:spcPts val="0"/>
              </a:spcBef>
              <a:spcAft>
                <a:spcPts val="0"/>
              </a:spcAft>
              <a:buNone/>
            </a:pPr>
            <a:r>
              <a:rPr i="1" lang="en-GB">
                <a:latin typeface="Lato"/>
                <a:ea typeface="Lato"/>
                <a:cs typeface="Lato"/>
                <a:sym typeface="Lato"/>
              </a:rPr>
              <a:t>From my </a:t>
            </a:r>
            <a:r>
              <a:rPr i="1" lang="en-GB">
                <a:latin typeface="Lato"/>
                <a:ea typeface="Lato"/>
                <a:cs typeface="Lato"/>
                <a:sym typeface="Lato"/>
              </a:rPr>
              <a:t>research</a:t>
            </a:r>
            <a:r>
              <a:rPr i="1" lang="en-GB">
                <a:latin typeface="Lato"/>
                <a:ea typeface="Lato"/>
                <a:cs typeface="Lato"/>
                <a:sym typeface="Lato"/>
              </a:rPr>
              <a:t> today, I could consider a job as a…</a:t>
            </a:r>
            <a:endParaRPr i="1">
              <a:latin typeface="Lato"/>
              <a:ea typeface="Lato"/>
              <a:cs typeface="Lato"/>
              <a:sym typeface="Lato"/>
            </a:endParaRPr>
          </a:p>
          <a:p>
            <a:pPr indent="0" lvl="0" marL="0" rtl="0" algn="l">
              <a:lnSpc>
                <a:spcPct val="150000"/>
              </a:lnSpc>
              <a:spcBef>
                <a:spcPts val="0"/>
              </a:spcBef>
              <a:spcAft>
                <a:spcPts val="0"/>
              </a:spcAft>
              <a:buNone/>
            </a:pPr>
            <a:r>
              <a:rPr i="1" lang="en-GB">
                <a:latin typeface="Lato"/>
                <a:ea typeface="Lato"/>
                <a:cs typeface="Lato"/>
                <a:sym typeface="Lato"/>
              </a:rPr>
              <a:t>The job would be good for me </a:t>
            </a:r>
            <a:r>
              <a:rPr i="1" lang="en-GB">
                <a:latin typeface="Lato"/>
                <a:ea typeface="Lato"/>
                <a:cs typeface="Lato"/>
                <a:sym typeface="Lato"/>
              </a:rPr>
              <a:t>because…</a:t>
            </a:r>
            <a:endParaRPr i="1">
              <a:latin typeface="Lato"/>
              <a:ea typeface="Lato"/>
              <a:cs typeface="Lato"/>
              <a:sym typeface="Lato"/>
            </a:endParaRPr>
          </a:p>
          <a:p>
            <a:pPr indent="0" lvl="0" marL="0" rtl="0" algn="l">
              <a:lnSpc>
                <a:spcPct val="150000"/>
              </a:lnSpc>
              <a:spcBef>
                <a:spcPts val="0"/>
              </a:spcBef>
              <a:spcAft>
                <a:spcPts val="0"/>
              </a:spcAft>
              <a:buNone/>
            </a:pPr>
            <a:r>
              <a:rPr i="1" lang="en-GB">
                <a:latin typeface="Lato"/>
                <a:ea typeface="Lato"/>
                <a:cs typeface="Lato"/>
                <a:sym typeface="Lato"/>
              </a:rPr>
              <a:t>Other</a:t>
            </a:r>
            <a:r>
              <a:rPr i="1" lang="en-GB">
                <a:latin typeface="Lato"/>
                <a:ea typeface="Lato"/>
                <a:cs typeface="Lato"/>
                <a:sym typeface="Lato"/>
              </a:rPr>
              <a:t> jobs that I would like to research are..</a:t>
            </a:r>
            <a:endParaRPr i="1">
              <a:latin typeface="Lato"/>
              <a:ea typeface="Lato"/>
              <a:cs typeface="Lato"/>
              <a:sym typeface="Lato"/>
            </a:endParaRPr>
          </a:p>
          <a:p>
            <a:pPr indent="0" lvl="0" marL="0" rtl="0" algn="l">
              <a:lnSpc>
                <a:spcPct val="150000"/>
              </a:lnSpc>
              <a:spcBef>
                <a:spcPts val="0"/>
              </a:spcBef>
              <a:spcAft>
                <a:spcPts val="0"/>
              </a:spcAft>
              <a:buNone/>
            </a:pPr>
            <a:r>
              <a:rPr i="1" lang="en-GB">
                <a:latin typeface="Lato"/>
                <a:ea typeface="Lato"/>
                <a:cs typeface="Lato"/>
                <a:sym typeface="Lato"/>
              </a:rPr>
              <a:t>When researching three things I will consider…</a:t>
            </a:r>
            <a:endParaRPr i="1">
              <a:latin typeface="Lato"/>
              <a:ea typeface="Lato"/>
              <a:cs typeface="Lato"/>
              <a:sym typeface="Lato"/>
            </a:endParaRPr>
          </a:p>
          <a:p>
            <a:pPr indent="0" lvl="0" marL="0" rtl="0" algn="l">
              <a:lnSpc>
                <a:spcPct val="150000"/>
              </a:lnSpc>
              <a:spcBef>
                <a:spcPts val="0"/>
              </a:spcBef>
              <a:spcAft>
                <a:spcPts val="0"/>
              </a:spcAft>
              <a:buNone/>
            </a:pPr>
            <a:r>
              <a:t/>
            </a:r>
            <a:endParaRPr i="1">
              <a:latin typeface="Lato"/>
              <a:ea typeface="Lato"/>
              <a:cs typeface="Lato"/>
              <a:sym typeface="Lato"/>
            </a:endParaRPr>
          </a:p>
        </p:txBody>
      </p:sp>
      <p:sp>
        <p:nvSpPr>
          <p:cNvPr id="200" name="Google Shape;200;g138dbd52ed1_0_161"/>
          <p:cNvSpPr txBox="1"/>
          <p:nvPr>
            <p:ph type="ctrTitle"/>
          </p:nvPr>
        </p:nvSpPr>
        <p:spPr>
          <a:xfrm>
            <a:off x="379375" y="253750"/>
            <a:ext cx="3770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600" u="none" cap="none" strike="noStrike">
                <a:solidFill>
                  <a:srgbClr val="FF8022"/>
                </a:solidFill>
                <a:latin typeface="Lato Black"/>
                <a:ea typeface="Lato Black"/>
                <a:cs typeface="Lato Black"/>
                <a:sym typeface="Lato Black"/>
              </a:rPr>
              <a:t>You</a:t>
            </a:r>
            <a:r>
              <a:rPr b="1" lang="en-GB" sz="2600">
                <a:solidFill>
                  <a:srgbClr val="FF8022"/>
                </a:solidFill>
                <a:latin typeface="Lato Black"/>
                <a:ea typeface="Lato Black"/>
                <a:cs typeface="Lato Black"/>
                <a:sym typeface="Lato Black"/>
              </a:rPr>
              <a:t>r future</a:t>
            </a:r>
            <a:endParaRPr b="1" i="0" sz="26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138dbd52ed1_0_304"/>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g138dbd52ed1_0_304"/>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GB" sz="2000" u="none" cap="none" strike="noStrike">
                <a:solidFill>
                  <a:schemeClr val="accent2"/>
                </a:solidFill>
                <a:latin typeface="Lato Black"/>
                <a:ea typeface="Lato Black"/>
                <a:cs typeface="Lato Black"/>
                <a:sym typeface="Lato Black"/>
              </a:rPr>
              <a:t>By the end of the session, I will be able to:</a:t>
            </a:r>
            <a:endParaRPr b="0" i="0" sz="2000" u="none" cap="none" strike="noStrike">
              <a:solidFill>
                <a:schemeClr val="accent2"/>
              </a:solidFill>
              <a:latin typeface="Lato Black"/>
              <a:ea typeface="Lato Black"/>
              <a:cs typeface="Lato Black"/>
              <a:sym typeface="Lato Black"/>
            </a:endParaRPr>
          </a:p>
        </p:txBody>
      </p:sp>
      <p:sp>
        <p:nvSpPr>
          <p:cNvPr id="207" name="Google Shape;207;g138dbd52ed1_0_304"/>
          <p:cNvSpPr txBox="1"/>
          <p:nvPr/>
        </p:nvSpPr>
        <p:spPr>
          <a:xfrm>
            <a:off x="488167" y="1121687"/>
            <a:ext cx="6625500" cy="30660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Describe </a:t>
            </a:r>
            <a:r>
              <a:rPr b="1" i="0" lang="en-GB" sz="1600" u="none" cap="none" strike="noStrike">
                <a:solidFill>
                  <a:srgbClr val="00FF00"/>
                </a:solidFill>
                <a:latin typeface="Lato"/>
                <a:ea typeface="Lato"/>
                <a:cs typeface="Lato"/>
                <a:sym typeface="Lato"/>
              </a:rPr>
              <a:t>the difference between financial needs and wants </a:t>
            </a:r>
            <a:br>
              <a:rPr b="1" i="0" lang="en-GB" sz="1600" u="none" cap="none" strike="noStrike">
                <a:solidFill>
                  <a:srgbClr val="00FF00"/>
                </a:solidFill>
                <a:latin typeface="Lato"/>
                <a:ea typeface="Lato"/>
                <a:cs typeface="Lato"/>
                <a:sym typeface="Lato"/>
              </a:rPr>
            </a:br>
            <a:r>
              <a:rPr b="0" i="0" lang="en-GB" sz="1600" u="none" cap="none" strike="noStrike">
                <a:solidFill>
                  <a:srgbClr val="00FF00"/>
                </a:solidFill>
                <a:latin typeface="Lato Light"/>
                <a:ea typeface="Lato Light"/>
                <a:cs typeface="Lato Light"/>
                <a:sym typeface="Lato Light"/>
              </a:rPr>
              <a:t>and the external influences that could impact them. </a:t>
            </a:r>
            <a:endParaRPr b="0" i="0" sz="1600" u="none" cap="none" strike="noStrike">
              <a:solidFill>
                <a:srgbClr val="00FF00"/>
              </a:solidFill>
              <a:latin typeface="Arial"/>
              <a:ea typeface="Arial"/>
              <a:cs typeface="Arial"/>
              <a:sym typeface="Arial"/>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Determine smart choices about managing my money </a:t>
            </a:r>
            <a:r>
              <a:rPr lang="en-GB" sz="1600">
                <a:solidFill>
                  <a:srgbClr val="00FF00"/>
                </a:solidFill>
                <a:latin typeface="Lato Light"/>
                <a:ea typeface="Lato Light"/>
                <a:cs typeface="Lato Light"/>
                <a:sym typeface="Lato Light"/>
              </a:rPr>
              <a:t>that align with needs, wants and future goals.</a:t>
            </a:r>
            <a:endParaRPr sz="1600">
              <a:solidFill>
                <a:srgbClr val="00FF00"/>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Identify different budgeting systems </a:t>
            </a:r>
            <a:r>
              <a:rPr lang="en-GB" sz="1600">
                <a:solidFill>
                  <a:schemeClr val="lt1"/>
                </a:solidFill>
                <a:latin typeface="Lato Light"/>
                <a:ea typeface="Lato Light"/>
                <a:cs typeface="Lato Light"/>
                <a:sym typeface="Lato Light"/>
              </a:rPr>
              <a:t>and how to apply them in different contexts. </a:t>
            </a:r>
            <a:endParaRPr sz="1600">
              <a:solidFill>
                <a:schemeClr val="lt1"/>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Examine </a:t>
            </a:r>
            <a:r>
              <a:rPr b="1" i="0" lang="en-GB" sz="1600" u="none" cap="none" strike="noStrike">
                <a:solidFill>
                  <a:schemeClr val="lt1"/>
                </a:solidFill>
                <a:latin typeface="Lato"/>
                <a:ea typeface="Lato"/>
                <a:cs typeface="Lato"/>
                <a:sym typeface="Lato"/>
              </a:rPr>
              <a:t>how income from jobs is taxed </a:t>
            </a:r>
            <a:r>
              <a:rPr b="0" i="0" lang="en-GB" sz="1600" u="none" cap="none" strike="noStrike">
                <a:solidFill>
                  <a:schemeClr val="lt1"/>
                </a:solidFill>
                <a:latin typeface="Lato Light"/>
                <a:ea typeface="Lato Light"/>
                <a:cs typeface="Lato Light"/>
                <a:sym typeface="Lato Light"/>
              </a:rPr>
              <a:t>and calculate how much is left to budget.</a:t>
            </a:r>
            <a:endParaRPr b="0" i="0" sz="1600" u="none" cap="none" strike="noStrike">
              <a:solidFill>
                <a:schemeClr val="lt1"/>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4"/>
                  </a:ext>
                </a:extLst>
              </a:rPr>
              <a:t>Recognise inflation </a:t>
            </a:r>
            <a:r>
              <a:rPr b="0"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5"/>
                  </a:ext>
                </a:extLst>
              </a:rPr>
              <a:t>and understand how it is measured</a:t>
            </a:r>
            <a:r>
              <a:rPr b="0" i="0" lang="en-GB" sz="1600" u="none" cap="none" strike="noStrike">
                <a:solidFill>
                  <a:schemeClr val="lt1"/>
                </a:solidFill>
                <a:latin typeface="Lato"/>
                <a:ea typeface="Lato"/>
                <a:cs typeface="Lato"/>
                <a:sym typeface="Lato"/>
              </a:rPr>
              <a:t>.</a:t>
            </a:r>
            <a:endParaRPr b="0" i="0" sz="1600" u="none" cap="none" strike="noStrike">
              <a:solidFill>
                <a:schemeClr val="lt1"/>
              </a:solidFill>
              <a:latin typeface="Lato"/>
              <a:ea typeface="Lato"/>
              <a:cs typeface="Lato"/>
              <a:sym typeface="Lato"/>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Explain </a:t>
            </a:r>
            <a:r>
              <a:rPr b="1" i="0" lang="en-GB" sz="1600" u="none" cap="none" strike="noStrike">
                <a:solidFill>
                  <a:schemeClr val="lt1"/>
                </a:solidFill>
                <a:latin typeface="Lato"/>
                <a:ea typeface="Lato"/>
                <a:cs typeface="Lato"/>
                <a:sym typeface="Lato"/>
              </a:rPr>
              <a:t>how the value of money can change over time</a:t>
            </a:r>
            <a:r>
              <a:rPr b="0" i="0" lang="en-GB" sz="1600" u="none" cap="none" strike="noStrike">
                <a:solidFill>
                  <a:schemeClr val="lt1"/>
                </a:solidFill>
                <a:latin typeface="Lato Light"/>
                <a:ea typeface="Lato Light"/>
                <a:cs typeface="Lato Light"/>
                <a:sym typeface="Lato Light"/>
              </a:rPr>
              <a:t> and how that impacts budgeting.</a:t>
            </a:r>
            <a:endParaRPr b="0" i="0" sz="1600" u="none" cap="none" strike="noStrike">
              <a:solidFill>
                <a:schemeClr val="lt1"/>
              </a:solidFill>
              <a:latin typeface="Lato Light"/>
              <a:ea typeface="Lato Light"/>
              <a:cs typeface="Lato Light"/>
              <a:sym typeface="Lato Light"/>
            </a:endParaRPr>
          </a:p>
        </p:txBody>
      </p:sp>
      <p:sp>
        <p:nvSpPr>
          <p:cNvPr id="208" name="Google Shape;208;g138dbd52ed1_0_304"/>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138dbd52ed1_0_319"/>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214" name="Google Shape;214;g138dbd52ed1_0_319"/>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lang="en-GB" sz="5600">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215" name="Google Shape;215;g138dbd52ed1_0_319"/>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9600">
                <a:latin typeface="Lato Black"/>
                <a:ea typeface="Lato Black"/>
                <a:cs typeface="Lato Black"/>
                <a:sym typeface="Lato Black"/>
              </a:rPr>
              <a:t>?</a:t>
            </a:r>
            <a:endParaRPr sz="9600">
              <a:latin typeface="Lato Black"/>
              <a:ea typeface="Lato Black"/>
              <a:cs typeface="Lato Black"/>
              <a:sym typeface="Lato Black"/>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138dbd52ed1_0_325"/>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221" name="Google Shape;221;g138dbd52ed1_0_325"/>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g138dbd52ed1_0_325"/>
          <p:cNvSpPr txBox="1"/>
          <p:nvPr/>
        </p:nvSpPr>
        <p:spPr>
          <a:xfrm>
            <a:off x="0" y="1491150"/>
            <a:ext cx="9144000" cy="216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chemeClr val="lt1"/>
                </a:solidFill>
                <a:latin typeface="Lato"/>
                <a:ea typeface="Lato"/>
                <a:cs typeface="Lato"/>
                <a:sym typeface="Lato"/>
              </a:rPr>
              <a:t>Chapter </a:t>
            </a:r>
            <a:r>
              <a:rPr lang="en-GB" sz="2400">
                <a:solidFill>
                  <a:schemeClr val="lt1"/>
                </a:solidFill>
                <a:latin typeface="Lato"/>
                <a:ea typeface="Lato"/>
                <a:cs typeface="Lato"/>
                <a:sym typeface="Lato"/>
              </a:rPr>
              <a:t>2</a:t>
            </a:r>
            <a:r>
              <a:rPr b="0" i="0" lang="en-GB" sz="2400" u="none" cap="none" strike="noStrike">
                <a:solidFill>
                  <a:schemeClr val="lt1"/>
                </a:solidFill>
                <a:latin typeface="Lato"/>
                <a:ea typeface="Lato"/>
                <a:cs typeface="Lato"/>
                <a:sym typeface="Lato"/>
              </a:rPr>
              <a:t>:</a:t>
            </a:r>
            <a:endParaRPr b="0" i="0" sz="2400" u="none" cap="none" strike="noStrike">
              <a:solidFill>
                <a:schemeClr val="lt1"/>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lang="en-GB" sz="5600">
                <a:solidFill>
                  <a:schemeClr val="lt1"/>
                </a:solidFill>
                <a:latin typeface="Lato Black"/>
                <a:ea typeface="Lato Black"/>
                <a:cs typeface="Lato Black"/>
                <a:sym typeface="Lato Black"/>
              </a:rPr>
              <a:t>M</a:t>
            </a:r>
            <a:r>
              <a:rPr b="1" i="0" lang="en-GB" sz="5600" u="none" cap="none" strike="noStrike">
                <a:solidFill>
                  <a:schemeClr val="lt1"/>
                </a:solidFill>
                <a:latin typeface="Lato Black"/>
                <a:ea typeface="Lato Black"/>
                <a:cs typeface="Lato Black"/>
                <a:sym typeface="Lato Black"/>
              </a:rPr>
              <a:t>oney mindset</a:t>
            </a:r>
            <a:r>
              <a:rPr b="1" lang="en-GB" sz="5600">
                <a:solidFill>
                  <a:schemeClr val="lt1"/>
                </a:solidFill>
                <a:latin typeface="Lato Black"/>
                <a:ea typeface="Lato Black"/>
                <a:cs typeface="Lato Black"/>
                <a:sym typeface="Lato Black"/>
              </a:rPr>
              <a:t>s</a:t>
            </a:r>
            <a:r>
              <a:rPr b="1" i="0" lang="en-GB" sz="5600" u="none" cap="none" strike="noStrike">
                <a:solidFill>
                  <a:schemeClr val="lt1"/>
                </a:solidFill>
                <a:latin typeface="Lato Black"/>
                <a:ea typeface="Lato Black"/>
                <a:cs typeface="Lato Black"/>
                <a:sym typeface="Lato Black"/>
              </a:rPr>
              <a:t> </a:t>
            </a:r>
            <a:br>
              <a:rPr b="1" i="0" lang="en-GB" sz="5600" u="none" cap="none" strike="noStrike">
                <a:solidFill>
                  <a:schemeClr val="lt1"/>
                </a:solidFill>
                <a:latin typeface="Lato Black"/>
                <a:ea typeface="Lato Black"/>
                <a:cs typeface="Lato Black"/>
                <a:sym typeface="Lato Black"/>
              </a:rPr>
            </a:br>
            <a:r>
              <a:rPr b="1" i="0" lang="en-GB" sz="5600" u="none" cap="none" strike="noStrike">
                <a:solidFill>
                  <a:schemeClr val="lt1"/>
                </a:solidFill>
                <a:latin typeface="Lato Black"/>
                <a:ea typeface="Lato Black"/>
                <a:cs typeface="Lato Black"/>
                <a:sym typeface="Lato Black"/>
              </a:rPr>
              <a:t>and </a:t>
            </a:r>
            <a:r>
              <a:rPr b="1" lang="en-GB" sz="5600">
                <a:solidFill>
                  <a:schemeClr val="lt1"/>
                </a:solidFill>
                <a:latin typeface="Lato Black"/>
                <a:ea typeface="Lato Black"/>
                <a:cs typeface="Lato Black"/>
                <a:sym typeface="Lato Black"/>
              </a:rPr>
              <a:t>budgeting in practice</a:t>
            </a:r>
            <a:endParaRPr b="1" i="0" sz="5600" u="none" cap="none" strike="noStrike">
              <a:solidFill>
                <a:schemeClr val="accent2"/>
              </a:solidFill>
              <a:latin typeface="Lato Black"/>
              <a:ea typeface="Lato Black"/>
              <a:cs typeface="Lato Black"/>
              <a:sym typeface="Lato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4"/>
          <p:cNvSpPr txBox="1"/>
          <p:nvPr/>
        </p:nvSpPr>
        <p:spPr>
          <a:xfrm>
            <a:off x="384629" y="1126525"/>
            <a:ext cx="8082900" cy="31431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1400"/>
              <a:buFont typeface="Arial"/>
              <a:buNone/>
            </a:pPr>
            <a:r>
              <a:rPr b="0" i="0" lang="en-GB" sz="2000" u="none" cap="none" strike="noStrike">
                <a:solidFill>
                  <a:schemeClr val="lt1"/>
                </a:solidFill>
                <a:latin typeface="Lato"/>
                <a:ea typeface="Lato"/>
                <a:cs typeface="Lato"/>
                <a:sym typeface="Lato"/>
              </a:rPr>
              <a:t>Chapter 1</a:t>
            </a:r>
            <a:br>
              <a:rPr b="0" i="0" lang="en-GB" sz="2000" u="none" cap="none" strike="noStrike">
                <a:solidFill>
                  <a:schemeClr val="lt1"/>
                </a:solidFill>
                <a:latin typeface="Lato"/>
                <a:ea typeface="Lato"/>
                <a:cs typeface="Lato"/>
                <a:sym typeface="Lato"/>
              </a:rPr>
            </a:br>
            <a:r>
              <a:rPr b="0" i="0" lang="en-GB" sz="2000" u="none" cap="none" strike="noStrike">
                <a:solidFill>
                  <a:schemeClr val="lt1"/>
                </a:solidFill>
                <a:latin typeface="Lato Black"/>
                <a:ea typeface="Lato Black"/>
                <a:cs typeface="Lato Black"/>
                <a:sym typeface="Lato Black"/>
              </a:rPr>
              <a:t>Money mindsets and </a:t>
            </a:r>
            <a:r>
              <a:rPr lang="en-GB" sz="2000">
                <a:solidFill>
                  <a:schemeClr val="lt1"/>
                </a:solidFill>
                <a:latin typeface="Lato Black"/>
                <a:ea typeface="Lato Black"/>
                <a:cs typeface="Lato Black"/>
                <a:sym typeface="Lato Black"/>
              </a:rPr>
              <a:t>budgeting in practice</a:t>
            </a:r>
            <a:endParaRPr b="0" i="0" sz="2000" u="none" cap="none" strike="noStrike">
              <a:solidFill>
                <a:schemeClr val="lt1"/>
              </a:solidFill>
              <a:latin typeface="Lato Black"/>
              <a:ea typeface="Lato Black"/>
              <a:cs typeface="Lato Black"/>
              <a:sym typeface="Lato Black"/>
            </a:endParaRPr>
          </a:p>
          <a:p>
            <a:pPr indent="0" lvl="0" marL="0" marR="0" rtl="0" algn="l">
              <a:lnSpc>
                <a:spcPct val="120000"/>
              </a:lnSpc>
              <a:spcBef>
                <a:spcPts val="0"/>
              </a:spcBef>
              <a:spcAft>
                <a:spcPts val="0"/>
              </a:spcAft>
              <a:buClr>
                <a:srgbClr val="000000"/>
              </a:buClr>
              <a:buSzPts val="1400"/>
              <a:buFont typeface="Arial"/>
              <a:buNone/>
            </a:pPr>
            <a:r>
              <a:t/>
            </a:r>
            <a:endParaRPr b="0" i="0" sz="600" u="none" cap="none" strike="noStrike">
              <a:solidFill>
                <a:schemeClr val="lt1"/>
              </a:solidFill>
              <a:latin typeface="Lato Black"/>
              <a:ea typeface="Lato Black"/>
              <a:cs typeface="Lato Black"/>
              <a:sym typeface="Lato Black"/>
            </a:endParaRPr>
          </a:p>
          <a:p>
            <a:pPr indent="0" lvl="0" marL="0" marR="0" rtl="0" algn="l">
              <a:lnSpc>
                <a:spcPct val="120000"/>
              </a:lnSpc>
              <a:spcBef>
                <a:spcPts val="0"/>
              </a:spcBef>
              <a:spcAft>
                <a:spcPts val="0"/>
              </a:spcAft>
              <a:buClr>
                <a:srgbClr val="000000"/>
              </a:buClr>
              <a:buSzPts val="1400"/>
              <a:buFont typeface="Arial"/>
              <a:buNone/>
            </a:pPr>
            <a:r>
              <a:rPr b="0" i="0" lang="en-GB" sz="2000" u="none" cap="none" strike="noStrike">
                <a:solidFill>
                  <a:schemeClr val="lt1"/>
                </a:solidFill>
                <a:latin typeface="Lato"/>
                <a:ea typeface="Lato"/>
                <a:cs typeface="Lato"/>
                <a:sym typeface="Lato"/>
              </a:rPr>
              <a:t>Chapter 2 </a:t>
            </a:r>
            <a:br>
              <a:rPr b="0" i="0" lang="en-GB" sz="2000" u="none" cap="none" strike="noStrike">
                <a:solidFill>
                  <a:schemeClr val="lt1"/>
                </a:solidFill>
                <a:latin typeface="Lato"/>
                <a:ea typeface="Lato"/>
                <a:cs typeface="Lato"/>
                <a:sym typeface="Lato"/>
              </a:rPr>
            </a:br>
            <a:r>
              <a:rPr lang="en-GB" sz="2000">
                <a:solidFill>
                  <a:schemeClr val="lt1"/>
                </a:solidFill>
                <a:latin typeface="Lato Black"/>
                <a:ea typeface="Lato Black"/>
                <a:cs typeface="Lato Black"/>
                <a:sym typeface="Lato Black"/>
              </a:rPr>
              <a:t>Money mindsets and budgeting in practice</a:t>
            </a:r>
            <a:endParaRPr sz="2000">
              <a:solidFill>
                <a:schemeClr val="lt1"/>
              </a:solidFill>
              <a:latin typeface="Lato Black"/>
              <a:ea typeface="Lato Black"/>
              <a:cs typeface="Lato Black"/>
              <a:sym typeface="Lato Black"/>
            </a:endParaRPr>
          </a:p>
          <a:p>
            <a:pPr indent="0" lvl="0" marL="0" rtl="0" algn="l">
              <a:lnSpc>
                <a:spcPct val="120000"/>
              </a:lnSpc>
              <a:spcBef>
                <a:spcPts val="0"/>
              </a:spcBef>
              <a:spcAft>
                <a:spcPts val="0"/>
              </a:spcAft>
              <a:buClr>
                <a:srgbClr val="000000"/>
              </a:buClr>
              <a:buSzPts val="1400"/>
              <a:buFont typeface="Arial"/>
              <a:buNone/>
            </a:pPr>
            <a:r>
              <a:t/>
            </a:r>
            <a:endParaRPr sz="600">
              <a:solidFill>
                <a:schemeClr val="lt1"/>
              </a:solidFill>
              <a:latin typeface="Lato Black"/>
              <a:ea typeface="Lato Black"/>
              <a:cs typeface="Lato Black"/>
              <a:sym typeface="Lato Black"/>
            </a:endParaRPr>
          </a:p>
          <a:p>
            <a:pPr indent="0" lvl="0" marL="0" marR="0" rtl="0" algn="l">
              <a:lnSpc>
                <a:spcPct val="120000"/>
              </a:lnSpc>
              <a:spcBef>
                <a:spcPts val="0"/>
              </a:spcBef>
              <a:spcAft>
                <a:spcPts val="0"/>
              </a:spcAft>
              <a:buClr>
                <a:srgbClr val="000000"/>
              </a:buClr>
              <a:buSzPts val="1400"/>
              <a:buFont typeface="Arial"/>
              <a:buNone/>
            </a:pPr>
            <a:r>
              <a:rPr lang="en-GB" sz="2000">
                <a:solidFill>
                  <a:schemeClr val="lt1"/>
                </a:solidFill>
                <a:latin typeface="Lato"/>
                <a:ea typeface="Lato"/>
                <a:cs typeface="Lato"/>
                <a:sym typeface="Lato"/>
              </a:rPr>
              <a:t>Chapter 3</a:t>
            </a:r>
            <a:endParaRPr sz="2000">
              <a:solidFill>
                <a:schemeClr val="lt1"/>
              </a:solidFill>
              <a:latin typeface="Lato"/>
              <a:ea typeface="Lato"/>
              <a:cs typeface="Lato"/>
              <a:sym typeface="Lato"/>
            </a:endParaRPr>
          </a:p>
          <a:p>
            <a:pPr indent="0" lvl="0" marL="0" marR="0" rtl="0" algn="l">
              <a:lnSpc>
                <a:spcPct val="120000"/>
              </a:lnSpc>
              <a:spcBef>
                <a:spcPts val="0"/>
              </a:spcBef>
              <a:spcAft>
                <a:spcPts val="0"/>
              </a:spcAft>
              <a:buClr>
                <a:srgbClr val="000000"/>
              </a:buClr>
              <a:buSzPts val="1400"/>
              <a:buFont typeface="Arial"/>
              <a:buNone/>
            </a:pPr>
            <a:r>
              <a:rPr lang="en-GB" sz="2000">
                <a:solidFill>
                  <a:schemeClr val="lt1"/>
                </a:solidFill>
                <a:latin typeface="Lato Black"/>
                <a:ea typeface="Lato Black"/>
                <a:cs typeface="Lato Black"/>
                <a:sym typeface="Lato Black"/>
              </a:rPr>
              <a:t>Understanding payslips</a:t>
            </a:r>
            <a:endParaRPr b="0" i="0" sz="2000" u="none" cap="none" strike="noStrike">
              <a:solidFill>
                <a:schemeClr val="lt1"/>
              </a:solidFill>
              <a:latin typeface="Lato Black"/>
              <a:ea typeface="Lato Black"/>
              <a:cs typeface="Lato Black"/>
              <a:sym typeface="Lato Black"/>
            </a:endParaRPr>
          </a:p>
          <a:p>
            <a:pPr indent="0" lvl="0" marL="0" marR="0" rtl="0" algn="l">
              <a:lnSpc>
                <a:spcPct val="120000"/>
              </a:lnSpc>
              <a:spcBef>
                <a:spcPts val="0"/>
              </a:spcBef>
              <a:spcAft>
                <a:spcPts val="0"/>
              </a:spcAft>
              <a:buClr>
                <a:srgbClr val="000000"/>
              </a:buClr>
              <a:buSzPts val="1400"/>
              <a:buFont typeface="Arial"/>
              <a:buNone/>
            </a:pPr>
            <a:r>
              <a:t/>
            </a:r>
            <a:endParaRPr b="0" i="0" sz="600" u="none" cap="none" strike="noStrike">
              <a:solidFill>
                <a:schemeClr val="lt1"/>
              </a:solidFill>
              <a:latin typeface="Lato Black"/>
              <a:ea typeface="Lato Black"/>
              <a:cs typeface="Lato Black"/>
              <a:sym typeface="Lato Black"/>
            </a:endParaRPr>
          </a:p>
          <a:p>
            <a:pPr indent="0" lvl="0" marL="0" marR="0" rtl="0" algn="l">
              <a:lnSpc>
                <a:spcPct val="120000"/>
              </a:lnSpc>
              <a:spcBef>
                <a:spcPts val="0"/>
              </a:spcBef>
              <a:spcAft>
                <a:spcPts val="0"/>
              </a:spcAft>
              <a:buClr>
                <a:srgbClr val="000000"/>
              </a:buClr>
              <a:buSzPts val="1400"/>
              <a:buFont typeface="Arial"/>
              <a:buNone/>
            </a:pPr>
            <a:r>
              <a:rPr b="0" i="0" lang="en-GB" sz="2000" u="none" cap="none" strike="noStrike">
                <a:solidFill>
                  <a:schemeClr val="lt1"/>
                </a:solidFill>
                <a:latin typeface="Lato"/>
                <a:ea typeface="Lato"/>
                <a:cs typeface="Lato"/>
                <a:sym typeface="Lato"/>
              </a:rPr>
              <a:t>Chapter </a:t>
            </a:r>
            <a:r>
              <a:rPr lang="en-GB" sz="2000">
                <a:solidFill>
                  <a:schemeClr val="lt1"/>
                </a:solidFill>
                <a:latin typeface="Lato"/>
                <a:ea typeface="Lato"/>
                <a:cs typeface="Lato"/>
                <a:sym typeface="Lato"/>
              </a:rPr>
              <a:t>4</a:t>
            </a:r>
            <a:br>
              <a:rPr b="0" i="0" lang="en-GB" sz="2000" u="none" cap="none" strike="noStrike">
                <a:solidFill>
                  <a:schemeClr val="lt1"/>
                </a:solidFill>
                <a:latin typeface="Lato"/>
                <a:ea typeface="Lato"/>
                <a:cs typeface="Lato"/>
                <a:sym typeface="Lato"/>
              </a:rPr>
            </a:br>
            <a:r>
              <a:rPr b="0" i="0" lang="en-GB" sz="2000" u="none" cap="none" strike="noStrike">
                <a:solidFill>
                  <a:schemeClr val="lt1"/>
                </a:solidFill>
                <a:latin typeface="Lato Black"/>
                <a:ea typeface="Lato Black"/>
                <a:cs typeface="Lato Black"/>
                <a:sym typeface="Lato Black"/>
              </a:rPr>
              <a:t>Inflation, what does it means for budgeting?</a:t>
            </a:r>
            <a:endParaRPr b="0" i="0" sz="2000" u="none" cap="none" strike="noStrike">
              <a:solidFill>
                <a:schemeClr val="lt1"/>
              </a:solidFill>
              <a:latin typeface="Lato Black"/>
              <a:ea typeface="Lato Black"/>
              <a:cs typeface="Lato Black"/>
              <a:sym typeface="Lato Black"/>
            </a:endParaRPr>
          </a:p>
          <a:p>
            <a:pPr indent="0" lvl="0" marL="0" marR="0" rtl="0" algn="l">
              <a:lnSpc>
                <a:spcPct val="115000"/>
              </a:lnSpc>
              <a:spcBef>
                <a:spcPts val="1200"/>
              </a:spcBef>
              <a:spcAft>
                <a:spcPts val="1200"/>
              </a:spcAft>
              <a:buClr>
                <a:srgbClr val="000000"/>
              </a:buClr>
              <a:buSzPts val="1600"/>
              <a:buFont typeface="Arial"/>
              <a:buNone/>
            </a:pPr>
            <a:r>
              <a:t/>
            </a:r>
            <a:endParaRPr b="0" i="0" sz="1200" u="none" cap="none" strike="noStrike">
              <a:solidFill>
                <a:schemeClr val="lt1"/>
              </a:solidFill>
              <a:highlight>
                <a:schemeClr val="lt1"/>
              </a:highlight>
              <a:latin typeface="Lato Black"/>
              <a:ea typeface="Lato Black"/>
              <a:cs typeface="Lato Black"/>
              <a:sym typeface="Lato Black"/>
            </a:endParaRPr>
          </a:p>
        </p:txBody>
      </p:sp>
      <p:sp>
        <p:nvSpPr>
          <p:cNvPr id="52" name="Google Shape;52;p4"/>
          <p:cNvSpPr txBox="1"/>
          <p:nvPr/>
        </p:nvSpPr>
        <p:spPr>
          <a:xfrm>
            <a:off x="477472" y="427738"/>
            <a:ext cx="32625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rgbClr val="FF8022"/>
                </a:solidFill>
                <a:latin typeface="Lato Black"/>
                <a:ea typeface="Lato Black"/>
                <a:cs typeface="Lato Black"/>
                <a:sym typeface="Lato Black"/>
              </a:rPr>
              <a:t>Contents</a:t>
            </a:r>
            <a:endParaRPr b="1" i="0" sz="3600" u="none" cap="none" strike="noStrike">
              <a:solidFill>
                <a:srgbClr val="FF8022"/>
              </a:solidFill>
              <a:latin typeface="Lato Black"/>
              <a:ea typeface="Lato Black"/>
              <a:cs typeface="Lato Black"/>
              <a:sym typeface="Lato Black"/>
            </a:endParaRPr>
          </a:p>
        </p:txBody>
      </p:sp>
      <p:sp>
        <p:nvSpPr>
          <p:cNvPr id="53" name="Google Shape;53;p4"/>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138dbd52ed1_0_358"/>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g138dbd52ed1_0_358"/>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GB" sz="2000" u="none" cap="none" strike="noStrike">
                <a:solidFill>
                  <a:schemeClr val="accent2"/>
                </a:solidFill>
                <a:latin typeface="Lato Black"/>
                <a:ea typeface="Lato Black"/>
                <a:cs typeface="Lato Black"/>
                <a:sym typeface="Lato Black"/>
              </a:rPr>
              <a:t>By the end of the session, I will be able to:</a:t>
            </a:r>
            <a:endParaRPr b="0" i="0" sz="2000" u="none" cap="none" strike="noStrike">
              <a:solidFill>
                <a:schemeClr val="accent2"/>
              </a:solidFill>
              <a:latin typeface="Lato Black"/>
              <a:ea typeface="Lato Black"/>
              <a:cs typeface="Lato Black"/>
              <a:sym typeface="Lato Black"/>
            </a:endParaRPr>
          </a:p>
        </p:txBody>
      </p:sp>
      <p:sp>
        <p:nvSpPr>
          <p:cNvPr id="229" name="Google Shape;229;g138dbd52ed1_0_358"/>
          <p:cNvSpPr txBox="1"/>
          <p:nvPr/>
        </p:nvSpPr>
        <p:spPr>
          <a:xfrm>
            <a:off x="488167" y="1121687"/>
            <a:ext cx="6625500" cy="30660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Describe </a:t>
            </a:r>
            <a:r>
              <a:rPr b="1" i="0" lang="en-GB" sz="1600" u="none" cap="none" strike="noStrike">
                <a:solidFill>
                  <a:srgbClr val="00FF00"/>
                </a:solidFill>
                <a:latin typeface="Lato"/>
                <a:ea typeface="Lato"/>
                <a:cs typeface="Lato"/>
                <a:sym typeface="Lato"/>
              </a:rPr>
              <a:t>the difference between financial needs and wants </a:t>
            </a:r>
            <a:br>
              <a:rPr b="1" i="0" lang="en-GB" sz="1600" u="none" cap="none" strike="noStrike">
                <a:solidFill>
                  <a:srgbClr val="00FF00"/>
                </a:solidFill>
                <a:latin typeface="Lato"/>
                <a:ea typeface="Lato"/>
                <a:cs typeface="Lato"/>
                <a:sym typeface="Lato"/>
              </a:rPr>
            </a:br>
            <a:r>
              <a:rPr b="0" i="0" lang="en-GB" sz="1600" u="none" cap="none" strike="noStrike">
                <a:solidFill>
                  <a:srgbClr val="00FF00"/>
                </a:solidFill>
                <a:latin typeface="Lato Light"/>
                <a:ea typeface="Lato Light"/>
                <a:cs typeface="Lato Light"/>
                <a:sym typeface="Lato Light"/>
              </a:rPr>
              <a:t>and the external influences that could impact them. </a:t>
            </a:r>
            <a:endParaRPr b="0" i="0" sz="1600" u="none" cap="none" strike="noStrike">
              <a:solidFill>
                <a:srgbClr val="00FF00"/>
              </a:solidFill>
              <a:latin typeface="Arial"/>
              <a:ea typeface="Arial"/>
              <a:cs typeface="Arial"/>
              <a:sym typeface="Arial"/>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Determine smart choices about managing my money </a:t>
            </a:r>
            <a:r>
              <a:rPr lang="en-GB" sz="1600">
                <a:solidFill>
                  <a:srgbClr val="00FF00"/>
                </a:solidFill>
                <a:latin typeface="Lato Light"/>
                <a:ea typeface="Lato Light"/>
                <a:cs typeface="Lato Light"/>
                <a:sym typeface="Lato Light"/>
              </a:rPr>
              <a:t>that align with needs, wants and future goals.</a:t>
            </a:r>
            <a:endParaRPr sz="1600">
              <a:solidFill>
                <a:srgbClr val="00FF00"/>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Identify different budgeting systems </a:t>
            </a:r>
            <a:r>
              <a:rPr lang="en-GB" sz="1600">
                <a:solidFill>
                  <a:schemeClr val="lt1"/>
                </a:solidFill>
                <a:latin typeface="Lato Light"/>
                <a:ea typeface="Lato Light"/>
                <a:cs typeface="Lato Light"/>
                <a:sym typeface="Lato Light"/>
              </a:rPr>
              <a:t>and how to apply them in different contexts. </a:t>
            </a:r>
            <a:endParaRPr sz="1600">
              <a:solidFill>
                <a:schemeClr val="lt1"/>
              </a:solidFill>
              <a:latin typeface="Lato Light"/>
              <a:ea typeface="Lato Light"/>
              <a:cs typeface="Lato Light"/>
              <a:sym typeface="Lato Light"/>
            </a:endParaRPr>
          </a:p>
          <a:p>
            <a:pPr indent="-330200" lvl="0" marL="457200" marR="0" rtl="0" algn="l">
              <a:lnSpc>
                <a:spcPct val="107000"/>
              </a:lnSpc>
              <a:spcBef>
                <a:spcPts val="0"/>
              </a:spcBef>
              <a:spcAft>
                <a:spcPts val="0"/>
              </a:spcAft>
              <a:buClr>
                <a:srgbClr val="B7B7B7"/>
              </a:buClr>
              <a:buSzPts val="1600"/>
              <a:buFont typeface="Lato"/>
              <a:buAutoNum type="arabicPeriod"/>
            </a:pPr>
            <a:r>
              <a:rPr b="1" lang="en-GB" sz="1600">
                <a:solidFill>
                  <a:srgbClr val="B7B7B7"/>
                </a:solidFill>
                <a:latin typeface="Lato"/>
                <a:ea typeface="Lato"/>
                <a:cs typeface="Lato"/>
                <a:sym typeface="Lato"/>
              </a:rPr>
              <a:t>Examine </a:t>
            </a:r>
            <a:r>
              <a:rPr b="1" i="0" lang="en-GB" sz="1600" u="none" cap="none" strike="noStrike">
                <a:solidFill>
                  <a:srgbClr val="B7B7B7"/>
                </a:solidFill>
                <a:latin typeface="Lato"/>
                <a:ea typeface="Lato"/>
                <a:cs typeface="Lato"/>
                <a:sym typeface="Lato"/>
              </a:rPr>
              <a:t>how income from jobs is taxed </a:t>
            </a:r>
            <a:r>
              <a:rPr b="0" i="0" lang="en-GB" sz="1600" u="none" cap="none" strike="noStrike">
                <a:solidFill>
                  <a:srgbClr val="B7B7B7"/>
                </a:solidFill>
                <a:latin typeface="Lato Light"/>
                <a:ea typeface="Lato Light"/>
                <a:cs typeface="Lato Light"/>
                <a:sym typeface="Lato Light"/>
              </a:rPr>
              <a:t>and calculate how much is left to budget.</a:t>
            </a:r>
            <a:endParaRPr b="0" i="0" sz="1600" u="none" cap="none" strike="noStrike">
              <a:solidFill>
                <a:srgbClr val="B7B7B7"/>
              </a:solidFill>
              <a:latin typeface="Lato Light"/>
              <a:ea typeface="Lato Light"/>
              <a:cs typeface="Lato Light"/>
              <a:sym typeface="Lato Light"/>
            </a:endParaRPr>
          </a:p>
          <a:p>
            <a:pPr indent="-330200" lvl="0" marL="457200" marR="0" rtl="0" algn="l">
              <a:lnSpc>
                <a:spcPct val="107000"/>
              </a:lnSpc>
              <a:spcBef>
                <a:spcPts val="0"/>
              </a:spcBef>
              <a:spcAft>
                <a:spcPts val="0"/>
              </a:spcAft>
              <a:buClr>
                <a:srgbClr val="B7B7B7"/>
              </a:buClr>
              <a:buSzPts val="1600"/>
              <a:buFont typeface="Lato Light"/>
              <a:buAutoNum type="arabicPeriod"/>
            </a:pPr>
            <a:r>
              <a:rPr b="1" i="0" lang="en-GB" sz="1600" u="none" cap="none" strike="noStrike">
                <a:solidFill>
                  <a:srgbClr val="B7B7B7"/>
                </a:solidFill>
                <a:latin typeface="Lato"/>
                <a:ea typeface="Lato"/>
                <a:cs typeface="Lato"/>
                <a:sym typeface="Lato"/>
                <a:extLst>
                  <a:ext uri="http://customooxmlschemas.google.com/">
                    <go:slidesCustomData xmlns:go="http://customooxmlschemas.google.com/" textRoundtripDataId="6"/>
                  </a:ext>
                </a:extLst>
              </a:rPr>
              <a:t>Recognise inflation </a:t>
            </a:r>
            <a:r>
              <a:rPr b="0" i="0" lang="en-GB" sz="1600" u="none" cap="none" strike="noStrike">
                <a:solidFill>
                  <a:srgbClr val="B7B7B7"/>
                </a:solidFill>
                <a:latin typeface="Lato"/>
                <a:ea typeface="Lato"/>
                <a:cs typeface="Lato"/>
                <a:sym typeface="Lato"/>
                <a:extLst>
                  <a:ext uri="http://customooxmlschemas.google.com/">
                    <go:slidesCustomData xmlns:go="http://customooxmlschemas.google.com/" textRoundtripDataId="7"/>
                  </a:ext>
                </a:extLst>
              </a:rPr>
              <a:t>and understand how it is measured</a:t>
            </a:r>
            <a:r>
              <a:rPr b="0" i="0" lang="en-GB" sz="1600" u="none" cap="none" strike="noStrike">
                <a:solidFill>
                  <a:srgbClr val="B7B7B7"/>
                </a:solidFill>
                <a:latin typeface="Lato"/>
                <a:ea typeface="Lato"/>
                <a:cs typeface="Lato"/>
                <a:sym typeface="Lato"/>
              </a:rPr>
              <a:t>.</a:t>
            </a:r>
            <a:endParaRPr b="0" i="0" sz="1600" u="none" cap="none" strike="noStrike">
              <a:solidFill>
                <a:srgbClr val="B7B7B7"/>
              </a:solidFill>
              <a:latin typeface="Lato"/>
              <a:ea typeface="Lato"/>
              <a:cs typeface="Lato"/>
              <a:sym typeface="Lato"/>
            </a:endParaRPr>
          </a:p>
          <a:p>
            <a:pPr indent="-330200" lvl="0" marL="457200" marR="0" rtl="0" algn="l">
              <a:lnSpc>
                <a:spcPct val="107000"/>
              </a:lnSpc>
              <a:spcBef>
                <a:spcPts val="0"/>
              </a:spcBef>
              <a:spcAft>
                <a:spcPts val="0"/>
              </a:spcAft>
              <a:buClr>
                <a:srgbClr val="B7B7B7"/>
              </a:buClr>
              <a:buSzPts val="1600"/>
              <a:buFont typeface="Lato Light"/>
              <a:buAutoNum type="arabicPeriod"/>
            </a:pPr>
            <a:r>
              <a:rPr b="1" lang="en-GB" sz="1600">
                <a:solidFill>
                  <a:srgbClr val="B7B7B7"/>
                </a:solidFill>
                <a:latin typeface="Lato"/>
                <a:ea typeface="Lato"/>
                <a:cs typeface="Lato"/>
                <a:sym typeface="Lato"/>
              </a:rPr>
              <a:t>Explain </a:t>
            </a:r>
            <a:r>
              <a:rPr b="1" i="0" lang="en-GB" sz="1600" u="none" cap="none" strike="noStrike">
                <a:solidFill>
                  <a:srgbClr val="B7B7B7"/>
                </a:solidFill>
                <a:latin typeface="Lato"/>
                <a:ea typeface="Lato"/>
                <a:cs typeface="Lato"/>
                <a:sym typeface="Lato"/>
              </a:rPr>
              <a:t>how the value of money can change over time</a:t>
            </a:r>
            <a:r>
              <a:rPr b="0" i="0" lang="en-GB" sz="1600" u="none" cap="none" strike="noStrike">
                <a:solidFill>
                  <a:srgbClr val="B7B7B7"/>
                </a:solidFill>
                <a:latin typeface="Lato Light"/>
                <a:ea typeface="Lato Light"/>
                <a:cs typeface="Lato Light"/>
                <a:sym typeface="Lato Light"/>
              </a:rPr>
              <a:t> and how that impacts budgeting.</a:t>
            </a:r>
            <a:endParaRPr b="0" i="0" sz="1600" u="none" cap="none" strike="noStrike">
              <a:solidFill>
                <a:srgbClr val="B7B7B7"/>
              </a:solidFill>
              <a:latin typeface="Lato Light"/>
              <a:ea typeface="Lato Light"/>
              <a:cs typeface="Lato Light"/>
              <a:sym typeface="Lato Light"/>
            </a:endParaRPr>
          </a:p>
        </p:txBody>
      </p:sp>
      <p:sp>
        <p:nvSpPr>
          <p:cNvPr id="230" name="Google Shape;230;g138dbd52ed1_0_358"/>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138e9fea7e6_0_135"/>
          <p:cNvSpPr txBox="1"/>
          <p:nvPr/>
        </p:nvSpPr>
        <p:spPr>
          <a:xfrm>
            <a:off x="360375" y="2703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300" u="none" cap="none" strike="noStrike">
                <a:solidFill>
                  <a:srgbClr val="FF8022"/>
                </a:solidFill>
                <a:latin typeface="Lato Black"/>
                <a:ea typeface="Lato Black"/>
                <a:cs typeface="Lato Black"/>
                <a:sym typeface="Lato Black"/>
              </a:rPr>
              <a:t>Having a respectful learning environment</a:t>
            </a:r>
            <a:endParaRPr b="1" i="0" sz="3300" u="none" cap="none" strike="noStrike">
              <a:solidFill>
                <a:srgbClr val="FF8022"/>
              </a:solidFill>
              <a:latin typeface="Lato Black"/>
              <a:ea typeface="Lato Black"/>
              <a:cs typeface="Lato Black"/>
              <a:sym typeface="Lato Black"/>
            </a:endParaRPr>
          </a:p>
        </p:txBody>
      </p:sp>
      <p:sp>
        <p:nvSpPr>
          <p:cNvPr id="236" name="Google Shape;236;g138e9fea7e6_0_135"/>
          <p:cNvSpPr txBox="1"/>
          <p:nvPr/>
        </p:nvSpPr>
        <p:spPr>
          <a:xfrm>
            <a:off x="324100" y="1254075"/>
            <a:ext cx="76380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listen to each other respectfully</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avoid making judgements or assumptions about others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comment on what has been said, not the person who has said it</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won’t put anyone on the spot and we have the right to pass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not share personal stories or ask personal questions</a:t>
            </a:r>
            <a:endParaRPr b="1" i="0" sz="1600" u="none" cap="none" strike="noStrike">
              <a:solidFill>
                <a:schemeClr val="accent2"/>
              </a:solidFill>
              <a:latin typeface="Lato"/>
              <a:ea typeface="Lato"/>
              <a:cs typeface="Lato"/>
              <a:sym typeface="Lato"/>
            </a:endParaRPr>
          </a:p>
        </p:txBody>
      </p:sp>
      <p:sp>
        <p:nvSpPr>
          <p:cNvPr id="237" name="Google Shape;237;g138e9fea7e6_0_135"/>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138fc7d1048_0_0"/>
          <p:cNvSpPr txBox="1"/>
          <p:nvPr/>
        </p:nvSpPr>
        <p:spPr>
          <a:xfrm>
            <a:off x="447328" y="808738"/>
            <a:ext cx="60717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rgbClr val="FF8022"/>
                </a:solidFill>
                <a:latin typeface="Lato Black"/>
                <a:ea typeface="Lato Black"/>
                <a:cs typeface="Lato Black"/>
                <a:sym typeface="Lato Black"/>
              </a:rPr>
              <a:t>Needs vs Wants</a:t>
            </a:r>
            <a:endParaRPr b="1" i="0" sz="3600" u="none" cap="none" strike="noStrike">
              <a:solidFill>
                <a:srgbClr val="FF8022"/>
              </a:solidFill>
              <a:latin typeface="Lato Black"/>
              <a:ea typeface="Lato Black"/>
              <a:cs typeface="Lato Black"/>
              <a:sym typeface="Lato Black"/>
            </a:endParaRPr>
          </a:p>
        </p:txBody>
      </p:sp>
      <p:sp>
        <p:nvSpPr>
          <p:cNvPr id="243" name="Google Shape;243;g138fc7d1048_0_0"/>
          <p:cNvSpPr txBox="1"/>
          <p:nvPr/>
        </p:nvSpPr>
        <p:spPr>
          <a:xfrm>
            <a:off x="447325" y="1589950"/>
            <a:ext cx="7011300" cy="143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1" lang="en-GB" sz="2400">
                <a:solidFill>
                  <a:schemeClr val="lt1"/>
                </a:solidFill>
                <a:latin typeface="Lato"/>
                <a:ea typeface="Lato"/>
                <a:cs typeface="Lato"/>
                <a:sym typeface="Lato"/>
              </a:rPr>
              <a:t>Create two lists - one for needs and one for wants</a:t>
            </a:r>
            <a:endParaRPr b="1" i="1" sz="24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600"/>
              <a:buFont typeface="Arial"/>
              <a:buNone/>
            </a:pPr>
            <a:r>
              <a:t/>
            </a:r>
            <a:endParaRPr b="1" i="0" sz="2400" u="none" cap="none" strike="noStrike">
              <a:solidFill>
                <a:schemeClr val="lt1"/>
              </a:solidFill>
              <a:latin typeface="Lato"/>
              <a:ea typeface="Lato"/>
              <a:cs typeface="Lato"/>
              <a:sym typeface="Lato"/>
            </a:endParaRPr>
          </a:p>
        </p:txBody>
      </p:sp>
      <p:pic>
        <p:nvPicPr>
          <p:cNvPr id="244" name="Google Shape;244;g138fc7d1048_0_0"/>
          <p:cNvPicPr preferRelativeResize="0"/>
          <p:nvPr/>
        </p:nvPicPr>
        <p:blipFill rotWithShape="1">
          <a:blip r:embed="rId3">
            <a:alphaModFix/>
          </a:blip>
          <a:srcRect b="0" l="0" r="0" t="0"/>
          <a:stretch/>
        </p:blipFill>
        <p:spPr>
          <a:xfrm rot="672513">
            <a:off x="2237391" y="2551637"/>
            <a:ext cx="2572630" cy="2661621"/>
          </a:xfrm>
          <a:prstGeom prst="rect">
            <a:avLst/>
          </a:prstGeom>
          <a:noFill/>
          <a:ln>
            <a:noFill/>
          </a:ln>
        </p:spPr>
      </p:pic>
      <p:sp>
        <p:nvSpPr>
          <p:cNvPr id="245" name="Google Shape;245;g138fc7d1048_0_0"/>
          <p:cNvSpPr/>
          <p:nvPr/>
        </p:nvSpPr>
        <p:spPr>
          <a:xfrm rot="-97172">
            <a:off x="3523521" y="2771651"/>
            <a:ext cx="201681" cy="201681"/>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46" name="Google Shape;246;g138fc7d1048_0_0"/>
          <p:cNvPicPr preferRelativeResize="0"/>
          <p:nvPr/>
        </p:nvPicPr>
        <p:blipFill rotWithShape="1">
          <a:blip r:embed="rId4">
            <a:alphaModFix/>
          </a:blip>
          <a:srcRect b="0" l="0" r="0" t="0"/>
          <a:stretch/>
        </p:blipFill>
        <p:spPr>
          <a:xfrm>
            <a:off x="4100799" y="2382735"/>
            <a:ext cx="2313644" cy="2714990"/>
          </a:xfrm>
          <a:prstGeom prst="rect">
            <a:avLst/>
          </a:prstGeom>
          <a:noFill/>
          <a:ln>
            <a:noFill/>
          </a:ln>
        </p:spPr>
      </p:pic>
      <p:sp>
        <p:nvSpPr>
          <p:cNvPr id="247" name="Google Shape;247;g138fc7d1048_0_0"/>
          <p:cNvSpPr/>
          <p:nvPr/>
        </p:nvSpPr>
        <p:spPr>
          <a:xfrm rot="-97172">
            <a:off x="5096360" y="2689562"/>
            <a:ext cx="201681" cy="201681"/>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8" name="Google Shape;248;g138fc7d1048_0_0"/>
          <p:cNvSpPr txBox="1"/>
          <p:nvPr/>
        </p:nvSpPr>
        <p:spPr>
          <a:xfrm rot="-491589">
            <a:off x="4297225" y="3344380"/>
            <a:ext cx="2081950" cy="64318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2"/>
                </a:solidFill>
                <a:latin typeface="Lato Black"/>
                <a:ea typeface="Lato Black"/>
                <a:cs typeface="Lato Black"/>
                <a:sym typeface="Lato Black"/>
              </a:rPr>
              <a:t>Food &amp;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2"/>
                </a:solidFill>
                <a:latin typeface="Lato Black"/>
                <a:ea typeface="Lato Black"/>
                <a:cs typeface="Lato Black"/>
                <a:sym typeface="Lato Black"/>
              </a:rPr>
              <a:t>Takeaways</a:t>
            </a:r>
            <a:endParaRPr b="0" i="0" sz="1400" u="none" cap="none" strike="noStrike">
              <a:solidFill>
                <a:srgbClr val="000000"/>
              </a:solidFill>
              <a:latin typeface="Arial"/>
              <a:ea typeface="Arial"/>
              <a:cs typeface="Arial"/>
              <a:sym typeface="Arial"/>
            </a:endParaRPr>
          </a:p>
        </p:txBody>
      </p:sp>
      <p:pic>
        <p:nvPicPr>
          <p:cNvPr id="249" name="Google Shape;249;g138fc7d1048_0_0"/>
          <p:cNvPicPr preferRelativeResize="0"/>
          <p:nvPr/>
        </p:nvPicPr>
        <p:blipFill rotWithShape="1">
          <a:blip r:embed="rId5">
            <a:alphaModFix/>
          </a:blip>
          <a:srcRect b="0" l="0" r="0" t="0"/>
          <a:stretch/>
        </p:blipFill>
        <p:spPr>
          <a:xfrm rot="177664">
            <a:off x="393161" y="2587128"/>
            <a:ext cx="2687958" cy="2654773"/>
          </a:xfrm>
          <a:prstGeom prst="rect">
            <a:avLst/>
          </a:prstGeom>
          <a:noFill/>
          <a:ln>
            <a:noFill/>
          </a:ln>
        </p:spPr>
      </p:pic>
      <p:sp>
        <p:nvSpPr>
          <p:cNvPr id="250" name="Google Shape;250;g138fc7d1048_0_0"/>
          <p:cNvSpPr txBox="1"/>
          <p:nvPr/>
        </p:nvSpPr>
        <p:spPr>
          <a:xfrm rot="-204546">
            <a:off x="624689" y="3570869"/>
            <a:ext cx="2224837" cy="687312"/>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lang="en-GB" sz="2000">
                <a:solidFill>
                  <a:schemeClr val="dk1"/>
                </a:solidFill>
                <a:latin typeface="Lato Black"/>
                <a:ea typeface="Lato Black"/>
                <a:cs typeface="Lato Black"/>
                <a:sym typeface="Lato Black"/>
              </a:rPr>
              <a:t>Rent</a:t>
            </a:r>
            <a:endParaRPr b="0" i="0" sz="1400" u="none" cap="none" strike="noStrike">
              <a:solidFill>
                <a:srgbClr val="000000"/>
              </a:solidFill>
              <a:latin typeface="Arial"/>
              <a:ea typeface="Arial"/>
              <a:cs typeface="Arial"/>
              <a:sym typeface="Arial"/>
            </a:endParaRPr>
          </a:p>
        </p:txBody>
      </p:sp>
      <p:sp>
        <p:nvSpPr>
          <p:cNvPr id="251" name="Google Shape;251;g138fc7d1048_0_0"/>
          <p:cNvSpPr/>
          <p:nvPr/>
        </p:nvSpPr>
        <p:spPr>
          <a:xfrm>
            <a:off x="1542391" y="2894042"/>
            <a:ext cx="201600" cy="2016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2" name="Google Shape;252;g138fc7d1048_0_0"/>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253" name="Google Shape;253;g138fc7d1048_0_0"/>
          <p:cNvPicPr preferRelativeResize="0"/>
          <p:nvPr/>
        </p:nvPicPr>
        <p:blipFill rotWithShape="1">
          <a:blip r:embed="rId3">
            <a:alphaModFix/>
          </a:blip>
          <a:srcRect b="0" l="0" r="0" t="0"/>
          <a:stretch/>
        </p:blipFill>
        <p:spPr>
          <a:xfrm rot="672513">
            <a:off x="5738841" y="2335162"/>
            <a:ext cx="2572630" cy="2661621"/>
          </a:xfrm>
          <a:prstGeom prst="rect">
            <a:avLst/>
          </a:prstGeom>
          <a:noFill/>
          <a:ln>
            <a:noFill/>
          </a:ln>
        </p:spPr>
      </p:pic>
      <p:sp>
        <p:nvSpPr>
          <p:cNvPr id="254" name="Google Shape;254;g138fc7d1048_0_0"/>
          <p:cNvSpPr txBox="1"/>
          <p:nvPr/>
        </p:nvSpPr>
        <p:spPr>
          <a:xfrm rot="199253">
            <a:off x="2534676" y="3604085"/>
            <a:ext cx="2081896" cy="64307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2"/>
                </a:solidFill>
                <a:latin typeface="Lato Black"/>
                <a:ea typeface="Lato Black"/>
                <a:cs typeface="Lato Black"/>
                <a:sym typeface="Lato Black"/>
              </a:rPr>
              <a:t>AirPods</a:t>
            </a:r>
            <a:endParaRPr b="1" i="0" sz="2000" u="none" cap="none" strike="noStrike">
              <a:solidFill>
                <a:schemeClr val="dk2"/>
              </a:solidFill>
              <a:latin typeface="Lato Black"/>
              <a:ea typeface="Lato Black"/>
              <a:cs typeface="Lato Black"/>
              <a:sym typeface="Lato Black"/>
            </a:endParaRPr>
          </a:p>
        </p:txBody>
      </p:sp>
      <p:sp>
        <p:nvSpPr>
          <p:cNvPr id="255" name="Google Shape;255;g138fc7d1048_0_0"/>
          <p:cNvSpPr txBox="1"/>
          <p:nvPr/>
        </p:nvSpPr>
        <p:spPr>
          <a:xfrm rot="199253">
            <a:off x="6039251" y="3344422"/>
            <a:ext cx="2081896" cy="64307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lang="en-GB" sz="2000">
                <a:solidFill>
                  <a:schemeClr val="dk2"/>
                </a:solidFill>
                <a:latin typeface="Lato Black"/>
                <a:ea typeface="Lato Black"/>
                <a:cs typeface="Lato Black"/>
                <a:sym typeface="Lato Black"/>
              </a:rPr>
              <a:t>Shoes</a:t>
            </a:r>
            <a:endParaRPr b="1" i="0" sz="2000" u="none" cap="none" strike="noStrike">
              <a:solidFill>
                <a:schemeClr val="dk2"/>
              </a:solidFill>
              <a:latin typeface="Lato Black"/>
              <a:ea typeface="Lato Black"/>
              <a:cs typeface="Lato Black"/>
              <a:sym typeface="Lato Black"/>
            </a:endParaRPr>
          </a:p>
        </p:txBody>
      </p:sp>
      <p:sp>
        <p:nvSpPr>
          <p:cNvPr id="256" name="Google Shape;256;g138fc7d1048_0_0"/>
          <p:cNvSpPr/>
          <p:nvPr/>
        </p:nvSpPr>
        <p:spPr>
          <a:xfrm rot="-97172">
            <a:off x="6979371" y="2522276"/>
            <a:ext cx="201681" cy="201681"/>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138e9fea7e6_0_9"/>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262" name="Google Shape;262;g138e9fea7e6_0_9"/>
          <p:cNvSpPr txBox="1"/>
          <p:nvPr/>
        </p:nvSpPr>
        <p:spPr>
          <a:xfrm>
            <a:off x="489225" y="1409600"/>
            <a:ext cx="6071700" cy="1505400"/>
          </a:xfrm>
          <a:prstGeom prst="rect">
            <a:avLst/>
          </a:prstGeom>
          <a:noFill/>
          <a:ln>
            <a:noFill/>
          </a:ln>
        </p:spPr>
        <p:txBody>
          <a:bodyPr anchorCtr="0" anchor="t" bIns="91425" lIns="91425" spcFirstLastPara="1" rIns="91425" wrap="square" tIns="91425">
            <a:spAutoFit/>
          </a:bodyPr>
          <a:lstStyle/>
          <a:p>
            <a:pPr indent="-374650" lvl="0" marL="457200" rtl="0" algn="l">
              <a:lnSpc>
                <a:spcPct val="115000"/>
              </a:lnSpc>
              <a:spcBef>
                <a:spcPts val="1200"/>
              </a:spcBef>
              <a:spcAft>
                <a:spcPts val="0"/>
              </a:spcAft>
              <a:buClr>
                <a:schemeClr val="lt1"/>
              </a:buClr>
              <a:buSzPts val="2300"/>
              <a:buFont typeface="Lato"/>
              <a:buChar char="●"/>
            </a:pPr>
            <a:r>
              <a:rPr lang="en-GB" sz="2600">
                <a:solidFill>
                  <a:schemeClr val="lt1"/>
                </a:solidFill>
                <a:latin typeface="Lato"/>
                <a:ea typeface="Lato"/>
                <a:cs typeface="Lato"/>
                <a:sym typeface="Lato"/>
              </a:rPr>
              <a:t>what is a budget?</a:t>
            </a:r>
            <a:endParaRPr sz="2600">
              <a:solidFill>
                <a:schemeClr val="lt1"/>
              </a:solidFill>
              <a:latin typeface="Lato"/>
              <a:ea typeface="Lato"/>
              <a:cs typeface="Lato"/>
              <a:sym typeface="Lato"/>
            </a:endParaRPr>
          </a:p>
          <a:p>
            <a:pPr indent="-374650" lvl="0" marL="457200" rtl="0" algn="l">
              <a:lnSpc>
                <a:spcPct val="115000"/>
              </a:lnSpc>
              <a:spcBef>
                <a:spcPts val="0"/>
              </a:spcBef>
              <a:spcAft>
                <a:spcPts val="0"/>
              </a:spcAft>
              <a:buClr>
                <a:schemeClr val="lt1"/>
              </a:buClr>
              <a:buSzPts val="2300"/>
              <a:buFont typeface="Lato"/>
              <a:buChar char="●"/>
            </a:pPr>
            <a:r>
              <a:rPr lang="en-GB" sz="2600">
                <a:solidFill>
                  <a:schemeClr val="lt1"/>
                </a:solidFill>
                <a:latin typeface="Lato"/>
                <a:ea typeface="Lato"/>
                <a:cs typeface="Lato"/>
                <a:sym typeface="Lato"/>
              </a:rPr>
              <a:t>how do people budget?</a:t>
            </a:r>
            <a:endParaRPr sz="2600">
              <a:solidFill>
                <a:schemeClr val="lt1"/>
              </a:solidFill>
              <a:latin typeface="Lato"/>
              <a:ea typeface="Lato"/>
              <a:cs typeface="Lato"/>
              <a:sym typeface="Lato"/>
            </a:endParaRPr>
          </a:p>
          <a:p>
            <a:pPr indent="-374650" lvl="0" marL="457200" rtl="0" algn="l">
              <a:lnSpc>
                <a:spcPct val="115000"/>
              </a:lnSpc>
              <a:spcBef>
                <a:spcPts val="0"/>
              </a:spcBef>
              <a:spcAft>
                <a:spcPts val="0"/>
              </a:spcAft>
              <a:buClr>
                <a:schemeClr val="lt1"/>
              </a:buClr>
              <a:buSzPts val="2300"/>
              <a:buFont typeface="Lato"/>
              <a:buChar char="●"/>
            </a:pPr>
            <a:r>
              <a:rPr lang="en-GB" sz="2600">
                <a:solidFill>
                  <a:schemeClr val="lt1"/>
                </a:solidFill>
                <a:latin typeface="Lato"/>
                <a:ea typeface="Lato"/>
                <a:cs typeface="Lato"/>
                <a:sym typeface="Lato"/>
              </a:rPr>
              <a:t>how would you split your wages?</a:t>
            </a:r>
            <a:endParaRPr sz="2600">
              <a:solidFill>
                <a:schemeClr val="lt1"/>
              </a:solidFill>
              <a:latin typeface="Lato"/>
              <a:ea typeface="Lato"/>
              <a:cs typeface="Lato"/>
              <a:sym typeface="Lato"/>
            </a:endParaRPr>
          </a:p>
        </p:txBody>
      </p:sp>
      <p:sp>
        <p:nvSpPr>
          <p:cNvPr id="263" name="Google Shape;263;g138e9fea7e6_0_9"/>
          <p:cNvSpPr txBox="1"/>
          <p:nvPr/>
        </p:nvSpPr>
        <p:spPr>
          <a:xfrm>
            <a:off x="489228" y="628388"/>
            <a:ext cx="60717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3600">
                <a:solidFill>
                  <a:srgbClr val="FF8022"/>
                </a:solidFill>
                <a:latin typeface="Lato Black"/>
                <a:ea typeface="Lato Black"/>
                <a:cs typeface="Lato Black"/>
                <a:sym typeface="Lato Black"/>
              </a:rPr>
              <a:t>Budgeting</a:t>
            </a:r>
            <a:endParaRPr b="1" i="0" sz="36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138dbd52ed1_0_0"/>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pic>
        <p:nvPicPr>
          <p:cNvPr id="269" name="Google Shape;269;g138dbd52ed1_0_0"/>
          <p:cNvPicPr preferRelativeResize="0"/>
          <p:nvPr/>
        </p:nvPicPr>
        <p:blipFill rotWithShape="1">
          <a:blip r:embed="rId3">
            <a:alphaModFix/>
          </a:blip>
          <a:srcRect b="0" l="0" r="0" t="0"/>
          <a:stretch/>
        </p:blipFill>
        <p:spPr>
          <a:xfrm>
            <a:off x="6574133" y="1378950"/>
            <a:ext cx="5299500" cy="3428400"/>
          </a:xfrm>
          <a:prstGeom prst="rect">
            <a:avLst/>
          </a:prstGeom>
          <a:noFill/>
          <a:ln>
            <a:noFill/>
          </a:ln>
        </p:spPr>
      </p:pic>
      <p:sp>
        <p:nvSpPr>
          <p:cNvPr id="270" name="Google Shape;270;g138dbd52ed1_0_0"/>
          <p:cNvSpPr txBox="1"/>
          <p:nvPr/>
        </p:nvSpPr>
        <p:spPr>
          <a:xfrm>
            <a:off x="452352" y="427742"/>
            <a:ext cx="51714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chemeClr val="lt1"/>
                </a:solidFill>
                <a:latin typeface="Lato Black"/>
                <a:ea typeface="Lato Black"/>
                <a:cs typeface="Lato Black"/>
                <a:sym typeface="Lato Black"/>
              </a:rPr>
              <a:t>Keeping it old school!</a:t>
            </a:r>
            <a:endParaRPr b="0" i="0" sz="3600" u="none" cap="none" strike="noStrike">
              <a:solidFill>
                <a:schemeClr val="lt1"/>
              </a:solidFill>
              <a:latin typeface="Lato"/>
              <a:ea typeface="Lato"/>
              <a:cs typeface="Lato"/>
              <a:sym typeface="Lato"/>
            </a:endParaRPr>
          </a:p>
        </p:txBody>
      </p:sp>
      <p:sp>
        <p:nvSpPr>
          <p:cNvPr id="271" name="Google Shape;271;g138dbd52ed1_0_0"/>
          <p:cNvSpPr/>
          <p:nvPr/>
        </p:nvSpPr>
        <p:spPr>
          <a:xfrm>
            <a:off x="5355361" y="1795583"/>
            <a:ext cx="372300" cy="176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2" name="Google Shape;272;g138dbd52ed1_0_0"/>
          <p:cNvSpPr/>
          <p:nvPr/>
        </p:nvSpPr>
        <p:spPr>
          <a:xfrm>
            <a:off x="5355361" y="2187468"/>
            <a:ext cx="372300" cy="176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3" name="Google Shape;273;g138dbd52ed1_0_0"/>
          <p:cNvSpPr/>
          <p:nvPr/>
        </p:nvSpPr>
        <p:spPr>
          <a:xfrm>
            <a:off x="5355361" y="2579354"/>
            <a:ext cx="372300" cy="176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4" name="Google Shape;274;g138dbd52ed1_0_0"/>
          <p:cNvSpPr txBox="1"/>
          <p:nvPr/>
        </p:nvSpPr>
        <p:spPr>
          <a:xfrm>
            <a:off x="5801022" y="1731014"/>
            <a:ext cx="999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Needs</a:t>
            </a:r>
            <a:endParaRPr b="0" i="0" sz="1400" u="none" cap="none" strike="noStrike">
              <a:solidFill>
                <a:srgbClr val="000000"/>
              </a:solidFill>
              <a:latin typeface="Arial"/>
              <a:ea typeface="Arial"/>
              <a:cs typeface="Arial"/>
              <a:sym typeface="Arial"/>
            </a:endParaRPr>
          </a:p>
        </p:txBody>
      </p:sp>
      <p:sp>
        <p:nvSpPr>
          <p:cNvPr id="275" name="Google Shape;275;g138dbd52ed1_0_0"/>
          <p:cNvSpPr txBox="1"/>
          <p:nvPr/>
        </p:nvSpPr>
        <p:spPr>
          <a:xfrm>
            <a:off x="5801022" y="2122900"/>
            <a:ext cx="999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Wants</a:t>
            </a:r>
            <a:endParaRPr b="0" i="0" sz="1400" u="none" cap="none" strike="noStrike">
              <a:solidFill>
                <a:srgbClr val="000000"/>
              </a:solidFill>
              <a:latin typeface="Arial"/>
              <a:ea typeface="Arial"/>
              <a:cs typeface="Arial"/>
              <a:sym typeface="Arial"/>
            </a:endParaRPr>
          </a:p>
        </p:txBody>
      </p:sp>
      <p:sp>
        <p:nvSpPr>
          <p:cNvPr id="276" name="Google Shape;276;g138dbd52ed1_0_0"/>
          <p:cNvSpPr txBox="1"/>
          <p:nvPr/>
        </p:nvSpPr>
        <p:spPr>
          <a:xfrm>
            <a:off x="5800999" y="2501725"/>
            <a:ext cx="25803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Future (savings, investments and rainy day fund)</a:t>
            </a:r>
            <a:endParaRPr b="0" i="0" sz="1400" u="none" cap="none" strike="noStrike">
              <a:solidFill>
                <a:srgbClr val="000000"/>
              </a:solidFill>
              <a:latin typeface="Arial"/>
              <a:ea typeface="Arial"/>
              <a:cs typeface="Arial"/>
              <a:sym typeface="Arial"/>
            </a:endParaRPr>
          </a:p>
        </p:txBody>
      </p:sp>
      <p:pic>
        <p:nvPicPr>
          <p:cNvPr id="277" name="Google Shape;277;g138dbd52ed1_0_0"/>
          <p:cNvPicPr preferRelativeResize="0"/>
          <p:nvPr/>
        </p:nvPicPr>
        <p:blipFill rotWithShape="1">
          <a:blip r:embed="rId4">
            <a:alphaModFix/>
          </a:blip>
          <a:srcRect b="0" l="0" r="0" t="0"/>
          <a:stretch/>
        </p:blipFill>
        <p:spPr>
          <a:xfrm>
            <a:off x="1372577" y="1573505"/>
            <a:ext cx="3332785" cy="3037270"/>
          </a:xfrm>
          <a:prstGeom prst="rect">
            <a:avLst/>
          </a:prstGeom>
          <a:noFill/>
          <a:ln>
            <a:noFill/>
          </a:ln>
        </p:spPr>
      </p:pic>
      <p:sp>
        <p:nvSpPr>
          <p:cNvPr id="278" name="Google Shape;278;g138dbd52ed1_0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279" name="Google Shape;279;g138dbd52ed1_0_0"/>
          <p:cNvSpPr txBox="1"/>
          <p:nvPr/>
        </p:nvSpPr>
        <p:spPr>
          <a:xfrm>
            <a:off x="3625974" y="2656321"/>
            <a:ext cx="999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50%</a:t>
            </a:r>
            <a:endParaRPr b="1" i="0" sz="1800" u="none" cap="none" strike="noStrike">
              <a:solidFill>
                <a:schemeClr val="lt1"/>
              </a:solidFill>
              <a:latin typeface="Lato"/>
              <a:ea typeface="Lato"/>
              <a:cs typeface="Lato"/>
              <a:sym typeface="Lato"/>
            </a:endParaRPr>
          </a:p>
        </p:txBody>
      </p:sp>
      <p:sp>
        <p:nvSpPr>
          <p:cNvPr id="280" name="Google Shape;280;g138dbd52ed1_0_0"/>
          <p:cNvSpPr txBox="1"/>
          <p:nvPr/>
        </p:nvSpPr>
        <p:spPr>
          <a:xfrm>
            <a:off x="2150506" y="3280475"/>
            <a:ext cx="859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Lato"/>
                <a:ea typeface="Lato"/>
                <a:cs typeface="Lato"/>
                <a:sym typeface="Lato"/>
              </a:rPr>
              <a:t>30%</a:t>
            </a:r>
            <a:endParaRPr b="1" i="0" sz="1800" u="none" cap="none" strike="noStrike">
              <a:solidFill>
                <a:schemeClr val="dk1"/>
              </a:solidFill>
              <a:latin typeface="Lato"/>
              <a:ea typeface="Lato"/>
              <a:cs typeface="Lato"/>
              <a:sym typeface="Lato"/>
            </a:endParaRPr>
          </a:p>
        </p:txBody>
      </p:sp>
      <p:sp>
        <p:nvSpPr>
          <p:cNvPr id="281" name="Google Shape;281;g138dbd52ed1_0_0"/>
          <p:cNvSpPr txBox="1"/>
          <p:nvPr/>
        </p:nvSpPr>
        <p:spPr>
          <a:xfrm>
            <a:off x="2386178" y="2035675"/>
            <a:ext cx="782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Lato"/>
                <a:ea typeface="Lato"/>
                <a:cs typeface="Lato"/>
                <a:sym typeface="Lato"/>
              </a:rPr>
              <a:t>20%</a:t>
            </a:r>
            <a:endParaRPr b="1" i="0" sz="1800" u="none" cap="none" strike="noStrike">
              <a:solidFill>
                <a:schemeClr val="dk1"/>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5" name="Shape 285"/>
        <p:cNvGrpSpPr/>
        <p:nvPr/>
      </p:nvGrpSpPr>
      <p:grpSpPr>
        <a:xfrm>
          <a:off x="0" y="0"/>
          <a:ext cx="0" cy="0"/>
          <a:chOff x="0" y="0"/>
          <a:chExt cx="0" cy="0"/>
        </a:xfrm>
      </p:grpSpPr>
      <p:sp>
        <p:nvSpPr>
          <p:cNvPr id="286" name="Google Shape;286;g138dbd52ed1_0_17"/>
          <p:cNvSpPr txBox="1"/>
          <p:nvPr/>
        </p:nvSpPr>
        <p:spPr>
          <a:xfrm>
            <a:off x="409128" y="2043537"/>
            <a:ext cx="4247700" cy="243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Black"/>
                <a:ea typeface="Lato Black"/>
                <a:cs typeface="Lato Black"/>
                <a:sym typeface="Lato Black"/>
              </a:rPr>
              <a:t>Task!</a:t>
            </a:r>
            <a:endParaRPr b="1" i="0" sz="14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400"/>
              <a:buFont typeface="Arial"/>
              <a:buNone/>
            </a:pPr>
            <a:r>
              <a:t/>
            </a:r>
            <a:endParaRPr b="0" i="0" sz="1000" u="none" cap="none" strike="noStrike">
              <a:solidFill>
                <a:schemeClr val="lt1"/>
              </a:solidFill>
              <a:latin typeface="Lato"/>
              <a:ea typeface="Lato"/>
              <a:cs typeface="Lato"/>
              <a:sym typeface="Lato"/>
            </a:endParaRPr>
          </a:p>
          <a:p>
            <a:pPr indent="-317500" lvl="0" marL="457200" marR="0" rtl="0" algn="l">
              <a:lnSpc>
                <a:spcPct val="100000"/>
              </a:lnSpc>
              <a:spcBef>
                <a:spcPts val="0"/>
              </a:spcBef>
              <a:spcAft>
                <a:spcPts val="0"/>
              </a:spcAft>
              <a:buClr>
                <a:schemeClr val="lt1"/>
              </a:buClr>
              <a:buSzPts val="1400"/>
              <a:buFont typeface="Arial"/>
              <a:buAutoNum type="arabicPeriod"/>
            </a:pPr>
            <a:r>
              <a:rPr b="0" i="0" lang="en-GB" sz="1400" u="none" cap="none" strike="noStrike">
                <a:solidFill>
                  <a:schemeClr val="lt1"/>
                </a:solidFill>
                <a:latin typeface="Lato"/>
                <a:ea typeface="Lato"/>
                <a:cs typeface="Lato"/>
                <a:sym typeface="Lato"/>
              </a:rPr>
              <a:t>Read through the bills catalogue</a:t>
            </a:r>
            <a:endParaRPr b="0" i="0" sz="1400" u="none" cap="none" strike="noStrike">
              <a:solidFill>
                <a:schemeClr val="lt1"/>
              </a:solidFill>
              <a:latin typeface="Lato"/>
              <a:ea typeface="Lato"/>
              <a:cs typeface="Lato"/>
              <a:sym typeface="Lato"/>
            </a:endParaRPr>
          </a:p>
          <a:p>
            <a:pPr indent="-317500" lvl="0" marL="457200" marR="0" rtl="0" algn="l">
              <a:lnSpc>
                <a:spcPct val="100000"/>
              </a:lnSpc>
              <a:spcBef>
                <a:spcPts val="0"/>
              </a:spcBef>
              <a:spcAft>
                <a:spcPts val="0"/>
              </a:spcAft>
              <a:buClr>
                <a:schemeClr val="lt1"/>
              </a:buClr>
              <a:buSzPts val="1400"/>
              <a:buFont typeface="Arial"/>
              <a:buAutoNum type="arabicPeriod"/>
            </a:pPr>
            <a:r>
              <a:rPr b="0" i="0" lang="en-GB" sz="1400" u="none" cap="none" strike="noStrike">
                <a:solidFill>
                  <a:schemeClr val="lt1"/>
                </a:solidFill>
                <a:latin typeface="Lato"/>
                <a:ea typeface="Lato"/>
                <a:cs typeface="Lato"/>
                <a:sym typeface="Lato"/>
              </a:rPr>
              <a:t>Budget for needs. Choose somewhere to live, the utilities, taxes,</a:t>
            </a:r>
            <a:r>
              <a:rPr b="0" i="0" lang="en-GB" sz="1400" u="none" cap="none" strike="noStrike">
                <a:solidFill>
                  <a:schemeClr val="lt1"/>
                </a:solidFill>
                <a:latin typeface="Lato"/>
                <a:ea typeface="Lato"/>
                <a:cs typeface="Lato"/>
                <a:sym typeface="Lato"/>
                <a:extLst>
                  <a:ext uri="http://customooxmlschemas.google.com/">
                    <go:slidesCustomData xmlns:go="http://customooxmlschemas.google.com/" textRoundtripDataId="8"/>
                  </a:ext>
                </a:extLst>
              </a:rPr>
              <a:t> </a:t>
            </a:r>
            <a:r>
              <a:rPr b="0" i="0" lang="en-GB" sz="1400" u="none" cap="none" strike="noStrike">
                <a:solidFill>
                  <a:schemeClr val="lt1"/>
                </a:solidFill>
                <a:latin typeface="Lato"/>
                <a:ea typeface="Lato"/>
                <a:cs typeface="Lato"/>
                <a:sym typeface="Lato"/>
              </a:rPr>
              <a:t>transport, TV, internet and food. Add the cost of each of these to the worksheet. </a:t>
            </a:r>
            <a:endParaRPr b="0" i="0" sz="14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extLst>
                  <a:ext uri="http://customooxmlschemas.google.com/">
                    <go:slidesCustomData xmlns:go="http://customooxmlschemas.google.com/" textRoundtripDataId="9"/>
                  </a:ext>
                </a:extLst>
              </a:rPr>
              <a:t>Remember the needs should account for roughly </a:t>
            </a:r>
            <a:r>
              <a:rPr b="0" i="0" lang="en-GB" sz="1400" u="none" cap="none" strike="noStrike">
                <a:solidFill>
                  <a:schemeClr val="lt1"/>
                </a:solidFill>
                <a:latin typeface="Lato Black"/>
                <a:ea typeface="Lato Black"/>
                <a:cs typeface="Lato Black"/>
                <a:sym typeface="Lato Black"/>
                <a:extLst>
                  <a:ext uri="http://customooxmlschemas.google.com/">
                    <go:slidesCustomData xmlns:go="http://customooxmlschemas.google.com/" textRoundtripDataId="10"/>
                  </a:ext>
                </a:extLst>
              </a:rPr>
              <a:t>50%</a:t>
            </a:r>
            <a:r>
              <a:rPr b="0" i="0" lang="en-GB" sz="1400" u="none" cap="none" strike="noStrike">
                <a:solidFill>
                  <a:schemeClr val="lt1"/>
                </a:solidFill>
                <a:latin typeface="Lato"/>
                <a:ea typeface="Lato"/>
                <a:cs typeface="Lato"/>
                <a:sym typeface="Lato"/>
                <a:extLst>
                  <a:ext uri="http://customooxmlschemas.google.com/">
                    <go:slidesCustomData xmlns:go="http://customooxmlschemas.google.com/" textRoundtripDataId="11"/>
                  </a:ext>
                </a:extLst>
              </a:rPr>
              <a:t> of your income!</a:t>
            </a:r>
            <a:endParaRPr b="0" i="0" sz="14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p:txBody>
      </p:sp>
      <p:sp>
        <p:nvSpPr>
          <p:cNvPr id="287" name="Google Shape;287;g138dbd52ed1_0_17"/>
          <p:cNvSpPr txBox="1"/>
          <p:nvPr/>
        </p:nvSpPr>
        <p:spPr>
          <a:xfrm>
            <a:off x="1305906" y="335989"/>
            <a:ext cx="4764000" cy="4659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rgbClr val="FF8022"/>
                </a:solidFill>
                <a:latin typeface="Lato Black"/>
                <a:ea typeface="Lato Black"/>
                <a:cs typeface="Lato Black"/>
                <a:sym typeface="Lato Black"/>
              </a:rPr>
              <a:t>Calculating your needs</a:t>
            </a:r>
            <a:endParaRPr b="0" i="0" sz="1400" u="none" cap="none" strike="noStrike">
              <a:solidFill>
                <a:srgbClr val="000000"/>
              </a:solidFill>
              <a:latin typeface="Arial"/>
              <a:ea typeface="Arial"/>
              <a:cs typeface="Arial"/>
              <a:sym typeface="Arial"/>
            </a:endParaRPr>
          </a:p>
        </p:txBody>
      </p:sp>
      <p:sp>
        <p:nvSpPr>
          <p:cNvPr id="288" name="Google Shape;288;g138dbd52ed1_0_17"/>
          <p:cNvSpPr txBox="1"/>
          <p:nvPr/>
        </p:nvSpPr>
        <p:spPr>
          <a:xfrm>
            <a:off x="503500" y="1109525"/>
            <a:ext cx="3919200" cy="872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Lato Light"/>
                <a:ea typeface="Lato Light"/>
                <a:cs typeface="Lato Light"/>
                <a:sym typeface="Lato Light"/>
              </a:rPr>
              <a:t>What do people </a:t>
            </a:r>
            <a:r>
              <a:rPr b="1" i="0" lang="en-GB" sz="2600" u="none" cap="none" strike="noStrike">
                <a:solidFill>
                  <a:schemeClr val="lt1"/>
                </a:solidFill>
                <a:latin typeface="Lato"/>
                <a:ea typeface="Lato"/>
                <a:cs typeface="Lato"/>
                <a:sym typeface="Lato"/>
              </a:rPr>
              <a:t>NEED </a:t>
            </a:r>
            <a:r>
              <a:rPr b="0" i="0" lang="en-GB" sz="2600" u="none" cap="none" strike="noStrike">
                <a:solidFill>
                  <a:schemeClr val="lt1"/>
                </a:solidFill>
                <a:latin typeface="Lato Light"/>
                <a:ea typeface="Lato Light"/>
                <a:cs typeface="Lato Light"/>
                <a:sym typeface="Lato Light"/>
              </a:rPr>
              <a:t>to spend their money on? </a:t>
            </a:r>
            <a:endParaRPr b="0" i="0" sz="2600" u="none" cap="none" strike="noStrike">
              <a:solidFill>
                <a:srgbClr val="FF8022"/>
              </a:solidFill>
              <a:latin typeface="Lato Light"/>
              <a:ea typeface="Lato Light"/>
              <a:cs typeface="Lato Light"/>
              <a:sym typeface="Lato Light"/>
            </a:endParaRPr>
          </a:p>
        </p:txBody>
      </p:sp>
      <p:sp>
        <p:nvSpPr>
          <p:cNvPr id="289" name="Google Shape;289;g138dbd52ed1_0_1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290" name="Google Shape;290;g138dbd52ed1_0_17"/>
          <p:cNvPicPr preferRelativeResize="0"/>
          <p:nvPr/>
        </p:nvPicPr>
        <p:blipFill rotWithShape="1">
          <a:blip r:embed="rId3">
            <a:alphaModFix/>
          </a:blip>
          <a:srcRect b="0" l="0" r="0" t="0"/>
          <a:stretch/>
        </p:blipFill>
        <p:spPr>
          <a:xfrm>
            <a:off x="448799" y="261288"/>
            <a:ext cx="690376" cy="690376"/>
          </a:xfrm>
          <a:prstGeom prst="rect">
            <a:avLst/>
          </a:prstGeom>
          <a:noFill/>
          <a:ln>
            <a:noFill/>
          </a:ln>
        </p:spPr>
      </p:pic>
      <p:pic>
        <p:nvPicPr>
          <p:cNvPr id="291" name="Google Shape;291;g138dbd52ed1_0_17"/>
          <p:cNvPicPr preferRelativeResize="0"/>
          <p:nvPr/>
        </p:nvPicPr>
        <p:blipFill rotWithShape="1">
          <a:blip r:embed="rId4">
            <a:alphaModFix/>
          </a:blip>
          <a:srcRect b="0" l="0" r="0" t="0"/>
          <a:stretch/>
        </p:blipFill>
        <p:spPr>
          <a:xfrm>
            <a:off x="4921400" y="1171400"/>
            <a:ext cx="2567326" cy="363131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95" name="Shape 295"/>
        <p:cNvGrpSpPr/>
        <p:nvPr/>
      </p:nvGrpSpPr>
      <p:grpSpPr>
        <a:xfrm>
          <a:off x="0" y="0"/>
          <a:ext cx="0" cy="0"/>
          <a:chOff x="0" y="0"/>
          <a:chExt cx="0" cy="0"/>
        </a:xfrm>
      </p:grpSpPr>
      <p:sp>
        <p:nvSpPr>
          <p:cNvPr id="296" name="Google Shape;296;g138dbd52ed1_0_26"/>
          <p:cNvSpPr txBox="1"/>
          <p:nvPr/>
        </p:nvSpPr>
        <p:spPr>
          <a:xfrm>
            <a:off x="596590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g138dbd52ed1_0_26"/>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298" name="Google Shape;298;g138dbd52ed1_0_26"/>
          <p:cNvSpPr txBox="1"/>
          <p:nvPr/>
        </p:nvSpPr>
        <p:spPr>
          <a:xfrm>
            <a:off x="409128" y="2043537"/>
            <a:ext cx="4247700" cy="264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Black"/>
                <a:ea typeface="Lato Black"/>
                <a:cs typeface="Lato Black"/>
                <a:sym typeface="Lato Black"/>
              </a:rPr>
              <a:t>Task!</a:t>
            </a:r>
            <a:endParaRPr b="1" i="0" sz="14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400"/>
              <a:buFont typeface="Arial"/>
              <a:buNone/>
            </a:pPr>
            <a:r>
              <a:t/>
            </a:r>
            <a:endParaRPr b="0" i="0" sz="1000" u="none" cap="none" strike="noStrike">
              <a:solidFill>
                <a:schemeClr val="lt1"/>
              </a:solidFill>
              <a:latin typeface="Lato"/>
              <a:ea typeface="Lato"/>
              <a:cs typeface="Lato"/>
              <a:sym typeface="Lato"/>
            </a:endParaRPr>
          </a:p>
          <a:p>
            <a:pPr indent="-317500" lvl="0" marL="457200" marR="0" rtl="0" algn="l">
              <a:lnSpc>
                <a:spcPct val="100000"/>
              </a:lnSpc>
              <a:spcBef>
                <a:spcPts val="0"/>
              </a:spcBef>
              <a:spcAft>
                <a:spcPts val="0"/>
              </a:spcAft>
              <a:buClr>
                <a:schemeClr val="lt1"/>
              </a:buClr>
              <a:buSzPts val="1400"/>
              <a:buFont typeface="Arial"/>
              <a:buAutoNum type="arabicPeriod"/>
            </a:pPr>
            <a:r>
              <a:rPr b="0" i="0" lang="en-GB" sz="1400" u="none" cap="none" strike="noStrike">
                <a:solidFill>
                  <a:schemeClr val="lt1"/>
                </a:solidFill>
                <a:latin typeface="Lato"/>
                <a:ea typeface="Lato"/>
                <a:cs typeface="Lato"/>
                <a:sym typeface="Lato"/>
              </a:rPr>
              <a:t>Read through the bills catalogue</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AutoNum type="arabicPeriod"/>
            </a:pPr>
            <a:r>
              <a:rPr b="0" i="0" lang="en-GB" sz="1400" u="none" cap="none" strike="noStrike">
                <a:solidFill>
                  <a:schemeClr val="lt1"/>
                </a:solidFill>
                <a:latin typeface="Lato"/>
                <a:ea typeface="Lato"/>
                <a:cs typeface="Lato"/>
                <a:sym typeface="Lato"/>
              </a:rPr>
              <a:t>Budget for wants. Look at the ‘other potential costs’. Are these needs or wants? Are there any others that could be added  to the sheet?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AutoNum type="arabicPeriod"/>
            </a:pPr>
            <a:r>
              <a:rPr b="0" i="0" lang="en-GB" sz="1400" u="none" cap="none" strike="noStrike">
                <a:solidFill>
                  <a:schemeClr val="lt1"/>
                </a:solidFill>
                <a:latin typeface="Lato"/>
                <a:ea typeface="Lato"/>
                <a:cs typeface="Lato"/>
                <a:sym typeface="Lato"/>
              </a:rPr>
              <a:t>Can you think of top tips to help slow down when it comes to wants? </a:t>
            </a:r>
            <a:endParaRPr b="0" i="0" sz="14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Remember, </a:t>
            </a:r>
            <a:r>
              <a:rPr b="0" i="0" lang="en-GB" sz="1400" u="none" cap="none" strike="noStrike">
                <a:solidFill>
                  <a:schemeClr val="lt1"/>
                </a:solidFill>
                <a:latin typeface="Arial"/>
                <a:ea typeface="Arial"/>
                <a:cs typeface="Arial"/>
                <a:sym typeface="Arial"/>
                <a:extLst>
                  <a:ext uri="http://customooxmlschemas.google.com/">
                    <go:slidesCustomData xmlns:go="http://customooxmlschemas.google.com/" textRoundtripDataId="12"/>
                  </a:ext>
                </a:extLst>
              </a:rPr>
              <a:t>wants should account for roughly</a:t>
            </a:r>
            <a:r>
              <a:rPr b="0" i="0" lang="en-GB" sz="1400" u="none" cap="none" strike="noStrike">
                <a:solidFill>
                  <a:schemeClr val="lt1"/>
                </a:solidFill>
                <a:latin typeface="Arial"/>
                <a:ea typeface="Arial"/>
                <a:cs typeface="Arial"/>
                <a:sym typeface="Arial"/>
              </a:rPr>
              <a:t> </a:t>
            </a:r>
            <a:br>
              <a:rPr b="0" i="0" lang="en-GB" sz="1400" u="none" cap="none" strike="noStrike">
                <a:solidFill>
                  <a:schemeClr val="lt1"/>
                </a:solidFill>
                <a:latin typeface="Arial"/>
                <a:ea typeface="Arial"/>
                <a:cs typeface="Arial"/>
                <a:sym typeface="Arial"/>
              </a:rPr>
            </a:br>
            <a:r>
              <a:rPr b="0" i="0" lang="en-GB" sz="1400" u="none" cap="none" strike="noStrike">
                <a:solidFill>
                  <a:schemeClr val="lt1"/>
                </a:solidFill>
                <a:latin typeface="Lato Black"/>
                <a:ea typeface="Lato Black"/>
                <a:cs typeface="Lato Black"/>
                <a:sym typeface="Lato Black"/>
              </a:rPr>
              <a:t>30%</a:t>
            </a:r>
            <a:r>
              <a:rPr b="1" i="0" lang="en-GB" sz="1400" u="none" cap="none" strike="noStrike">
                <a:solidFill>
                  <a:schemeClr val="lt1"/>
                </a:solidFill>
                <a:latin typeface="Lato"/>
                <a:ea typeface="Lato"/>
                <a:cs typeface="Lato"/>
                <a:sym typeface="Lato"/>
              </a:rPr>
              <a:t> </a:t>
            </a:r>
            <a:r>
              <a:rPr b="0" i="0" lang="en-GB" sz="1400" u="none" cap="none" strike="noStrike">
                <a:solidFill>
                  <a:schemeClr val="lt1"/>
                </a:solidFill>
                <a:latin typeface="Lato"/>
                <a:ea typeface="Lato"/>
                <a:cs typeface="Lato"/>
                <a:sym typeface="Lato"/>
              </a:rPr>
              <a:t>of a person’s income!</a:t>
            </a:r>
            <a:endParaRPr b="0" i="0" sz="14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p:txBody>
      </p:sp>
      <p:sp>
        <p:nvSpPr>
          <p:cNvPr id="299" name="Google Shape;299;g138dbd52ed1_0_26"/>
          <p:cNvSpPr txBox="1"/>
          <p:nvPr/>
        </p:nvSpPr>
        <p:spPr>
          <a:xfrm>
            <a:off x="503500" y="1109525"/>
            <a:ext cx="3919200" cy="872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Lato Light"/>
                <a:ea typeface="Lato Light"/>
                <a:cs typeface="Lato Light"/>
                <a:sym typeface="Lato Light"/>
              </a:rPr>
              <a:t>What do people </a:t>
            </a:r>
            <a:r>
              <a:rPr b="1" i="0" lang="en-GB" sz="2600" u="none" cap="none" strike="noStrike">
                <a:solidFill>
                  <a:schemeClr val="lt1"/>
                </a:solidFill>
                <a:latin typeface="Lato"/>
                <a:ea typeface="Lato"/>
                <a:cs typeface="Lato"/>
                <a:sym typeface="Lato"/>
              </a:rPr>
              <a:t>WANT </a:t>
            </a:r>
            <a:r>
              <a:rPr b="0" i="0" lang="en-GB" sz="2600" u="none" cap="none" strike="noStrike">
                <a:solidFill>
                  <a:schemeClr val="lt1"/>
                </a:solidFill>
                <a:latin typeface="Lato Light"/>
                <a:ea typeface="Lato Light"/>
                <a:cs typeface="Lato Light"/>
                <a:sym typeface="Lato Light"/>
              </a:rPr>
              <a:t>to spend their money on? </a:t>
            </a:r>
            <a:endParaRPr b="0" i="0" sz="2600" u="none" cap="none" strike="noStrike">
              <a:solidFill>
                <a:schemeClr val="lt1"/>
              </a:solidFill>
              <a:latin typeface="Lato Light"/>
              <a:ea typeface="Lato Light"/>
              <a:cs typeface="Lato Light"/>
              <a:sym typeface="Lato Light"/>
            </a:endParaRPr>
          </a:p>
        </p:txBody>
      </p:sp>
      <p:pic>
        <p:nvPicPr>
          <p:cNvPr id="300" name="Google Shape;300;g138dbd52ed1_0_26"/>
          <p:cNvPicPr preferRelativeResize="0"/>
          <p:nvPr/>
        </p:nvPicPr>
        <p:blipFill rotWithShape="1">
          <a:blip r:embed="rId3">
            <a:alphaModFix/>
          </a:blip>
          <a:srcRect b="0" l="0" r="0" t="0"/>
          <a:stretch/>
        </p:blipFill>
        <p:spPr>
          <a:xfrm>
            <a:off x="4921388" y="1171388"/>
            <a:ext cx="2567326" cy="3633085"/>
          </a:xfrm>
          <a:prstGeom prst="rect">
            <a:avLst/>
          </a:prstGeom>
          <a:noFill/>
          <a:ln>
            <a:noFill/>
          </a:ln>
        </p:spPr>
      </p:pic>
      <p:sp>
        <p:nvSpPr>
          <p:cNvPr id="301" name="Google Shape;301;g138dbd52ed1_0_26"/>
          <p:cNvSpPr txBox="1"/>
          <p:nvPr/>
        </p:nvSpPr>
        <p:spPr>
          <a:xfrm>
            <a:off x="1305898" y="336000"/>
            <a:ext cx="6182700" cy="4659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rgbClr val="FF8022"/>
                </a:solidFill>
                <a:latin typeface="Lato Black"/>
                <a:ea typeface="Lato Black"/>
                <a:cs typeface="Lato Black"/>
                <a:sym typeface="Lato Black"/>
              </a:rPr>
              <a:t>Calculating your wants</a:t>
            </a:r>
            <a:endParaRPr b="0" i="0" sz="1400" u="none" cap="none" strike="noStrike">
              <a:solidFill>
                <a:srgbClr val="000000"/>
              </a:solidFill>
              <a:latin typeface="Arial"/>
              <a:ea typeface="Arial"/>
              <a:cs typeface="Arial"/>
              <a:sym typeface="Arial"/>
            </a:endParaRPr>
          </a:p>
        </p:txBody>
      </p:sp>
      <p:pic>
        <p:nvPicPr>
          <p:cNvPr id="302" name="Google Shape;302;g138dbd52ed1_0_26"/>
          <p:cNvPicPr preferRelativeResize="0"/>
          <p:nvPr/>
        </p:nvPicPr>
        <p:blipFill rotWithShape="1">
          <a:blip r:embed="rId4">
            <a:alphaModFix/>
          </a:blip>
          <a:srcRect b="0" l="0" r="0" t="0"/>
          <a:stretch/>
        </p:blipFill>
        <p:spPr>
          <a:xfrm>
            <a:off x="448799" y="261288"/>
            <a:ext cx="690376" cy="690376"/>
          </a:xfrm>
          <a:prstGeom prst="rect">
            <a:avLst/>
          </a:prstGeom>
          <a:noFill/>
          <a:ln>
            <a:noFill/>
          </a:ln>
        </p:spPr>
      </p:pic>
      <p:sp>
        <p:nvSpPr>
          <p:cNvPr id="303" name="Google Shape;303;g138dbd52ed1_0_26"/>
          <p:cNvSpPr txBox="1"/>
          <p:nvPr/>
        </p:nvSpPr>
        <p:spPr>
          <a:xfrm>
            <a:off x="2051275" y="2704425"/>
            <a:ext cx="587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138e9fea7e6_0_16"/>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309" name="Google Shape;309;g138e9fea7e6_0_16"/>
          <p:cNvPicPr preferRelativeResize="0"/>
          <p:nvPr/>
        </p:nvPicPr>
        <p:blipFill rotWithShape="1">
          <a:blip r:embed="rId3">
            <a:alphaModFix/>
          </a:blip>
          <a:srcRect b="0" l="0" r="0" t="0"/>
          <a:stretch/>
        </p:blipFill>
        <p:spPr>
          <a:xfrm rot="700155">
            <a:off x="6690502" y="1294800"/>
            <a:ext cx="1793508" cy="2925194"/>
          </a:xfrm>
          <a:prstGeom prst="rect">
            <a:avLst/>
          </a:prstGeom>
          <a:noFill/>
          <a:ln>
            <a:noFill/>
          </a:ln>
        </p:spPr>
      </p:pic>
      <p:pic>
        <p:nvPicPr>
          <p:cNvPr id="310" name="Google Shape;310;g138e9fea7e6_0_16"/>
          <p:cNvPicPr preferRelativeResize="0"/>
          <p:nvPr/>
        </p:nvPicPr>
        <p:blipFill rotWithShape="1">
          <a:blip r:embed="rId4">
            <a:alphaModFix/>
          </a:blip>
          <a:srcRect b="0" l="0" r="0" t="0"/>
          <a:stretch/>
        </p:blipFill>
        <p:spPr>
          <a:xfrm rot="-397864">
            <a:off x="4921399" y="1171398"/>
            <a:ext cx="1956874" cy="2767856"/>
          </a:xfrm>
          <a:prstGeom prst="rect">
            <a:avLst/>
          </a:prstGeom>
          <a:noFill/>
          <a:ln cap="flat" cmpd="sng" w="28575">
            <a:solidFill>
              <a:schemeClr val="accent2"/>
            </a:solidFill>
            <a:prstDash val="solid"/>
            <a:round/>
            <a:headEnd len="sm" w="sm" type="none"/>
            <a:tailEnd len="sm" w="sm" type="none"/>
          </a:ln>
        </p:spPr>
      </p:pic>
      <p:sp>
        <p:nvSpPr>
          <p:cNvPr id="311" name="Google Shape;311;g138e9fea7e6_0_16"/>
          <p:cNvSpPr txBox="1"/>
          <p:nvPr/>
        </p:nvSpPr>
        <p:spPr>
          <a:xfrm>
            <a:off x="1305898" y="336000"/>
            <a:ext cx="6182700" cy="4659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rgbClr val="FF8022"/>
                </a:solidFill>
                <a:latin typeface="Lato Black"/>
                <a:ea typeface="Lato Black"/>
                <a:cs typeface="Lato Black"/>
                <a:sym typeface="Lato Black"/>
              </a:rPr>
              <a:t>Calculating your </a:t>
            </a:r>
            <a:r>
              <a:rPr b="1" lang="en-GB" sz="3600">
                <a:solidFill>
                  <a:srgbClr val="FF8022"/>
                </a:solidFill>
                <a:latin typeface="Lato Black"/>
                <a:ea typeface="Lato Black"/>
                <a:cs typeface="Lato Black"/>
                <a:sym typeface="Lato Black"/>
              </a:rPr>
              <a:t>budget</a:t>
            </a:r>
            <a:endParaRPr b="0" i="0" sz="1400" u="none" cap="none" strike="noStrike">
              <a:solidFill>
                <a:srgbClr val="000000"/>
              </a:solidFill>
              <a:latin typeface="Arial"/>
              <a:ea typeface="Arial"/>
              <a:cs typeface="Arial"/>
              <a:sym typeface="Arial"/>
            </a:endParaRPr>
          </a:p>
        </p:txBody>
      </p:sp>
      <p:pic>
        <p:nvPicPr>
          <p:cNvPr id="312" name="Google Shape;312;g138e9fea7e6_0_16"/>
          <p:cNvPicPr preferRelativeResize="0"/>
          <p:nvPr/>
        </p:nvPicPr>
        <p:blipFill rotWithShape="1">
          <a:blip r:embed="rId5">
            <a:alphaModFix/>
          </a:blip>
          <a:srcRect b="0" l="0" r="0" t="0"/>
          <a:stretch/>
        </p:blipFill>
        <p:spPr>
          <a:xfrm>
            <a:off x="448799" y="261288"/>
            <a:ext cx="690376" cy="690376"/>
          </a:xfrm>
          <a:prstGeom prst="rect">
            <a:avLst/>
          </a:prstGeom>
          <a:noFill/>
          <a:ln>
            <a:noFill/>
          </a:ln>
        </p:spPr>
      </p:pic>
      <p:sp>
        <p:nvSpPr>
          <p:cNvPr id="313" name="Google Shape;313;g138e9fea7e6_0_16"/>
          <p:cNvSpPr txBox="1"/>
          <p:nvPr/>
        </p:nvSpPr>
        <p:spPr>
          <a:xfrm>
            <a:off x="235603" y="1567512"/>
            <a:ext cx="42477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GB" sz="1800">
                <a:solidFill>
                  <a:schemeClr val="lt1"/>
                </a:solidFill>
                <a:latin typeface="Lato"/>
                <a:ea typeface="Lato"/>
                <a:cs typeface="Lato"/>
                <a:sym typeface="Lato"/>
              </a:rPr>
              <a:t>What are some of the issues people might face when budgeting?</a:t>
            </a:r>
            <a:endParaRPr sz="18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sz="18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n-GB" sz="1800">
                <a:solidFill>
                  <a:schemeClr val="lt1"/>
                </a:solidFill>
                <a:latin typeface="Lato"/>
                <a:ea typeface="Lato"/>
                <a:cs typeface="Lato"/>
                <a:sym typeface="Lato"/>
              </a:rPr>
              <a:t>Were there any items that were switched from a need to a want?</a:t>
            </a:r>
            <a:endParaRPr sz="18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sz="18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sz="1800">
              <a:solidFill>
                <a:schemeClr val="lt1"/>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1"/>
          <p:cNvSpPr txBox="1"/>
          <p:nvPr/>
        </p:nvSpPr>
        <p:spPr>
          <a:xfrm>
            <a:off x="906873" y="3337458"/>
            <a:ext cx="1537500" cy="49240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2600" u="none" cap="none" strike="noStrike">
                <a:solidFill>
                  <a:schemeClr val="accent2"/>
                </a:solidFill>
                <a:latin typeface="Lato Black"/>
                <a:ea typeface="Lato Black"/>
                <a:cs typeface="Lato Black"/>
                <a:sym typeface="Lato Black"/>
              </a:rPr>
              <a:t>Savings</a:t>
            </a:r>
            <a:endParaRPr b="1" i="0" sz="2600" u="none" cap="none" strike="noStrike">
              <a:solidFill>
                <a:schemeClr val="accent2"/>
              </a:solidFill>
              <a:latin typeface="Lato Black"/>
              <a:ea typeface="Lato Black"/>
              <a:cs typeface="Lato Black"/>
              <a:sym typeface="Lato Black"/>
            </a:endParaRPr>
          </a:p>
        </p:txBody>
      </p:sp>
      <p:sp>
        <p:nvSpPr>
          <p:cNvPr id="319" name="Google Shape;319;p21"/>
          <p:cNvSpPr txBox="1"/>
          <p:nvPr/>
        </p:nvSpPr>
        <p:spPr>
          <a:xfrm>
            <a:off x="379375" y="253750"/>
            <a:ext cx="583623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Planning your future</a:t>
            </a:r>
            <a:endParaRPr b="0" i="0" sz="1400" u="none" cap="none" strike="noStrike">
              <a:solidFill>
                <a:srgbClr val="000000"/>
              </a:solidFill>
              <a:latin typeface="Arial"/>
              <a:ea typeface="Arial"/>
              <a:cs typeface="Arial"/>
              <a:sym typeface="Arial"/>
            </a:endParaRPr>
          </a:p>
        </p:txBody>
      </p:sp>
      <p:sp>
        <p:nvSpPr>
          <p:cNvPr id="320" name="Google Shape;320;p21"/>
          <p:cNvSpPr txBox="1"/>
          <p:nvPr/>
        </p:nvSpPr>
        <p:spPr>
          <a:xfrm>
            <a:off x="3297490" y="3337458"/>
            <a:ext cx="2198792" cy="49240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GB" sz="2600" u="none" cap="none" strike="noStrike">
                <a:solidFill>
                  <a:schemeClr val="accent2"/>
                </a:solidFill>
                <a:latin typeface="Lato Black"/>
                <a:ea typeface="Lato Black"/>
                <a:cs typeface="Lato Black"/>
                <a:sym typeface="Lato Black"/>
              </a:rPr>
              <a:t>Investments</a:t>
            </a:r>
            <a:endParaRPr b="1" i="0" sz="2600" u="none" cap="none" strike="noStrike">
              <a:solidFill>
                <a:schemeClr val="accent2"/>
              </a:solidFill>
              <a:latin typeface="Lato Black"/>
              <a:ea typeface="Lato Black"/>
              <a:cs typeface="Lato Black"/>
              <a:sym typeface="Lato Black"/>
            </a:endParaRPr>
          </a:p>
        </p:txBody>
      </p:sp>
      <p:sp>
        <p:nvSpPr>
          <p:cNvPr id="321" name="Google Shape;321;p21"/>
          <p:cNvSpPr txBox="1"/>
          <p:nvPr/>
        </p:nvSpPr>
        <p:spPr>
          <a:xfrm>
            <a:off x="6018730" y="3337458"/>
            <a:ext cx="21987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lang="en-GB" sz="2600">
                <a:solidFill>
                  <a:schemeClr val="accent2"/>
                </a:solidFill>
                <a:latin typeface="Lato Black"/>
                <a:ea typeface="Lato Black"/>
                <a:cs typeface="Lato Black"/>
                <a:sym typeface="Lato Black"/>
              </a:rPr>
              <a:t>Unplanned  for events</a:t>
            </a:r>
            <a:endParaRPr b="1" i="0" sz="2600" u="none" cap="none" strike="noStrike">
              <a:solidFill>
                <a:schemeClr val="accent2"/>
              </a:solidFill>
              <a:latin typeface="Lato Black"/>
              <a:ea typeface="Lato Black"/>
              <a:cs typeface="Lato Black"/>
              <a:sym typeface="Lato Black"/>
            </a:endParaRPr>
          </a:p>
        </p:txBody>
      </p:sp>
      <p:sp>
        <p:nvSpPr>
          <p:cNvPr id="322" name="Google Shape;322;p2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323" name="Google Shape;323;p21"/>
          <p:cNvPicPr preferRelativeResize="0"/>
          <p:nvPr/>
        </p:nvPicPr>
        <p:blipFill rotWithShape="1">
          <a:blip r:embed="rId3">
            <a:alphaModFix/>
          </a:blip>
          <a:srcRect b="0" l="0" r="0" t="0"/>
          <a:stretch/>
        </p:blipFill>
        <p:spPr>
          <a:xfrm>
            <a:off x="872050" y="1664100"/>
            <a:ext cx="1607148" cy="1607148"/>
          </a:xfrm>
          <a:prstGeom prst="rect">
            <a:avLst/>
          </a:prstGeom>
          <a:noFill/>
          <a:ln>
            <a:noFill/>
          </a:ln>
        </p:spPr>
      </p:pic>
      <p:pic>
        <p:nvPicPr>
          <p:cNvPr id="324" name="Google Shape;324;p21"/>
          <p:cNvPicPr preferRelativeResize="0"/>
          <p:nvPr/>
        </p:nvPicPr>
        <p:blipFill rotWithShape="1">
          <a:blip r:embed="rId4">
            <a:alphaModFix/>
          </a:blip>
          <a:srcRect b="0" l="0" r="0" t="0"/>
          <a:stretch/>
        </p:blipFill>
        <p:spPr>
          <a:xfrm>
            <a:off x="3593312" y="1664100"/>
            <a:ext cx="1607148" cy="1607148"/>
          </a:xfrm>
          <a:prstGeom prst="rect">
            <a:avLst/>
          </a:prstGeom>
          <a:noFill/>
          <a:ln>
            <a:noFill/>
          </a:ln>
        </p:spPr>
      </p:pic>
      <p:pic>
        <p:nvPicPr>
          <p:cNvPr id="325" name="Google Shape;325;p21"/>
          <p:cNvPicPr preferRelativeResize="0"/>
          <p:nvPr/>
        </p:nvPicPr>
        <p:blipFill>
          <a:blip r:embed="rId5">
            <a:alphaModFix/>
          </a:blip>
          <a:stretch>
            <a:fillRect/>
          </a:stretch>
        </p:blipFill>
        <p:spPr>
          <a:xfrm>
            <a:off x="6489825" y="1830850"/>
            <a:ext cx="1234825" cy="1234825"/>
          </a:xfrm>
          <a:prstGeom prst="rect">
            <a:avLst/>
          </a:prstGeom>
          <a:noFill/>
          <a:ln>
            <a:noFill/>
          </a:ln>
        </p:spPr>
      </p:pic>
      <p:sp>
        <p:nvSpPr>
          <p:cNvPr id="326" name="Google Shape;326;p21"/>
          <p:cNvSpPr/>
          <p:nvPr/>
        </p:nvSpPr>
        <p:spPr>
          <a:xfrm>
            <a:off x="6419638" y="1748125"/>
            <a:ext cx="1357200" cy="1439100"/>
          </a:xfrm>
          <a:prstGeom prst="roundRect">
            <a:avLst>
              <a:gd fmla="val 16667" name="adj"/>
            </a:avLst>
          </a:prstGeom>
          <a:no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30" name="Shape 330"/>
        <p:cNvGrpSpPr/>
        <p:nvPr/>
      </p:nvGrpSpPr>
      <p:grpSpPr>
        <a:xfrm>
          <a:off x="0" y="0"/>
          <a:ext cx="0" cy="0"/>
          <a:chOff x="0" y="0"/>
          <a:chExt cx="0" cy="0"/>
        </a:xfrm>
      </p:grpSpPr>
      <p:sp>
        <p:nvSpPr>
          <p:cNvPr id="331" name="Google Shape;331;g138dbd52ed1_0_36"/>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g138dbd52ed1_0_36"/>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333" name="Google Shape;333;g138dbd52ed1_0_36"/>
          <p:cNvSpPr txBox="1"/>
          <p:nvPr/>
        </p:nvSpPr>
        <p:spPr>
          <a:xfrm>
            <a:off x="442300" y="1208950"/>
            <a:ext cx="8234400" cy="735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600"/>
              <a:buFont typeface="Arial"/>
              <a:buNone/>
            </a:pPr>
            <a:r>
              <a:rPr lang="en-GB" sz="2600">
                <a:solidFill>
                  <a:schemeClr val="lt1"/>
                </a:solidFill>
                <a:latin typeface="Lato"/>
                <a:ea typeface="Lato"/>
                <a:cs typeface="Lato"/>
                <a:sym typeface="Lato"/>
              </a:rPr>
              <a:t>How might apps be able to help people with budgeting?</a:t>
            </a:r>
            <a:endParaRPr b="0" i="0" sz="2600" u="none" cap="none" strike="noStrike">
              <a:solidFill>
                <a:schemeClr val="lt1"/>
              </a:solidFill>
              <a:latin typeface="Lato"/>
              <a:ea typeface="Lato"/>
              <a:cs typeface="Lato"/>
              <a:sym typeface="Lato"/>
            </a:endParaRPr>
          </a:p>
        </p:txBody>
      </p:sp>
      <p:sp>
        <p:nvSpPr>
          <p:cNvPr id="334" name="Google Shape;334;g138dbd52ed1_0_36"/>
          <p:cNvSpPr txBox="1"/>
          <p:nvPr/>
        </p:nvSpPr>
        <p:spPr>
          <a:xfrm>
            <a:off x="152650" y="4600825"/>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335" name="Google Shape;335;g138dbd52ed1_0_36"/>
          <p:cNvSpPr txBox="1"/>
          <p:nvPr/>
        </p:nvSpPr>
        <p:spPr>
          <a:xfrm>
            <a:off x="280400" y="2137025"/>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g138dbd52ed1_0_36"/>
          <p:cNvSpPr txBox="1"/>
          <p:nvPr/>
        </p:nvSpPr>
        <p:spPr>
          <a:xfrm>
            <a:off x="442300" y="1950650"/>
            <a:ext cx="8313300" cy="1715700"/>
          </a:xfrm>
          <a:prstGeom prst="rect">
            <a:avLst/>
          </a:prstGeom>
          <a:noFill/>
          <a:ln cap="flat" cmpd="sng" w="9525">
            <a:solidFill>
              <a:schemeClr val="l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600"/>
              <a:buFont typeface="Arial"/>
              <a:buNone/>
            </a:pPr>
            <a:r>
              <a:rPr lang="en-GB" sz="1800">
                <a:solidFill>
                  <a:schemeClr val="lt1"/>
                </a:solidFill>
                <a:latin typeface="Lato"/>
                <a:ea typeface="Lato"/>
                <a:cs typeface="Lato"/>
                <a:sym typeface="Lato"/>
              </a:rPr>
              <a:t>Click here to watch a video explaining how  digital budgeting tools can be used: </a:t>
            </a:r>
            <a:r>
              <a:rPr i="0" lang="en-GB" sz="1800" u="sng" cap="none" strike="noStrike">
                <a:solidFill>
                  <a:schemeClr val="lt1"/>
                </a:solidFill>
                <a:latin typeface="Lato"/>
                <a:ea typeface="Lato"/>
                <a:cs typeface="Lato"/>
                <a:sym typeface="Lato"/>
                <a:hlinkClick r:id="rId3">
                  <a:extLst>
                    <a:ext uri="{A12FA001-AC4F-418D-AE19-62706E023703}">
                      <ahyp:hlinkClr val="tx"/>
                    </a:ext>
                  </a:extLst>
                </a:hlinkClick>
              </a:rPr>
              <a:t>https://youtu.be/rc7sgvOj6q8</a:t>
            </a:r>
            <a:endParaRPr i="0" sz="1800" u="none" cap="none" strike="noStrike">
              <a:solidFill>
                <a:schemeClr val="lt1"/>
              </a:solidFill>
              <a:latin typeface="Lato"/>
              <a:ea typeface="Lato"/>
              <a:cs typeface="Lato"/>
              <a:sym typeface="Lato"/>
            </a:endParaRPr>
          </a:p>
        </p:txBody>
      </p:sp>
      <p:sp>
        <p:nvSpPr>
          <p:cNvPr id="337" name="Google Shape;337;g138dbd52ed1_0_36"/>
          <p:cNvSpPr txBox="1"/>
          <p:nvPr/>
        </p:nvSpPr>
        <p:spPr>
          <a:xfrm>
            <a:off x="442300" y="401173"/>
            <a:ext cx="5572200" cy="6150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rgbClr val="FF8022"/>
                </a:solidFill>
                <a:latin typeface="Lato Black"/>
                <a:ea typeface="Lato Black"/>
                <a:cs typeface="Lato Black"/>
                <a:sym typeface="Lato Black"/>
              </a:rPr>
              <a:t>Digital budgeting tools</a:t>
            </a:r>
            <a:endParaRPr b="1" i="0" sz="3600" u="none" cap="none" strike="noStrike">
              <a:solidFill>
                <a:srgbClr val="FF8022"/>
              </a:solidFill>
              <a:latin typeface="Lato Black"/>
              <a:ea typeface="Lato Black"/>
              <a:cs typeface="Lato Black"/>
              <a:sym typeface="Lato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9"/>
          <p:cNvSpPr txBox="1"/>
          <p:nvPr/>
        </p:nvSpPr>
        <p:spPr>
          <a:xfrm>
            <a:off x="467424" y="427742"/>
            <a:ext cx="3262435"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rgbClr val="FF8022"/>
                </a:solidFill>
                <a:latin typeface="Lato Black"/>
                <a:ea typeface="Lato Black"/>
                <a:cs typeface="Lato Black"/>
                <a:sym typeface="Lato Black"/>
              </a:rPr>
              <a:t>What is FLIC?</a:t>
            </a:r>
            <a:endParaRPr b="1" i="0" sz="3600" u="none" cap="none" strike="noStrike">
              <a:solidFill>
                <a:srgbClr val="FF8022"/>
              </a:solidFill>
              <a:latin typeface="Lato Black"/>
              <a:ea typeface="Lato Black"/>
              <a:cs typeface="Lato Black"/>
              <a:sym typeface="Lato Black"/>
            </a:endParaRPr>
          </a:p>
        </p:txBody>
      </p:sp>
      <p:sp>
        <p:nvSpPr>
          <p:cNvPr id="59" name="Google Shape;59;p19"/>
          <p:cNvSpPr txBox="1"/>
          <p:nvPr/>
        </p:nvSpPr>
        <p:spPr>
          <a:xfrm>
            <a:off x="462400" y="1418175"/>
            <a:ext cx="7527300" cy="27459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600"/>
              <a:buFont typeface="Arial"/>
              <a:buNone/>
            </a:pPr>
            <a:r>
              <a:rPr b="0" i="0" lang="en-GB" sz="2600" u="none" cap="none" strike="noStrike">
                <a:solidFill>
                  <a:schemeClr val="lt1"/>
                </a:solidFill>
                <a:latin typeface="Lato Light"/>
                <a:ea typeface="Lato Light"/>
                <a:cs typeface="Lato Light"/>
                <a:sym typeface="Lato Light"/>
              </a:rPr>
              <a:t>The Financial Times news group has set up a charity (Financial Literacy and Inclusion Campaign) focused on </a:t>
            </a:r>
            <a:r>
              <a:rPr b="1" i="0" lang="en-GB" sz="2600" u="none" cap="none" strike="noStrike">
                <a:solidFill>
                  <a:schemeClr val="lt1"/>
                </a:solidFill>
                <a:latin typeface="Lato"/>
                <a:ea typeface="Lato"/>
                <a:cs typeface="Lato"/>
                <a:sym typeface="Lato"/>
              </a:rPr>
              <a:t>building up the financial knowledge and skills of everyone in the UK</a:t>
            </a:r>
            <a:r>
              <a:rPr b="0" i="0" lang="en-GB" sz="2600" u="none" cap="none" strike="noStrike">
                <a:solidFill>
                  <a:schemeClr val="lt1"/>
                </a:solidFill>
                <a:latin typeface="Lato Light"/>
                <a:ea typeface="Lato Light"/>
                <a:cs typeface="Lato Light"/>
                <a:sym typeface="Lato Light"/>
              </a:rPr>
              <a:t>, especially the people that don’t usually come across this information. </a:t>
            </a:r>
            <a:endParaRPr b="0" i="0" sz="2600" u="none" cap="none" strike="noStrike">
              <a:solidFill>
                <a:schemeClr val="lt1"/>
              </a:solidFill>
              <a:latin typeface="Lato Light"/>
              <a:ea typeface="Lato Light"/>
              <a:cs typeface="Lato Light"/>
              <a:sym typeface="Lato Light"/>
            </a:endParaRPr>
          </a:p>
        </p:txBody>
      </p:sp>
      <p:sp>
        <p:nvSpPr>
          <p:cNvPr id="60" name="Google Shape;60;p19"/>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138dbd52ed1_0_338"/>
          <p:cNvSpPr txBox="1"/>
          <p:nvPr/>
        </p:nvSpPr>
        <p:spPr>
          <a:xfrm>
            <a:off x="379375" y="253750"/>
            <a:ext cx="5894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Planning your future </a:t>
            </a:r>
            <a:endParaRPr b="0" i="0" sz="1400" u="none" cap="none" strike="noStrike">
              <a:solidFill>
                <a:srgbClr val="000000"/>
              </a:solidFill>
              <a:latin typeface="Arial"/>
              <a:ea typeface="Arial"/>
              <a:cs typeface="Arial"/>
              <a:sym typeface="Arial"/>
            </a:endParaRPr>
          </a:p>
        </p:txBody>
      </p:sp>
      <p:pic>
        <p:nvPicPr>
          <p:cNvPr id="343" name="Google Shape;343;g138dbd52ed1_0_338"/>
          <p:cNvPicPr preferRelativeResize="0"/>
          <p:nvPr/>
        </p:nvPicPr>
        <p:blipFill rotWithShape="1">
          <a:blip r:embed="rId3">
            <a:alphaModFix/>
          </a:blip>
          <a:srcRect b="0" l="0" r="0" t="0"/>
          <a:stretch/>
        </p:blipFill>
        <p:spPr>
          <a:xfrm>
            <a:off x="2091757" y="1214316"/>
            <a:ext cx="4751022" cy="2714869"/>
          </a:xfrm>
          <a:prstGeom prst="rect">
            <a:avLst/>
          </a:prstGeom>
          <a:noFill/>
          <a:ln>
            <a:noFill/>
          </a:ln>
        </p:spPr>
      </p:pic>
      <p:sp>
        <p:nvSpPr>
          <p:cNvPr id="344" name="Google Shape;344;g138dbd52ed1_0_338"/>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grpSp>
        <p:nvGrpSpPr>
          <p:cNvPr id="349" name="Google Shape;349;g138dbd52ed1_0_344"/>
          <p:cNvGrpSpPr/>
          <p:nvPr/>
        </p:nvGrpSpPr>
        <p:grpSpPr>
          <a:xfrm>
            <a:off x="1204225" y="1199475"/>
            <a:ext cx="6476200" cy="3523550"/>
            <a:chOff x="545840" y="930633"/>
            <a:chExt cx="8034988" cy="4103354"/>
          </a:xfrm>
        </p:grpSpPr>
        <p:pic>
          <p:nvPicPr>
            <p:cNvPr id="350" name="Google Shape;350;g138dbd52ed1_0_344"/>
            <p:cNvPicPr preferRelativeResize="0"/>
            <p:nvPr/>
          </p:nvPicPr>
          <p:blipFill>
            <a:blip r:embed="rId3">
              <a:alphaModFix/>
            </a:blip>
            <a:stretch>
              <a:fillRect/>
            </a:stretch>
          </p:blipFill>
          <p:spPr>
            <a:xfrm>
              <a:off x="545840" y="2802096"/>
              <a:ext cx="3861847" cy="2231891"/>
            </a:xfrm>
            <a:prstGeom prst="rect">
              <a:avLst/>
            </a:prstGeom>
            <a:noFill/>
            <a:ln cap="flat" cmpd="sng" w="28575">
              <a:solidFill>
                <a:srgbClr val="FF8022"/>
              </a:solidFill>
              <a:prstDash val="solid"/>
              <a:round/>
              <a:headEnd len="sm" w="sm" type="none"/>
              <a:tailEnd len="sm" w="sm" type="none"/>
            </a:ln>
          </p:spPr>
        </p:pic>
        <p:pic>
          <p:nvPicPr>
            <p:cNvPr id="351" name="Google Shape;351;g138dbd52ed1_0_344"/>
            <p:cNvPicPr preferRelativeResize="0"/>
            <p:nvPr/>
          </p:nvPicPr>
          <p:blipFill>
            <a:blip r:embed="rId4">
              <a:alphaModFix/>
            </a:blip>
            <a:stretch>
              <a:fillRect/>
            </a:stretch>
          </p:blipFill>
          <p:spPr>
            <a:xfrm>
              <a:off x="4461193" y="930633"/>
              <a:ext cx="4119634" cy="2370473"/>
            </a:xfrm>
            <a:prstGeom prst="rect">
              <a:avLst/>
            </a:prstGeom>
            <a:noFill/>
            <a:ln cap="flat" cmpd="sng" w="28575">
              <a:solidFill>
                <a:srgbClr val="FF8022"/>
              </a:solidFill>
              <a:prstDash val="solid"/>
              <a:round/>
              <a:headEnd len="sm" w="sm" type="none"/>
              <a:tailEnd len="sm" w="sm" type="none"/>
            </a:ln>
          </p:spPr>
        </p:pic>
        <p:pic>
          <p:nvPicPr>
            <p:cNvPr id="352" name="Google Shape;352;g138dbd52ed1_0_344"/>
            <p:cNvPicPr preferRelativeResize="0"/>
            <p:nvPr/>
          </p:nvPicPr>
          <p:blipFill>
            <a:blip r:embed="rId5">
              <a:alphaModFix/>
            </a:blip>
            <a:stretch>
              <a:fillRect/>
            </a:stretch>
          </p:blipFill>
          <p:spPr>
            <a:xfrm>
              <a:off x="545850" y="930635"/>
              <a:ext cx="3915351" cy="2202365"/>
            </a:xfrm>
            <a:prstGeom prst="rect">
              <a:avLst/>
            </a:prstGeom>
            <a:noFill/>
            <a:ln cap="flat" cmpd="sng" w="28575">
              <a:solidFill>
                <a:srgbClr val="FF8022"/>
              </a:solidFill>
              <a:prstDash val="solid"/>
              <a:round/>
              <a:headEnd len="sm" w="sm" type="none"/>
              <a:tailEnd len="sm" w="sm" type="none"/>
            </a:ln>
          </p:spPr>
        </p:pic>
        <p:pic>
          <p:nvPicPr>
            <p:cNvPr id="353" name="Google Shape;353;g138dbd52ed1_0_344"/>
            <p:cNvPicPr preferRelativeResize="0"/>
            <p:nvPr/>
          </p:nvPicPr>
          <p:blipFill>
            <a:blip r:embed="rId6">
              <a:alphaModFix/>
            </a:blip>
            <a:stretch>
              <a:fillRect/>
            </a:stretch>
          </p:blipFill>
          <p:spPr>
            <a:xfrm>
              <a:off x="4461193" y="2663514"/>
              <a:ext cx="4119634" cy="2370473"/>
            </a:xfrm>
            <a:prstGeom prst="rect">
              <a:avLst/>
            </a:prstGeom>
            <a:noFill/>
            <a:ln cap="flat" cmpd="sng" w="28575">
              <a:solidFill>
                <a:srgbClr val="FF8022"/>
              </a:solidFill>
              <a:prstDash val="solid"/>
              <a:round/>
              <a:headEnd len="sm" w="sm" type="none"/>
              <a:tailEnd len="sm" w="sm" type="none"/>
            </a:ln>
          </p:spPr>
        </p:pic>
      </p:grpSp>
      <p:sp>
        <p:nvSpPr>
          <p:cNvPr id="354" name="Google Shape;354;g138dbd52ed1_0_344"/>
          <p:cNvSpPr txBox="1"/>
          <p:nvPr/>
        </p:nvSpPr>
        <p:spPr>
          <a:xfrm>
            <a:off x="379375" y="253750"/>
            <a:ext cx="5894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Planning your future </a:t>
            </a:r>
            <a:endParaRPr b="0" i="0" sz="1400" u="none" cap="none" strike="noStrike">
              <a:solidFill>
                <a:srgbClr val="000000"/>
              </a:solidFill>
              <a:latin typeface="Arial"/>
              <a:ea typeface="Arial"/>
              <a:cs typeface="Arial"/>
              <a:sym typeface="Arial"/>
            </a:endParaRPr>
          </a:p>
        </p:txBody>
      </p:sp>
      <p:sp>
        <p:nvSpPr>
          <p:cNvPr id="355" name="Google Shape;355;g138dbd52ed1_0_344"/>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138e9fea7e6_0_23"/>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g138e9fea7e6_0_23"/>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GB" sz="2000" u="none" cap="none" strike="noStrike">
                <a:solidFill>
                  <a:schemeClr val="accent2"/>
                </a:solidFill>
                <a:latin typeface="Lato Black"/>
                <a:ea typeface="Lato Black"/>
                <a:cs typeface="Lato Black"/>
                <a:sym typeface="Lato Black"/>
              </a:rPr>
              <a:t>By the end of the session, I will be able to:</a:t>
            </a:r>
            <a:endParaRPr b="0" i="0" sz="2000" u="none" cap="none" strike="noStrike">
              <a:solidFill>
                <a:schemeClr val="accent2"/>
              </a:solidFill>
              <a:latin typeface="Lato Black"/>
              <a:ea typeface="Lato Black"/>
              <a:cs typeface="Lato Black"/>
              <a:sym typeface="Lato Black"/>
            </a:endParaRPr>
          </a:p>
        </p:txBody>
      </p:sp>
      <p:sp>
        <p:nvSpPr>
          <p:cNvPr id="362" name="Google Shape;362;g138e9fea7e6_0_23"/>
          <p:cNvSpPr txBox="1"/>
          <p:nvPr/>
        </p:nvSpPr>
        <p:spPr>
          <a:xfrm>
            <a:off x="488167" y="1121687"/>
            <a:ext cx="6625500" cy="30660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Describe </a:t>
            </a:r>
            <a:r>
              <a:rPr b="1" i="0" lang="en-GB" sz="1600" u="none" cap="none" strike="noStrike">
                <a:solidFill>
                  <a:srgbClr val="00FF00"/>
                </a:solidFill>
                <a:latin typeface="Lato"/>
                <a:ea typeface="Lato"/>
                <a:cs typeface="Lato"/>
                <a:sym typeface="Lato"/>
              </a:rPr>
              <a:t>the difference between financial needs and wants </a:t>
            </a:r>
            <a:br>
              <a:rPr b="1" i="0" lang="en-GB" sz="1600" u="none" cap="none" strike="noStrike">
                <a:solidFill>
                  <a:srgbClr val="00FF00"/>
                </a:solidFill>
                <a:latin typeface="Lato"/>
                <a:ea typeface="Lato"/>
                <a:cs typeface="Lato"/>
                <a:sym typeface="Lato"/>
              </a:rPr>
            </a:br>
            <a:r>
              <a:rPr b="0" i="0" lang="en-GB" sz="1600" u="none" cap="none" strike="noStrike">
                <a:solidFill>
                  <a:srgbClr val="00FF00"/>
                </a:solidFill>
                <a:latin typeface="Lato Light"/>
                <a:ea typeface="Lato Light"/>
                <a:cs typeface="Lato Light"/>
                <a:sym typeface="Lato Light"/>
              </a:rPr>
              <a:t>and the external influences that could impact them. </a:t>
            </a:r>
            <a:endParaRPr b="0" i="0" sz="1600" u="none" cap="none" strike="noStrike">
              <a:solidFill>
                <a:srgbClr val="00FF00"/>
              </a:solidFill>
              <a:latin typeface="Arial"/>
              <a:ea typeface="Arial"/>
              <a:cs typeface="Arial"/>
              <a:sym typeface="Arial"/>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Determine smart choices about managing my money </a:t>
            </a:r>
            <a:r>
              <a:rPr lang="en-GB" sz="1600">
                <a:solidFill>
                  <a:srgbClr val="00FF00"/>
                </a:solidFill>
                <a:latin typeface="Lato Light"/>
                <a:ea typeface="Lato Light"/>
                <a:cs typeface="Lato Light"/>
                <a:sym typeface="Lato Light"/>
              </a:rPr>
              <a:t>that align with needs, wants and future goals.</a:t>
            </a:r>
            <a:endParaRPr sz="1600">
              <a:solidFill>
                <a:srgbClr val="00FF00"/>
              </a:solidFill>
              <a:latin typeface="Lato Light"/>
              <a:ea typeface="Lato Light"/>
              <a:cs typeface="Lato Light"/>
              <a:sym typeface="Lato Light"/>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Identify different budgeting systems </a:t>
            </a:r>
            <a:r>
              <a:rPr lang="en-GB" sz="1600">
                <a:solidFill>
                  <a:srgbClr val="00FF00"/>
                </a:solidFill>
                <a:latin typeface="Lato Light"/>
                <a:ea typeface="Lato Light"/>
                <a:cs typeface="Lato Light"/>
                <a:sym typeface="Lato Light"/>
              </a:rPr>
              <a:t>and how to apply them in different contexts. </a:t>
            </a:r>
            <a:endParaRPr sz="1600">
              <a:solidFill>
                <a:srgbClr val="00FF00"/>
              </a:solidFill>
              <a:latin typeface="Lato Light"/>
              <a:ea typeface="Lato Light"/>
              <a:cs typeface="Lato Light"/>
              <a:sym typeface="Lato Light"/>
            </a:endParaRPr>
          </a:p>
          <a:p>
            <a:pPr indent="-330200" lvl="0" marL="457200" marR="0" rtl="0" algn="l">
              <a:lnSpc>
                <a:spcPct val="107000"/>
              </a:lnSpc>
              <a:spcBef>
                <a:spcPts val="0"/>
              </a:spcBef>
              <a:spcAft>
                <a:spcPts val="0"/>
              </a:spcAft>
              <a:buClr>
                <a:srgbClr val="B7B7B7"/>
              </a:buClr>
              <a:buSzPts val="1600"/>
              <a:buFont typeface="Lato"/>
              <a:buAutoNum type="arabicPeriod"/>
            </a:pPr>
            <a:r>
              <a:rPr b="1" lang="en-GB" sz="1600">
                <a:solidFill>
                  <a:srgbClr val="B7B7B7"/>
                </a:solidFill>
                <a:latin typeface="Lato"/>
                <a:ea typeface="Lato"/>
                <a:cs typeface="Lato"/>
                <a:sym typeface="Lato"/>
              </a:rPr>
              <a:t>Examine </a:t>
            </a:r>
            <a:r>
              <a:rPr b="1" i="0" lang="en-GB" sz="1600" u="none" cap="none" strike="noStrike">
                <a:solidFill>
                  <a:srgbClr val="B7B7B7"/>
                </a:solidFill>
                <a:latin typeface="Lato"/>
                <a:ea typeface="Lato"/>
                <a:cs typeface="Lato"/>
                <a:sym typeface="Lato"/>
              </a:rPr>
              <a:t>how income from jobs is taxed </a:t>
            </a:r>
            <a:r>
              <a:rPr b="0" i="0" lang="en-GB" sz="1600" u="none" cap="none" strike="noStrike">
                <a:solidFill>
                  <a:srgbClr val="B7B7B7"/>
                </a:solidFill>
                <a:latin typeface="Lato Light"/>
                <a:ea typeface="Lato Light"/>
                <a:cs typeface="Lato Light"/>
                <a:sym typeface="Lato Light"/>
              </a:rPr>
              <a:t>and calculate how much is left to budget.</a:t>
            </a:r>
            <a:endParaRPr b="0" i="0" sz="1600" u="none" cap="none" strike="noStrike">
              <a:solidFill>
                <a:srgbClr val="B7B7B7"/>
              </a:solidFill>
              <a:latin typeface="Lato Light"/>
              <a:ea typeface="Lato Light"/>
              <a:cs typeface="Lato Light"/>
              <a:sym typeface="Lato Light"/>
            </a:endParaRPr>
          </a:p>
          <a:p>
            <a:pPr indent="-330200" lvl="0" marL="457200" marR="0" rtl="0" algn="l">
              <a:lnSpc>
                <a:spcPct val="107000"/>
              </a:lnSpc>
              <a:spcBef>
                <a:spcPts val="0"/>
              </a:spcBef>
              <a:spcAft>
                <a:spcPts val="0"/>
              </a:spcAft>
              <a:buClr>
                <a:srgbClr val="B7B7B7"/>
              </a:buClr>
              <a:buSzPts val="1600"/>
              <a:buFont typeface="Lato Light"/>
              <a:buAutoNum type="arabicPeriod"/>
            </a:pPr>
            <a:r>
              <a:rPr b="1" i="0" lang="en-GB" sz="1600" u="none" cap="none" strike="noStrike">
                <a:solidFill>
                  <a:srgbClr val="B7B7B7"/>
                </a:solidFill>
                <a:latin typeface="Lato"/>
                <a:ea typeface="Lato"/>
                <a:cs typeface="Lato"/>
                <a:sym typeface="Lato"/>
                <a:extLst>
                  <a:ext uri="http://customooxmlschemas.google.com/">
                    <go:slidesCustomData xmlns:go="http://customooxmlschemas.google.com/" textRoundtripDataId="13"/>
                  </a:ext>
                </a:extLst>
              </a:rPr>
              <a:t>Recognise inflation </a:t>
            </a:r>
            <a:r>
              <a:rPr b="0" i="0" lang="en-GB" sz="1600" u="none" cap="none" strike="noStrike">
                <a:solidFill>
                  <a:srgbClr val="B7B7B7"/>
                </a:solidFill>
                <a:latin typeface="Lato"/>
                <a:ea typeface="Lato"/>
                <a:cs typeface="Lato"/>
                <a:sym typeface="Lato"/>
                <a:extLst>
                  <a:ext uri="http://customooxmlschemas.google.com/">
                    <go:slidesCustomData xmlns:go="http://customooxmlschemas.google.com/" textRoundtripDataId="14"/>
                  </a:ext>
                </a:extLst>
              </a:rPr>
              <a:t>and understand how it is measured</a:t>
            </a:r>
            <a:r>
              <a:rPr b="0" i="0" lang="en-GB" sz="1600" u="none" cap="none" strike="noStrike">
                <a:solidFill>
                  <a:srgbClr val="B7B7B7"/>
                </a:solidFill>
                <a:latin typeface="Lato"/>
                <a:ea typeface="Lato"/>
                <a:cs typeface="Lato"/>
                <a:sym typeface="Lato"/>
              </a:rPr>
              <a:t>.</a:t>
            </a:r>
            <a:endParaRPr b="0" i="0" sz="1600" u="none" cap="none" strike="noStrike">
              <a:solidFill>
                <a:srgbClr val="B7B7B7"/>
              </a:solidFill>
              <a:latin typeface="Lato"/>
              <a:ea typeface="Lato"/>
              <a:cs typeface="Lato"/>
              <a:sym typeface="Lato"/>
            </a:endParaRPr>
          </a:p>
          <a:p>
            <a:pPr indent="-330200" lvl="0" marL="457200" marR="0" rtl="0" algn="l">
              <a:lnSpc>
                <a:spcPct val="107000"/>
              </a:lnSpc>
              <a:spcBef>
                <a:spcPts val="0"/>
              </a:spcBef>
              <a:spcAft>
                <a:spcPts val="0"/>
              </a:spcAft>
              <a:buClr>
                <a:srgbClr val="B7B7B7"/>
              </a:buClr>
              <a:buSzPts val="1600"/>
              <a:buFont typeface="Lato Light"/>
              <a:buAutoNum type="arabicPeriod"/>
            </a:pPr>
            <a:r>
              <a:rPr b="1" lang="en-GB" sz="1600">
                <a:solidFill>
                  <a:srgbClr val="B7B7B7"/>
                </a:solidFill>
                <a:latin typeface="Lato"/>
                <a:ea typeface="Lato"/>
                <a:cs typeface="Lato"/>
                <a:sym typeface="Lato"/>
              </a:rPr>
              <a:t>Explain </a:t>
            </a:r>
            <a:r>
              <a:rPr b="1" i="0" lang="en-GB" sz="1600" u="none" cap="none" strike="noStrike">
                <a:solidFill>
                  <a:srgbClr val="B7B7B7"/>
                </a:solidFill>
                <a:latin typeface="Lato"/>
                <a:ea typeface="Lato"/>
                <a:cs typeface="Lato"/>
                <a:sym typeface="Lato"/>
              </a:rPr>
              <a:t>how the value of money can change over time</a:t>
            </a:r>
            <a:r>
              <a:rPr b="0" i="0" lang="en-GB" sz="1600" u="none" cap="none" strike="noStrike">
                <a:solidFill>
                  <a:srgbClr val="B7B7B7"/>
                </a:solidFill>
                <a:latin typeface="Lato Light"/>
                <a:ea typeface="Lato Light"/>
                <a:cs typeface="Lato Light"/>
                <a:sym typeface="Lato Light"/>
              </a:rPr>
              <a:t> and how that impacts budgeting.</a:t>
            </a:r>
            <a:endParaRPr b="0" i="0" sz="1600" u="none" cap="none" strike="noStrike">
              <a:solidFill>
                <a:srgbClr val="B7B7B7"/>
              </a:solidFill>
              <a:latin typeface="Lato Light"/>
              <a:ea typeface="Lato Light"/>
              <a:cs typeface="Lato Light"/>
              <a:sym typeface="Lato Light"/>
            </a:endParaRPr>
          </a:p>
        </p:txBody>
      </p:sp>
      <p:sp>
        <p:nvSpPr>
          <p:cNvPr id="363" name="Google Shape;363;g138e9fea7e6_0_23"/>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14b5d431ea2_0_155"/>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369" name="Google Shape;369;g14b5d431ea2_0_155"/>
          <p:cNvSpPr/>
          <p:nvPr/>
        </p:nvSpPr>
        <p:spPr>
          <a:xfrm>
            <a:off x="3356888" y="1592050"/>
            <a:ext cx="2163600" cy="1745100"/>
          </a:xfrm>
          <a:prstGeom prst="rect">
            <a:avLst/>
          </a:prstGeom>
          <a:solidFill>
            <a:srgbClr val="FF802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latin typeface="Lato Black"/>
                <a:ea typeface="Lato Black"/>
                <a:cs typeface="Lato Black"/>
                <a:sym typeface="Lato Black"/>
              </a:rPr>
              <a:t>What might be included in a person’s budget?</a:t>
            </a:r>
            <a:endParaRPr sz="2400">
              <a:latin typeface="Lato Black"/>
              <a:ea typeface="Lato Black"/>
              <a:cs typeface="Lato Black"/>
              <a:sym typeface="Lato Black"/>
            </a:endParaRPr>
          </a:p>
        </p:txBody>
      </p:sp>
      <p:sp>
        <p:nvSpPr>
          <p:cNvPr id="370" name="Google Shape;370;g14b5d431ea2_0_155"/>
          <p:cNvSpPr/>
          <p:nvPr/>
        </p:nvSpPr>
        <p:spPr>
          <a:xfrm>
            <a:off x="856575" y="1592050"/>
            <a:ext cx="2163600" cy="1745100"/>
          </a:xfrm>
          <a:prstGeom prst="rect">
            <a:avLst/>
          </a:prstGeom>
          <a:solidFill>
            <a:srgbClr val="FF802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latin typeface="Lato Black"/>
                <a:ea typeface="Lato Black"/>
                <a:cs typeface="Lato Black"/>
                <a:sym typeface="Lato Black"/>
              </a:rPr>
              <a:t>What is meant by the term ‘budget’?</a:t>
            </a:r>
            <a:endParaRPr sz="2400">
              <a:latin typeface="Lato Black"/>
              <a:ea typeface="Lato Black"/>
              <a:cs typeface="Lato Black"/>
              <a:sym typeface="Lato Black"/>
            </a:endParaRPr>
          </a:p>
        </p:txBody>
      </p:sp>
      <p:sp>
        <p:nvSpPr>
          <p:cNvPr id="371" name="Google Shape;371;g14b5d431ea2_0_155"/>
          <p:cNvSpPr/>
          <p:nvPr/>
        </p:nvSpPr>
        <p:spPr>
          <a:xfrm>
            <a:off x="5857200" y="1592050"/>
            <a:ext cx="2163600" cy="1745100"/>
          </a:xfrm>
          <a:prstGeom prst="rect">
            <a:avLst/>
          </a:prstGeom>
          <a:solidFill>
            <a:srgbClr val="FF802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latin typeface="Lato Black"/>
                <a:ea typeface="Lato Black"/>
                <a:cs typeface="Lato Black"/>
                <a:sym typeface="Lato Black"/>
              </a:rPr>
              <a:t>Why is it important to have a  budget?</a:t>
            </a:r>
            <a:endParaRPr sz="2400">
              <a:latin typeface="Lato Black"/>
              <a:ea typeface="Lato Black"/>
              <a:cs typeface="Lato Black"/>
              <a:sym typeface="Lato Black"/>
            </a:endParaRPr>
          </a:p>
        </p:txBody>
      </p:sp>
      <p:sp>
        <p:nvSpPr>
          <p:cNvPr id="372" name="Google Shape;372;g14b5d431ea2_0_155"/>
          <p:cNvSpPr txBox="1"/>
          <p:nvPr/>
        </p:nvSpPr>
        <p:spPr>
          <a:xfrm>
            <a:off x="410000" y="257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Learning Review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g138dbd52ed1_0_332"/>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378" name="Google Shape;378;g138dbd52ed1_0_332"/>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lang="en-GB" sz="5600">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379" name="Google Shape;379;g138dbd52ed1_0_332"/>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9600">
                <a:latin typeface="Lato Black"/>
                <a:ea typeface="Lato Black"/>
                <a:cs typeface="Lato Black"/>
                <a:sym typeface="Lato Black"/>
              </a:rPr>
              <a:t>?</a:t>
            </a:r>
            <a:endParaRPr sz="9600">
              <a:latin typeface="Lato Black"/>
              <a:ea typeface="Lato Black"/>
              <a:cs typeface="Lato Black"/>
              <a:sym typeface="Lato Black"/>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g138dbd52ed1_0_366"/>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385" name="Google Shape;385;g138dbd52ed1_0_366"/>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g138dbd52ed1_0_366"/>
          <p:cNvSpPr txBox="1"/>
          <p:nvPr/>
        </p:nvSpPr>
        <p:spPr>
          <a:xfrm>
            <a:off x="0" y="1879050"/>
            <a:ext cx="91440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chemeClr val="lt1"/>
                </a:solidFill>
                <a:latin typeface="Lato"/>
                <a:ea typeface="Lato"/>
                <a:cs typeface="Lato"/>
                <a:sym typeface="Lato"/>
              </a:rPr>
              <a:t>Chapter </a:t>
            </a:r>
            <a:r>
              <a:rPr lang="en-GB" sz="2400">
                <a:solidFill>
                  <a:schemeClr val="lt1"/>
                </a:solidFill>
                <a:latin typeface="Lato"/>
                <a:ea typeface="Lato"/>
                <a:cs typeface="Lato"/>
                <a:sym typeface="Lato"/>
              </a:rPr>
              <a:t>3</a:t>
            </a:r>
            <a:r>
              <a:rPr b="0" i="0" lang="en-GB" sz="2400" u="none" cap="none" strike="noStrike">
                <a:solidFill>
                  <a:schemeClr val="lt1"/>
                </a:solidFill>
                <a:latin typeface="Lato"/>
                <a:ea typeface="Lato"/>
                <a:cs typeface="Lato"/>
                <a:sym typeface="Lato"/>
              </a:rPr>
              <a:t>:</a:t>
            </a:r>
            <a:endParaRPr b="0" i="0" sz="2400" u="none" cap="none" strike="noStrike">
              <a:solidFill>
                <a:schemeClr val="lt1"/>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lang="en-GB" sz="5600">
                <a:solidFill>
                  <a:schemeClr val="lt1"/>
                </a:solidFill>
                <a:latin typeface="Lato Black"/>
                <a:ea typeface="Lato Black"/>
                <a:cs typeface="Lato Black"/>
                <a:sym typeface="Lato Black"/>
              </a:rPr>
              <a:t>Understanding payslips</a:t>
            </a:r>
            <a:endParaRPr b="1" i="0" sz="5600" u="none" cap="none" strike="noStrike">
              <a:solidFill>
                <a:schemeClr val="accent2"/>
              </a:solidFill>
              <a:latin typeface="Lato Black"/>
              <a:ea typeface="Lato Black"/>
              <a:cs typeface="Lato Black"/>
              <a:sym typeface="Lato Black"/>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g138e9fea7e6_0_3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g138e9fea7e6_0_30"/>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GB" sz="2000" u="none" cap="none" strike="noStrike">
                <a:solidFill>
                  <a:schemeClr val="accent2"/>
                </a:solidFill>
                <a:latin typeface="Lato Black"/>
                <a:ea typeface="Lato Black"/>
                <a:cs typeface="Lato Black"/>
                <a:sym typeface="Lato Black"/>
              </a:rPr>
              <a:t>By the end of the session, I will be able to:</a:t>
            </a:r>
            <a:endParaRPr b="0" i="0" sz="2000" u="none" cap="none" strike="noStrike">
              <a:solidFill>
                <a:schemeClr val="accent2"/>
              </a:solidFill>
              <a:latin typeface="Lato Black"/>
              <a:ea typeface="Lato Black"/>
              <a:cs typeface="Lato Black"/>
              <a:sym typeface="Lato Black"/>
            </a:endParaRPr>
          </a:p>
        </p:txBody>
      </p:sp>
      <p:sp>
        <p:nvSpPr>
          <p:cNvPr id="393" name="Google Shape;393;g138e9fea7e6_0_30"/>
          <p:cNvSpPr txBox="1"/>
          <p:nvPr/>
        </p:nvSpPr>
        <p:spPr>
          <a:xfrm>
            <a:off x="488167" y="1121687"/>
            <a:ext cx="6625500" cy="30660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Describe </a:t>
            </a:r>
            <a:r>
              <a:rPr b="1" i="0" lang="en-GB" sz="1600" u="none" cap="none" strike="noStrike">
                <a:solidFill>
                  <a:srgbClr val="00FF00"/>
                </a:solidFill>
                <a:latin typeface="Lato"/>
                <a:ea typeface="Lato"/>
                <a:cs typeface="Lato"/>
                <a:sym typeface="Lato"/>
              </a:rPr>
              <a:t>the difference between financial needs and wants </a:t>
            </a:r>
            <a:br>
              <a:rPr b="1" i="0" lang="en-GB" sz="1600" u="none" cap="none" strike="noStrike">
                <a:solidFill>
                  <a:srgbClr val="00FF00"/>
                </a:solidFill>
                <a:latin typeface="Lato"/>
                <a:ea typeface="Lato"/>
                <a:cs typeface="Lato"/>
                <a:sym typeface="Lato"/>
              </a:rPr>
            </a:br>
            <a:r>
              <a:rPr b="0" i="0" lang="en-GB" sz="1600" u="none" cap="none" strike="noStrike">
                <a:solidFill>
                  <a:srgbClr val="00FF00"/>
                </a:solidFill>
                <a:latin typeface="Lato Light"/>
                <a:ea typeface="Lato Light"/>
                <a:cs typeface="Lato Light"/>
                <a:sym typeface="Lato Light"/>
              </a:rPr>
              <a:t>and the external influences that could impact them. </a:t>
            </a:r>
            <a:endParaRPr b="0" i="0" sz="1600" u="none" cap="none" strike="noStrike">
              <a:solidFill>
                <a:srgbClr val="00FF00"/>
              </a:solidFill>
              <a:latin typeface="Arial"/>
              <a:ea typeface="Arial"/>
              <a:cs typeface="Arial"/>
              <a:sym typeface="Arial"/>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Determine smart choices about managing my money </a:t>
            </a:r>
            <a:r>
              <a:rPr lang="en-GB" sz="1600">
                <a:solidFill>
                  <a:srgbClr val="00FF00"/>
                </a:solidFill>
                <a:latin typeface="Lato Light"/>
                <a:ea typeface="Lato Light"/>
                <a:cs typeface="Lato Light"/>
                <a:sym typeface="Lato Light"/>
              </a:rPr>
              <a:t>that align with needs, wants and future goals.</a:t>
            </a:r>
            <a:endParaRPr sz="1600">
              <a:solidFill>
                <a:srgbClr val="00FF00"/>
              </a:solidFill>
              <a:latin typeface="Lato Light"/>
              <a:ea typeface="Lato Light"/>
              <a:cs typeface="Lato Light"/>
              <a:sym typeface="Lato Light"/>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Identify different budgeting systems </a:t>
            </a:r>
            <a:r>
              <a:rPr lang="en-GB" sz="1600">
                <a:solidFill>
                  <a:srgbClr val="00FF00"/>
                </a:solidFill>
                <a:latin typeface="Lato Light"/>
                <a:ea typeface="Lato Light"/>
                <a:cs typeface="Lato Light"/>
                <a:sym typeface="Lato Light"/>
              </a:rPr>
              <a:t>and how to apply them in different contexts. </a:t>
            </a:r>
            <a:endParaRPr sz="1600">
              <a:solidFill>
                <a:srgbClr val="00FF00"/>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Examine </a:t>
            </a:r>
            <a:r>
              <a:rPr b="1" i="0" lang="en-GB" sz="1600" u="none" cap="none" strike="noStrike">
                <a:solidFill>
                  <a:schemeClr val="lt1"/>
                </a:solidFill>
                <a:latin typeface="Lato"/>
                <a:ea typeface="Lato"/>
                <a:cs typeface="Lato"/>
                <a:sym typeface="Lato"/>
              </a:rPr>
              <a:t>how income from jobs is taxed </a:t>
            </a:r>
            <a:r>
              <a:rPr b="0" i="0" lang="en-GB" sz="1600" u="none" cap="none" strike="noStrike">
                <a:solidFill>
                  <a:schemeClr val="lt1"/>
                </a:solidFill>
                <a:latin typeface="Lato Light"/>
                <a:ea typeface="Lato Light"/>
                <a:cs typeface="Lato Light"/>
                <a:sym typeface="Lato Light"/>
              </a:rPr>
              <a:t>and calculate how much is left to budget.</a:t>
            </a:r>
            <a:endParaRPr b="0" i="0" sz="1600" u="none" cap="none" strike="noStrike">
              <a:solidFill>
                <a:schemeClr val="lt1"/>
              </a:solidFill>
              <a:latin typeface="Lato Light"/>
              <a:ea typeface="Lato Light"/>
              <a:cs typeface="Lato Light"/>
              <a:sym typeface="Lato Light"/>
            </a:endParaRPr>
          </a:p>
          <a:p>
            <a:pPr indent="-330200" lvl="0" marL="457200" marR="0" rtl="0" algn="l">
              <a:lnSpc>
                <a:spcPct val="107000"/>
              </a:lnSpc>
              <a:spcBef>
                <a:spcPts val="0"/>
              </a:spcBef>
              <a:spcAft>
                <a:spcPts val="0"/>
              </a:spcAft>
              <a:buClr>
                <a:srgbClr val="B7B7B7"/>
              </a:buClr>
              <a:buSzPts val="1600"/>
              <a:buFont typeface="Lato"/>
              <a:buAutoNum type="arabicPeriod"/>
            </a:pPr>
            <a:r>
              <a:rPr b="1" i="0" lang="en-GB" sz="1600" u="none" cap="none" strike="noStrike">
                <a:solidFill>
                  <a:srgbClr val="B7B7B7"/>
                </a:solidFill>
                <a:latin typeface="Lato"/>
                <a:ea typeface="Lato"/>
                <a:cs typeface="Lato"/>
                <a:sym typeface="Lato"/>
                <a:extLst>
                  <a:ext uri="http://customooxmlschemas.google.com/">
                    <go:slidesCustomData xmlns:go="http://customooxmlschemas.google.com/" textRoundtripDataId="15"/>
                  </a:ext>
                </a:extLst>
              </a:rPr>
              <a:t>Recognise inflation </a:t>
            </a:r>
            <a:r>
              <a:rPr b="0" i="0" lang="en-GB" sz="1600" u="none" cap="none" strike="noStrike">
                <a:solidFill>
                  <a:srgbClr val="B7B7B7"/>
                </a:solidFill>
                <a:latin typeface="Lato"/>
                <a:ea typeface="Lato"/>
                <a:cs typeface="Lato"/>
                <a:sym typeface="Lato"/>
                <a:extLst>
                  <a:ext uri="http://customooxmlschemas.google.com/">
                    <go:slidesCustomData xmlns:go="http://customooxmlschemas.google.com/" textRoundtripDataId="16"/>
                  </a:ext>
                </a:extLst>
              </a:rPr>
              <a:t>and understand how it is measured</a:t>
            </a:r>
            <a:r>
              <a:rPr b="0" i="0" lang="en-GB" sz="1600" u="none" cap="none" strike="noStrike">
                <a:solidFill>
                  <a:srgbClr val="B7B7B7"/>
                </a:solidFill>
                <a:latin typeface="Lato"/>
                <a:ea typeface="Lato"/>
                <a:cs typeface="Lato"/>
                <a:sym typeface="Lato"/>
              </a:rPr>
              <a:t>.</a:t>
            </a:r>
            <a:endParaRPr b="0" i="0" sz="1600" u="none" cap="none" strike="noStrike">
              <a:solidFill>
                <a:srgbClr val="B7B7B7"/>
              </a:solidFill>
              <a:latin typeface="Lato"/>
              <a:ea typeface="Lato"/>
              <a:cs typeface="Lato"/>
              <a:sym typeface="Lato"/>
            </a:endParaRPr>
          </a:p>
          <a:p>
            <a:pPr indent="-330200" lvl="0" marL="457200" marR="0" rtl="0" algn="l">
              <a:lnSpc>
                <a:spcPct val="107000"/>
              </a:lnSpc>
              <a:spcBef>
                <a:spcPts val="0"/>
              </a:spcBef>
              <a:spcAft>
                <a:spcPts val="0"/>
              </a:spcAft>
              <a:buClr>
                <a:srgbClr val="B7B7B7"/>
              </a:buClr>
              <a:buSzPts val="1600"/>
              <a:buFont typeface="Lato"/>
              <a:buAutoNum type="arabicPeriod"/>
            </a:pPr>
            <a:r>
              <a:rPr b="1" lang="en-GB" sz="1600">
                <a:solidFill>
                  <a:srgbClr val="B7B7B7"/>
                </a:solidFill>
                <a:latin typeface="Lato"/>
                <a:ea typeface="Lato"/>
                <a:cs typeface="Lato"/>
                <a:sym typeface="Lato"/>
              </a:rPr>
              <a:t>Explain </a:t>
            </a:r>
            <a:r>
              <a:rPr b="1" i="0" lang="en-GB" sz="1600" u="none" cap="none" strike="noStrike">
                <a:solidFill>
                  <a:srgbClr val="B7B7B7"/>
                </a:solidFill>
                <a:latin typeface="Lato"/>
                <a:ea typeface="Lato"/>
                <a:cs typeface="Lato"/>
                <a:sym typeface="Lato"/>
              </a:rPr>
              <a:t>how the value of money can change over time</a:t>
            </a:r>
            <a:r>
              <a:rPr b="0" i="0" lang="en-GB" sz="1600" u="none" cap="none" strike="noStrike">
                <a:solidFill>
                  <a:srgbClr val="B7B7B7"/>
                </a:solidFill>
                <a:latin typeface="Lato Light"/>
                <a:ea typeface="Lato Light"/>
                <a:cs typeface="Lato Light"/>
                <a:sym typeface="Lato Light"/>
              </a:rPr>
              <a:t> and how that impacts budgeting.</a:t>
            </a:r>
            <a:endParaRPr b="0" i="0" sz="1600" u="none" cap="none" strike="noStrike">
              <a:solidFill>
                <a:srgbClr val="B7B7B7"/>
              </a:solidFill>
              <a:latin typeface="Lato Light"/>
              <a:ea typeface="Lato Light"/>
              <a:cs typeface="Lato Light"/>
              <a:sym typeface="Lato Light"/>
            </a:endParaRPr>
          </a:p>
        </p:txBody>
      </p:sp>
      <p:sp>
        <p:nvSpPr>
          <p:cNvPr id="394" name="Google Shape;394;g138e9fea7e6_0_30"/>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g138e9fea7e6_0_141"/>
          <p:cNvSpPr txBox="1"/>
          <p:nvPr/>
        </p:nvSpPr>
        <p:spPr>
          <a:xfrm>
            <a:off x="360375" y="2703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300" u="none" cap="none" strike="noStrike">
                <a:solidFill>
                  <a:srgbClr val="FF8022"/>
                </a:solidFill>
                <a:latin typeface="Lato Black"/>
                <a:ea typeface="Lato Black"/>
                <a:cs typeface="Lato Black"/>
                <a:sym typeface="Lato Black"/>
              </a:rPr>
              <a:t>Having a respectful learning environment</a:t>
            </a:r>
            <a:endParaRPr b="1" i="0" sz="3300" u="none" cap="none" strike="noStrike">
              <a:solidFill>
                <a:srgbClr val="FF8022"/>
              </a:solidFill>
              <a:latin typeface="Lato Black"/>
              <a:ea typeface="Lato Black"/>
              <a:cs typeface="Lato Black"/>
              <a:sym typeface="Lato Black"/>
            </a:endParaRPr>
          </a:p>
        </p:txBody>
      </p:sp>
      <p:sp>
        <p:nvSpPr>
          <p:cNvPr id="400" name="Google Shape;400;g138e9fea7e6_0_141"/>
          <p:cNvSpPr txBox="1"/>
          <p:nvPr/>
        </p:nvSpPr>
        <p:spPr>
          <a:xfrm>
            <a:off x="324100" y="1254075"/>
            <a:ext cx="76380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listen to each other respectfully</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avoid making judgements or assumptions about others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comment on what has been said, not the person who has said it</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won’t put anyone on the spot and we have the right to pass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not share personal stories or ask personal questions</a:t>
            </a:r>
            <a:endParaRPr b="1" i="0" sz="1600" u="none" cap="none" strike="noStrike">
              <a:solidFill>
                <a:schemeClr val="accent2"/>
              </a:solidFill>
              <a:latin typeface="Lato"/>
              <a:ea typeface="Lato"/>
              <a:cs typeface="Lato"/>
              <a:sym typeface="Lato"/>
            </a:endParaRPr>
          </a:p>
        </p:txBody>
      </p:sp>
      <p:sp>
        <p:nvSpPr>
          <p:cNvPr id="401" name="Google Shape;401;g138e9fea7e6_0_141"/>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130393a5afd_0_5"/>
          <p:cNvSpPr txBox="1"/>
          <p:nvPr/>
        </p:nvSpPr>
        <p:spPr>
          <a:xfrm>
            <a:off x="37937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Learning Recap</a:t>
            </a:r>
            <a:endParaRPr b="0" i="0" sz="1400" u="none" cap="none" strike="noStrike">
              <a:solidFill>
                <a:srgbClr val="000000"/>
              </a:solidFill>
              <a:latin typeface="Arial"/>
              <a:ea typeface="Arial"/>
              <a:cs typeface="Arial"/>
              <a:sym typeface="Arial"/>
            </a:endParaRPr>
          </a:p>
        </p:txBody>
      </p:sp>
      <p:sp>
        <p:nvSpPr>
          <p:cNvPr id="407" name="Google Shape;407;g130393a5afd_0_5"/>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408" name="Google Shape;408;g130393a5afd_0_5"/>
          <p:cNvPicPr preferRelativeResize="0"/>
          <p:nvPr/>
        </p:nvPicPr>
        <p:blipFill rotWithShape="1">
          <a:blip r:embed="rId3">
            <a:alphaModFix/>
          </a:blip>
          <a:srcRect b="0" l="0" r="0" t="0"/>
          <a:stretch/>
        </p:blipFill>
        <p:spPr>
          <a:xfrm>
            <a:off x="5670150" y="1258673"/>
            <a:ext cx="2626701" cy="3045925"/>
          </a:xfrm>
          <a:prstGeom prst="rect">
            <a:avLst/>
          </a:prstGeom>
          <a:noFill/>
          <a:ln>
            <a:noFill/>
          </a:ln>
        </p:spPr>
      </p:pic>
      <p:sp>
        <p:nvSpPr>
          <p:cNvPr id="409" name="Google Shape;409;g130393a5afd_0_5"/>
          <p:cNvSpPr txBox="1"/>
          <p:nvPr/>
        </p:nvSpPr>
        <p:spPr>
          <a:xfrm>
            <a:off x="225825" y="1161050"/>
            <a:ext cx="4668000" cy="1894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extLst>
                  <a:ext uri="http://customooxmlschemas.google.com/">
                    <go:slidesCustomData xmlns:go="http://customooxmlschemas.google.com/" textRoundtripDataId="17"/>
                  </a:ext>
                </a:extLst>
              </a:rPr>
              <a:t>Words</a:t>
            </a:r>
            <a:endParaRPr b="0" i="0" sz="10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2"/>
                </a:solidFill>
                <a:latin typeface="Lato"/>
                <a:ea typeface="Lato"/>
                <a:cs typeface="Lato"/>
                <a:sym typeface="Lato"/>
              </a:rPr>
              <a:t>stock market |</a:t>
            </a:r>
            <a:r>
              <a:rPr b="0" i="0" lang="en-GB" sz="1900" u="none" cap="none" strike="noStrike">
                <a:solidFill>
                  <a:schemeClr val="accent2"/>
                </a:solidFill>
                <a:latin typeface="Arial"/>
                <a:ea typeface="Arial"/>
                <a:cs typeface="Arial"/>
                <a:sym typeface="Arial"/>
              </a:rPr>
              <a:t> </a:t>
            </a:r>
            <a:r>
              <a:rPr b="1" i="0" lang="en-GB" sz="1400" u="none" cap="none" strike="noStrike">
                <a:solidFill>
                  <a:schemeClr val="accent2"/>
                </a:solidFill>
                <a:latin typeface="Lato"/>
                <a:ea typeface="Lato"/>
                <a:cs typeface="Lato"/>
                <a:sym typeface="Lato"/>
              </a:rPr>
              <a:t>buy now pay later </a:t>
            </a:r>
            <a:r>
              <a:rPr b="1" lang="en-GB">
                <a:solidFill>
                  <a:schemeClr val="accent2"/>
                </a:solidFill>
                <a:latin typeface="Lato"/>
                <a:ea typeface="Lato"/>
                <a:cs typeface="Lato"/>
                <a:sym typeface="Lato"/>
              </a:rPr>
              <a:t>| </a:t>
            </a:r>
            <a:r>
              <a:rPr b="1" i="0" lang="en-GB" sz="1400" u="none" cap="none" strike="noStrike">
                <a:solidFill>
                  <a:schemeClr val="accent2"/>
                </a:solidFill>
                <a:latin typeface="Lato"/>
                <a:ea typeface="Lato"/>
                <a:cs typeface="Lato"/>
                <a:sym typeface="Lato"/>
              </a:rPr>
              <a:t> expenses |</a:t>
            </a:r>
            <a:r>
              <a:rPr b="0" i="0" lang="en-GB" sz="1900" u="none" cap="none" strike="noStrike">
                <a:solidFill>
                  <a:schemeClr val="accent2"/>
                </a:solidFill>
                <a:latin typeface="Arial"/>
                <a:ea typeface="Arial"/>
                <a:cs typeface="Arial"/>
                <a:sym typeface="Arial"/>
              </a:rPr>
              <a:t> </a:t>
            </a:r>
            <a:r>
              <a:rPr b="1" i="0" lang="en-GB" sz="1400" u="none" cap="none" strike="noStrike">
                <a:solidFill>
                  <a:schemeClr val="accent2"/>
                </a:solidFill>
                <a:latin typeface="Lato"/>
                <a:ea typeface="Lato"/>
                <a:cs typeface="Lato"/>
                <a:sym typeface="Lato"/>
              </a:rPr>
              <a:t>automation |</a:t>
            </a:r>
            <a:r>
              <a:rPr b="0" i="0" lang="en-GB" sz="1900" u="none" cap="none" strike="noStrike">
                <a:solidFill>
                  <a:schemeClr val="accent2"/>
                </a:solidFill>
                <a:latin typeface="Arial"/>
                <a:ea typeface="Arial"/>
                <a:cs typeface="Arial"/>
                <a:sym typeface="Arial"/>
              </a:rPr>
              <a:t> </a:t>
            </a:r>
            <a:r>
              <a:rPr b="1" i="0" lang="en-GB" sz="1400" u="none" cap="none" strike="noStrike">
                <a:solidFill>
                  <a:schemeClr val="accent2"/>
                </a:solidFill>
                <a:latin typeface="Lato"/>
                <a:ea typeface="Lato"/>
                <a:cs typeface="Lato"/>
                <a:sym typeface="Lato"/>
              </a:rPr>
              <a:t>credit score </a:t>
            </a:r>
            <a:r>
              <a:rPr b="1" lang="en-GB">
                <a:solidFill>
                  <a:schemeClr val="accent2"/>
                </a:solidFill>
                <a:latin typeface="Lato"/>
                <a:ea typeface="Lato"/>
                <a:cs typeface="Lato"/>
                <a:sym typeface="Lato"/>
              </a:rPr>
              <a:t>| </a:t>
            </a:r>
            <a:r>
              <a:rPr b="1" i="0" lang="en-GB" sz="1400" u="none" cap="none" strike="noStrike">
                <a:solidFill>
                  <a:schemeClr val="accent2"/>
                </a:solidFill>
                <a:latin typeface="Lato"/>
                <a:ea typeface="Lato"/>
                <a:cs typeface="Lato"/>
                <a:sym typeface="Lato"/>
              </a:rPr>
              <a:t>pension |</a:t>
            </a:r>
            <a:r>
              <a:rPr b="0" i="0" lang="en-GB" sz="1900" u="none" cap="none" strike="noStrike">
                <a:solidFill>
                  <a:schemeClr val="accent2"/>
                </a:solidFill>
                <a:latin typeface="Arial"/>
                <a:ea typeface="Arial"/>
                <a:cs typeface="Arial"/>
                <a:sym typeface="Arial"/>
              </a:rPr>
              <a:t> </a:t>
            </a:r>
            <a:r>
              <a:rPr b="1" i="0" lang="en-GB" sz="1400" u="none" cap="none" strike="noStrike">
                <a:solidFill>
                  <a:schemeClr val="accent2"/>
                </a:solidFill>
                <a:latin typeface="Lato"/>
                <a:ea typeface="Lato"/>
                <a:cs typeface="Lato"/>
                <a:sym typeface="Lato"/>
              </a:rPr>
              <a:t>credit card |</a:t>
            </a:r>
            <a:r>
              <a:rPr b="0" i="0" lang="en-GB" sz="1900" u="none" cap="none" strike="noStrike">
                <a:solidFill>
                  <a:schemeClr val="accent2"/>
                </a:solidFill>
                <a:latin typeface="Arial"/>
                <a:ea typeface="Arial"/>
                <a:cs typeface="Arial"/>
                <a:sym typeface="Arial"/>
              </a:rPr>
              <a:t> </a:t>
            </a:r>
            <a:r>
              <a:rPr b="1" i="0" lang="en-GB" sz="1400" u="none" cap="none" strike="noStrike">
                <a:solidFill>
                  <a:schemeClr val="accent2"/>
                </a:solidFill>
                <a:latin typeface="Lato"/>
                <a:ea typeface="Lato"/>
                <a:cs typeface="Lato"/>
                <a:sym typeface="Lato"/>
              </a:rPr>
              <a:t>investment </a:t>
            </a:r>
            <a:r>
              <a:rPr b="1" lang="en-GB">
                <a:solidFill>
                  <a:srgbClr val="FF8022"/>
                </a:solidFill>
                <a:latin typeface="Lato"/>
                <a:ea typeface="Lato"/>
                <a:cs typeface="Lato"/>
                <a:sym typeface="Lato"/>
              </a:rPr>
              <a:t>| </a:t>
            </a:r>
            <a:r>
              <a:rPr b="1" i="0" lang="en-GB" sz="1400" u="none" cap="none" strike="noStrike">
                <a:solidFill>
                  <a:schemeClr val="accent2"/>
                </a:solidFill>
                <a:latin typeface="Lato"/>
                <a:ea typeface="Lato"/>
                <a:cs typeface="Lato"/>
                <a:sym typeface="Lato"/>
              </a:rPr>
              <a:t>mortgage |</a:t>
            </a:r>
            <a:r>
              <a:rPr b="0" i="0" lang="en-GB" sz="1900" u="none" cap="none" strike="noStrike">
                <a:solidFill>
                  <a:schemeClr val="accent2"/>
                </a:solidFill>
                <a:latin typeface="Arial"/>
                <a:ea typeface="Arial"/>
                <a:cs typeface="Arial"/>
                <a:sym typeface="Arial"/>
              </a:rPr>
              <a:t> </a:t>
            </a:r>
            <a:r>
              <a:rPr b="1" i="0" lang="en-GB" sz="1400" u="none" cap="none" strike="noStrike">
                <a:solidFill>
                  <a:schemeClr val="accent2"/>
                </a:solidFill>
                <a:latin typeface="Lato"/>
                <a:ea typeface="Lato"/>
                <a:cs typeface="Lato"/>
                <a:sym typeface="Lato"/>
              </a:rPr>
              <a:t>outgoings |</a:t>
            </a:r>
            <a:r>
              <a:rPr b="0" i="0" lang="en-GB" sz="1900" u="none" cap="none" strike="noStrike">
                <a:solidFill>
                  <a:schemeClr val="accent2"/>
                </a:solidFill>
                <a:latin typeface="Arial"/>
                <a:ea typeface="Arial"/>
                <a:cs typeface="Arial"/>
                <a:sym typeface="Arial"/>
              </a:rPr>
              <a:t> </a:t>
            </a:r>
            <a:r>
              <a:rPr b="1" i="0" lang="en-GB" sz="1400" u="none" cap="none" strike="noStrike">
                <a:solidFill>
                  <a:schemeClr val="accent2"/>
                </a:solidFill>
                <a:latin typeface="Lato"/>
                <a:ea typeface="Lato"/>
                <a:cs typeface="Lato"/>
                <a:sym typeface="Lato"/>
              </a:rPr>
              <a:t>debit card </a:t>
            </a:r>
            <a:r>
              <a:rPr b="1" lang="en-GB">
                <a:solidFill>
                  <a:schemeClr val="accent2"/>
                </a:solidFill>
                <a:latin typeface="Lato"/>
                <a:ea typeface="Lato"/>
                <a:cs typeface="Lato"/>
                <a:sym typeface="Lato"/>
              </a:rPr>
              <a:t>| </a:t>
            </a:r>
            <a:r>
              <a:rPr b="1" i="0" lang="en-GB" sz="1400" u="none" cap="none" strike="noStrike">
                <a:solidFill>
                  <a:schemeClr val="accent2"/>
                </a:solidFill>
                <a:latin typeface="Lato"/>
                <a:ea typeface="Lato"/>
                <a:cs typeface="Lato"/>
                <a:sym typeface="Lato"/>
              </a:rPr>
              <a:t>needs |</a:t>
            </a:r>
            <a:r>
              <a:rPr b="0" i="0" lang="en-GB" sz="1900" u="none" cap="none" strike="noStrike">
                <a:solidFill>
                  <a:schemeClr val="accent2"/>
                </a:solidFill>
                <a:latin typeface="Arial"/>
                <a:ea typeface="Arial"/>
                <a:cs typeface="Arial"/>
                <a:sym typeface="Arial"/>
              </a:rPr>
              <a:t> </a:t>
            </a:r>
            <a:r>
              <a:rPr b="1" i="0" lang="en-GB" sz="1400" u="none" cap="none" strike="noStrike">
                <a:solidFill>
                  <a:schemeClr val="accent2"/>
                </a:solidFill>
                <a:latin typeface="Lato"/>
                <a:ea typeface="Lato"/>
                <a:cs typeface="Lato"/>
                <a:sym typeface="Lato"/>
              </a:rPr>
              <a:t>budget |</a:t>
            </a:r>
            <a:r>
              <a:rPr b="0" i="0" lang="en-GB" sz="1900" u="none" cap="none" strike="noStrike">
                <a:solidFill>
                  <a:schemeClr val="accent2"/>
                </a:solidFill>
                <a:latin typeface="Arial"/>
                <a:ea typeface="Arial"/>
                <a:cs typeface="Arial"/>
                <a:sym typeface="Arial"/>
              </a:rPr>
              <a:t> </a:t>
            </a:r>
            <a:r>
              <a:rPr b="1" i="0" lang="en-GB" sz="1400" u="none" cap="none" strike="noStrike">
                <a:solidFill>
                  <a:schemeClr val="accent2"/>
                </a:solidFill>
                <a:latin typeface="Lato"/>
                <a:ea typeface="Lato"/>
                <a:cs typeface="Lato"/>
                <a:sym typeface="Lato"/>
              </a:rPr>
              <a:t>mindset |</a:t>
            </a:r>
            <a:r>
              <a:rPr b="0" i="0" lang="en-GB" sz="1900" u="none" cap="none" strike="noStrike">
                <a:solidFill>
                  <a:schemeClr val="accent2"/>
                </a:solidFill>
                <a:latin typeface="Arial"/>
                <a:ea typeface="Arial"/>
                <a:cs typeface="Arial"/>
                <a:sym typeface="Arial"/>
              </a:rPr>
              <a:t> </a:t>
            </a:r>
            <a:r>
              <a:rPr b="1" i="0" lang="en-GB" sz="1400" u="none" cap="none" strike="noStrike">
                <a:solidFill>
                  <a:schemeClr val="accent2"/>
                </a:solidFill>
                <a:latin typeface="Lato"/>
                <a:ea typeface="Lato"/>
                <a:cs typeface="Lato"/>
                <a:sym typeface="Lato"/>
              </a:rPr>
              <a:t>gross money |</a:t>
            </a:r>
            <a:r>
              <a:rPr b="0" i="0" lang="en-GB" sz="1900" u="none" cap="none" strike="noStrike">
                <a:solidFill>
                  <a:schemeClr val="accent2"/>
                </a:solidFill>
                <a:latin typeface="Arial"/>
                <a:ea typeface="Arial"/>
                <a:cs typeface="Arial"/>
                <a:sym typeface="Arial"/>
              </a:rPr>
              <a:t> </a:t>
            </a:r>
            <a:r>
              <a:rPr b="1" i="0" lang="en-GB" sz="1400" u="none" cap="none" strike="noStrike">
                <a:solidFill>
                  <a:schemeClr val="accent2"/>
                </a:solidFill>
                <a:latin typeface="Lato"/>
                <a:ea typeface="Lato"/>
                <a:cs typeface="Lato"/>
                <a:sym typeface="Lato"/>
              </a:rPr>
              <a:t>liability |</a:t>
            </a:r>
            <a:r>
              <a:rPr b="0" i="0" lang="en-GB" sz="1900" u="none" cap="none" strike="noStrike">
                <a:solidFill>
                  <a:schemeClr val="accent2"/>
                </a:solidFill>
                <a:latin typeface="Arial"/>
                <a:ea typeface="Arial"/>
                <a:cs typeface="Arial"/>
                <a:sym typeface="Arial"/>
              </a:rPr>
              <a:t> </a:t>
            </a:r>
            <a:r>
              <a:rPr b="1" i="0" lang="en-GB" sz="1400" u="none" cap="none" strike="noStrike">
                <a:solidFill>
                  <a:schemeClr val="accent2"/>
                </a:solidFill>
                <a:latin typeface="Lato"/>
                <a:ea typeface="Lato"/>
                <a:cs typeface="Lato"/>
                <a:sym typeface="Lato"/>
              </a:rPr>
              <a:t>income |</a:t>
            </a:r>
            <a:r>
              <a:rPr b="0" i="0" lang="en-GB" sz="1900" u="none" cap="none" strike="noStrike">
                <a:solidFill>
                  <a:schemeClr val="accent2"/>
                </a:solidFill>
                <a:latin typeface="Arial"/>
                <a:ea typeface="Arial"/>
                <a:cs typeface="Arial"/>
                <a:sym typeface="Arial"/>
              </a:rPr>
              <a:t> </a:t>
            </a:r>
            <a:r>
              <a:rPr b="1" i="0" lang="en-GB" sz="1400" u="none" cap="none" strike="noStrike">
                <a:solidFill>
                  <a:schemeClr val="accent2"/>
                </a:solidFill>
                <a:latin typeface="Lato"/>
                <a:ea typeface="Lato"/>
                <a:cs typeface="Lato"/>
                <a:sym typeface="Lato"/>
              </a:rPr>
              <a:t>wants </a:t>
            </a:r>
            <a:r>
              <a:rPr b="1" lang="en-GB">
                <a:solidFill>
                  <a:schemeClr val="accent2"/>
                </a:solidFill>
                <a:latin typeface="Lato"/>
                <a:ea typeface="Lato"/>
                <a:cs typeface="Lato"/>
                <a:sym typeface="Lato"/>
              </a:rPr>
              <a:t>| </a:t>
            </a:r>
            <a:r>
              <a:rPr b="1" i="0" lang="en-GB" sz="1400" u="none" cap="none" strike="noStrike">
                <a:solidFill>
                  <a:schemeClr val="accent2"/>
                </a:solidFill>
                <a:latin typeface="Lato"/>
                <a:ea typeface="Lato"/>
                <a:cs typeface="Lato"/>
                <a:sym typeface="Lato"/>
              </a:rPr>
              <a:t>VAT |</a:t>
            </a:r>
            <a:r>
              <a:rPr b="0" i="0" lang="en-GB" sz="1900" u="none" cap="none" strike="noStrike">
                <a:solidFill>
                  <a:schemeClr val="accent2"/>
                </a:solidFill>
                <a:latin typeface="Arial"/>
                <a:ea typeface="Arial"/>
                <a:cs typeface="Arial"/>
                <a:sym typeface="Arial"/>
              </a:rPr>
              <a:t> </a:t>
            </a:r>
            <a:r>
              <a:rPr b="1" i="0" lang="en-GB" sz="1400" u="none" cap="none" strike="noStrike">
                <a:solidFill>
                  <a:schemeClr val="accent2"/>
                </a:solidFill>
                <a:latin typeface="Lato"/>
                <a:ea typeface="Lato"/>
                <a:cs typeface="Lato"/>
                <a:sym typeface="Lato"/>
              </a:rPr>
              <a:t>loan |</a:t>
            </a:r>
            <a:r>
              <a:rPr b="0" i="0" lang="en-GB" sz="1900" u="none" cap="none" strike="noStrike">
                <a:solidFill>
                  <a:schemeClr val="accent2"/>
                </a:solidFill>
                <a:latin typeface="Arial"/>
                <a:ea typeface="Arial"/>
                <a:cs typeface="Arial"/>
                <a:sym typeface="Arial"/>
              </a:rPr>
              <a:t> </a:t>
            </a:r>
            <a:r>
              <a:rPr b="1" i="0" lang="en-GB" sz="1400" u="none" cap="none" strike="noStrike">
                <a:solidFill>
                  <a:schemeClr val="accent2"/>
                </a:solidFill>
                <a:latin typeface="Lato"/>
                <a:ea typeface="Lato"/>
                <a:cs typeface="Lato"/>
                <a:sym typeface="Lato"/>
              </a:rPr>
              <a:t>ISA |</a:t>
            </a:r>
            <a:r>
              <a:rPr b="0" i="0" lang="en-GB" sz="1900" u="none" cap="none" strike="noStrike">
                <a:solidFill>
                  <a:schemeClr val="accent2"/>
                </a:solidFill>
                <a:latin typeface="Arial"/>
                <a:ea typeface="Arial"/>
                <a:cs typeface="Arial"/>
                <a:sym typeface="Arial"/>
              </a:rPr>
              <a:t> </a:t>
            </a:r>
            <a:r>
              <a:rPr b="1" i="0" lang="en-GB" sz="1400" u="none" cap="none" strike="noStrike">
                <a:solidFill>
                  <a:schemeClr val="accent2"/>
                </a:solidFill>
                <a:latin typeface="Lato"/>
                <a:ea typeface="Lato"/>
                <a:cs typeface="Lato"/>
                <a:sym typeface="Lato"/>
              </a:rPr>
              <a:t>net |</a:t>
            </a:r>
            <a:r>
              <a:rPr b="0" i="0" lang="en-GB" sz="1900" u="none" cap="none" strike="noStrike">
                <a:solidFill>
                  <a:schemeClr val="accent2"/>
                </a:solidFill>
                <a:latin typeface="Arial"/>
                <a:ea typeface="Arial"/>
                <a:cs typeface="Arial"/>
                <a:sym typeface="Arial"/>
              </a:rPr>
              <a:t> </a:t>
            </a:r>
            <a:r>
              <a:rPr b="1" i="0" lang="en-GB" sz="1400" u="none" cap="none" strike="noStrike">
                <a:solidFill>
                  <a:schemeClr val="accent2"/>
                </a:solidFill>
                <a:latin typeface="Lato"/>
                <a:ea typeface="Lato"/>
                <a:cs typeface="Lato"/>
                <a:sym typeface="Lato"/>
              </a:rPr>
              <a:t>tax |</a:t>
            </a:r>
            <a:r>
              <a:rPr b="0" i="0" lang="en-GB" sz="1900" u="none" cap="none" strike="noStrike">
                <a:solidFill>
                  <a:schemeClr val="accent2"/>
                </a:solidFill>
                <a:latin typeface="Arial"/>
                <a:ea typeface="Arial"/>
                <a:cs typeface="Arial"/>
                <a:sym typeface="Arial"/>
              </a:rPr>
              <a:t> </a:t>
            </a:r>
            <a:r>
              <a:rPr b="1" i="0" lang="en-GB" sz="1400" u="none" cap="none" strike="noStrike">
                <a:solidFill>
                  <a:schemeClr val="accent2"/>
                </a:solidFill>
                <a:latin typeface="Lato"/>
                <a:ea typeface="Lato"/>
                <a:cs typeface="Lato"/>
                <a:sym typeface="Lato"/>
              </a:rPr>
              <a:t>debt</a:t>
            </a:r>
            <a:r>
              <a:rPr b="0" i="0" lang="en-GB" sz="1900" u="none" cap="none" strike="noStrike">
                <a:solidFill>
                  <a:schemeClr val="accent2"/>
                </a:solidFill>
                <a:latin typeface="Arial"/>
                <a:ea typeface="Arial"/>
                <a:cs typeface="Arial"/>
                <a:sym typeface="Arial"/>
              </a:rPr>
              <a:t> </a:t>
            </a:r>
            <a:r>
              <a:rPr b="1" lang="en-GB">
                <a:solidFill>
                  <a:schemeClr val="accent2"/>
                </a:solidFill>
                <a:latin typeface="Lato"/>
                <a:ea typeface="Lato"/>
                <a:cs typeface="Lato"/>
                <a:sym typeface="Lato"/>
              </a:rPr>
              <a:t>| </a:t>
            </a:r>
            <a:r>
              <a:rPr b="1" i="0" lang="en-GB" sz="1400" u="none" cap="none" strike="noStrike">
                <a:solidFill>
                  <a:schemeClr val="accent2"/>
                </a:solidFill>
                <a:latin typeface="Lato"/>
                <a:ea typeface="Lato"/>
                <a:cs typeface="Lato"/>
                <a:sym typeface="Lato"/>
              </a:rPr>
              <a:t>risk |</a:t>
            </a:r>
            <a:r>
              <a:rPr b="0" i="0" lang="en-GB" sz="1900" u="none" cap="none" strike="noStrike">
                <a:solidFill>
                  <a:schemeClr val="accent2"/>
                </a:solidFill>
                <a:latin typeface="Arial"/>
                <a:ea typeface="Arial"/>
                <a:cs typeface="Arial"/>
                <a:sym typeface="Arial"/>
              </a:rPr>
              <a:t> </a:t>
            </a:r>
            <a:r>
              <a:rPr b="1" i="0" lang="en-GB" sz="1400" u="none" cap="none" strike="noStrike">
                <a:solidFill>
                  <a:schemeClr val="accent2"/>
                </a:solidFill>
                <a:latin typeface="Lato"/>
                <a:ea typeface="Lato"/>
                <a:cs typeface="Lato"/>
                <a:sym typeface="Lato"/>
              </a:rPr>
              <a:t>asset</a:t>
            </a:r>
            <a:endParaRPr b="1" i="0" sz="1400" u="none" cap="none" strike="noStrike">
              <a:solidFill>
                <a:schemeClr val="accent2"/>
              </a:solidFill>
              <a:latin typeface="Lato"/>
              <a:ea typeface="Lato"/>
              <a:cs typeface="Lato"/>
              <a:sym typeface="Lato"/>
            </a:endParaRPr>
          </a:p>
        </p:txBody>
      </p:sp>
      <p:sp>
        <p:nvSpPr>
          <p:cNvPr id="410" name="Google Shape;410;g130393a5afd_0_5"/>
          <p:cNvSpPr txBox="1"/>
          <p:nvPr/>
        </p:nvSpPr>
        <p:spPr>
          <a:xfrm>
            <a:off x="225825" y="3137475"/>
            <a:ext cx="5198700" cy="1143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Stretch: </a:t>
            </a:r>
            <a:endParaRPr b="0" i="0" sz="14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Highlight the words that we have used in </a:t>
            </a:r>
            <a:r>
              <a:rPr lang="en-GB">
                <a:solidFill>
                  <a:schemeClr val="dk1"/>
                </a:solidFill>
                <a:latin typeface="Lato Black"/>
                <a:ea typeface="Lato Black"/>
                <a:cs typeface="Lato Black"/>
                <a:sym typeface="Lato Black"/>
              </a:rPr>
              <a:t>in our learning</a:t>
            </a:r>
            <a:r>
              <a:rPr b="0" i="0" lang="en-GB" sz="1400" u="none" cap="none" strike="noStrike">
                <a:solidFill>
                  <a:schemeClr val="dk1"/>
                </a:solidFill>
                <a:latin typeface="Lato Black"/>
                <a:ea typeface="Lato Black"/>
                <a:cs typeface="Lato Black"/>
                <a:sym typeface="Lato Black"/>
              </a:rPr>
              <a:t> so far. </a:t>
            </a:r>
            <a:endParaRPr b="0" i="0" sz="14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Write a sentence using two of the words.</a:t>
            </a:r>
            <a:endParaRPr b="0" i="0" sz="14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Extension: Choose a word you have a question about</a:t>
            </a:r>
            <a:endParaRPr b="0" i="0" sz="1400" u="none" cap="none" strike="noStrike">
              <a:solidFill>
                <a:schemeClr val="dk1"/>
              </a:solidFill>
              <a:latin typeface="Lato Black"/>
              <a:ea typeface="Lato Black"/>
              <a:cs typeface="Lato Black"/>
              <a:sym typeface="Lato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132c63cc0bd_0_14"/>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416" name="Google Shape;416;g132c63cc0bd_0_14"/>
          <p:cNvSpPr txBox="1"/>
          <p:nvPr/>
        </p:nvSpPr>
        <p:spPr>
          <a:xfrm>
            <a:off x="37937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Word Search Answer Key </a:t>
            </a:r>
            <a:endParaRPr b="0" i="0" sz="1400" u="none" cap="none" strike="noStrike">
              <a:solidFill>
                <a:srgbClr val="000000"/>
              </a:solidFill>
              <a:latin typeface="Arial"/>
              <a:ea typeface="Arial"/>
              <a:cs typeface="Arial"/>
              <a:sym typeface="Arial"/>
            </a:endParaRPr>
          </a:p>
        </p:txBody>
      </p:sp>
      <p:pic>
        <p:nvPicPr>
          <p:cNvPr id="417" name="Google Shape;417;g132c63cc0bd_0_14"/>
          <p:cNvPicPr preferRelativeResize="0"/>
          <p:nvPr/>
        </p:nvPicPr>
        <p:blipFill rotWithShape="1">
          <a:blip r:embed="rId3">
            <a:alphaModFix/>
          </a:blip>
          <a:srcRect b="20177" l="0" r="0" t="0"/>
          <a:stretch/>
        </p:blipFill>
        <p:spPr>
          <a:xfrm>
            <a:off x="5368000" y="1219774"/>
            <a:ext cx="3304476" cy="2874725"/>
          </a:xfrm>
          <a:prstGeom prst="rect">
            <a:avLst/>
          </a:prstGeom>
          <a:noFill/>
          <a:ln>
            <a:noFill/>
          </a:ln>
        </p:spPr>
      </p:pic>
      <p:sp>
        <p:nvSpPr>
          <p:cNvPr id="418" name="Google Shape;418;g132c63cc0bd_0_14"/>
          <p:cNvSpPr txBox="1"/>
          <p:nvPr/>
        </p:nvSpPr>
        <p:spPr>
          <a:xfrm>
            <a:off x="225825" y="3198700"/>
            <a:ext cx="4774800" cy="895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Stretch:  </a:t>
            </a:r>
            <a:endParaRPr b="0" i="0" sz="14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Write a </a:t>
            </a:r>
            <a:r>
              <a:rPr b="0" i="0" lang="en-GB" sz="1400" u="none" cap="none" strike="noStrike">
                <a:solidFill>
                  <a:schemeClr val="accent2"/>
                </a:solidFill>
                <a:latin typeface="Lato Black"/>
                <a:ea typeface="Lato Black"/>
                <a:cs typeface="Lato Black"/>
                <a:sym typeface="Lato Black"/>
              </a:rPr>
              <a:t>sentence </a:t>
            </a:r>
            <a:r>
              <a:rPr b="0" i="0" lang="en-GB" sz="1400" u="none" cap="none" strike="noStrike">
                <a:solidFill>
                  <a:schemeClr val="dk1"/>
                </a:solidFill>
                <a:latin typeface="Lato Black"/>
                <a:ea typeface="Lato Black"/>
                <a:cs typeface="Lato Black"/>
                <a:sym typeface="Lato Black"/>
              </a:rPr>
              <a:t>using two of the words.</a:t>
            </a:r>
            <a:endParaRPr b="0" i="0" sz="14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Extension: Choose a word you have a </a:t>
            </a:r>
            <a:r>
              <a:rPr b="0" i="0" lang="en-GB" sz="1400" u="none" cap="none" strike="noStrike">
                <a:solidFill>
                  <a:schemeClr val="accent2"/>
                </a:solidFill>
                <a:latin typeface="Lato Black"/>
                <a:ea typeface="Lato Black"/>
                <a:cs typeface="Lato Black"/>
                <a:sym typeface="Lato Black"/>
              </a:rPr>
              <a:t>question </a:t>
            </a:r>
            <a:r>
              <a:rPr b="0" i="0" lang="en-GB" sz="1400" u="none" cap="none" strike="noStrike">
                <a:solidFill>
                  <a:schemeClr val="dk1"/>
                </a:solidFill>
                <a:latin typeface="Lato Black"/>
                <a:ea typeface="Lato Black"/>
                <a:cs typeface="Lato Black"/>
                <a:sym typeface="Lato Black"/>
              </a:rPr>
              <a:t>about</a:t>
            </a:r>
            <a:endParaRPr b="0" i="0" sz="1400" u="none" cap="none" strike="noStrike">
              <a:solidFill>
                <a:schemeClr val="dk1"/>
              </a:solidFill>
              <a:latin typeface="Lato Black"/>
              <a:ea typeface="Lato Black"/>
              <a:cs typeface="Lato Black"/>
              <a:sym typeface="Lato Black"/>
            </a:endParaRPr>
          </a:p>
        </p:txBody>
      </p:sp>
      <p:sp>
        <p:nvSpPr>
          <p:cNvPr id="419" name="Google Shape;419;g132c63cc0bd_0_14"/>
          <p:cNvSpPr txBox="1"/>
          <p:nvPr/>
        </p:nvSpPr>
        <p:spPr>
          <a:xfrm>
            <a:off x="225825" y="1161050"/>
            <a:ext cx="4668000" cy="1894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extLst>
                  <a:ext uri="http://customooxmlschemas.google.com/">
                    <go:slidesCustomData xmlns:go="http://customooxmlschemas.google.com/" textRoundtripDataId="18"/>
                  </a:ext>
                </a:extLst>
              </a:rPr>
              <a:t>Words</a:t>
            </a:r>
            <a:endParaRPr b="0" i="0" sz="10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543B3"/>
                </a:solidFill>
                <a:latin typeface="Lato"/>
                <a:ea typeface="Lato"/>
                <a:cs typeface="Lato"/>
                <a:sym typeface="Lato"/>
              </a:rPr>
              <a:t>stock market |</a:t>
            </a:r>
            <a:r>
              <a:rPr b="0" i="0" lang="en-GB" sz="1900" u="none" cap="none" strike="noStrike">
                <a:solidFill>
                  <a:srgbClr val="0543B3"/>
                </a:solidFill>
                <a:latin typeface="Arial"/>
                <a:ea typeface="Arial"/>
                <a:cs typeface="Arial"/>
                <a:sym typeface="Arial"/>
              </a:rPr>
              <a:t> </a:t>
            </a:r>
            <a:r>
              <a:rPr b="1" i="0" lang="en-GB" sz="1400" u="none" cap="none" strike="noStrike">
                <a:solidFill>
                  <a:srgbClr val="0543B3"/>
                </a:solidFill>
                <a:latin typeface="Lato"/>
                <a:ea typeface="Lato"/>
                <a:cs typeface="Lato"/>
                <a:sym typeface="Lato"/>
              </a:rPr>
              <a:t>buy now pay later </a:t>
            </a:r>
            <a:r>
              <a:rPr b="1" lang="en-GB">
                <a:solidFill>
                  <a:srgbClr val="0543B3"/>
                </a:solidFill>
                <a:latin typeface="Lato"/>
                <a:ea typeface="Lato"/>
                <a:cs typeface="Lato"/>
                <a:sym typeface="Lato"/>
              </a:rPr>
              <a:t>| </a:t>
            </a:r>
            <a:r>
              <a:rPr b="1" i="0" lang="en-GB" sz="1400" u="none" cap="none" strike="noStrike">
                <a:solidFill>
                  <a:srgbClr val="0543B3"/>
                </a:solidFill>
                <a:latin typeface="Lato"/>
                <a:ea typeface="Lato"/>
                <a:cs typeface="Lato"/>
                <a:sym typeface="Lato"/>
              </a:rPr>
              <a:t> </a:t>
            </a:r>
            <a:r>
              <a:rPr b="1" i="0" lang="en-GB" sz="1400" u="none" cap="none" strike="noStrike">
                <a:solidFill>
                  <a:srgbClr val="0543B3"/>
                </a:solidFill>
                <a:highlight>
                  <a:srgbClr val="FF8022"/>
                </a:highlight>
                <a:latin typeface="Lato"/>
                <a:ea typeface="Lato"/>
                <a:cs typeface="Lato"/>
                <a:sym typeface="Lato"/>
              </a:rPr>
              <a:t>expenses </a:t>
            </a:r>
            <a:r>
              <a:rPr b="1" i="0" lang="en-GB" sz="1400" u="none" cap="none" strike="noStrike">
                <a:solidFill>
                  <a:srgbClr val="0543B3"/>
                </a:solidFill>
                <a:latin typeface="Lato"/>
                <a:ea typeface="Lato"/>
                <a:cs typeface="Lato"/>
                <a:sym typeface="Lato"/>
              </a:rPr>
              <a:t>|</a:t>
            </a:r>
            <a:r>
              <a:rPr b="0" i="0" lang="en-GB" sz="1900" u="none" cap="none" strike="noStrike">
                <a:solidFill>
                  <a:srgbClr val="0543B3"/>
                </a:solidFill>
                <a:latin typeface="Arial"/>
                <a:ea typeface="Arial"/>
                <a:cs typeface="Arial"/>
                <a:sym typeface="Arial"/>
              </a:rPr>
              <a:t> </a:t>
            </a:r>
            <a:r>
              <a:rPr b="1" i="0" lang="en-GB" sz="1400" u="none" cap="none" strike="noStrike">
                <a:solidFill>
                  <a:srgbClr val="0543B3"/>
                </a:solidFill>
                <a:latin typeface="Lato"/>
                <a:ea typeface="Lato"/>
                <a:cs typeface="Lato"/>
                <a:sym typeface="Lato"/>
              </a:rPr>
              <a:t>automation |</a:t>
            </a:r>
            <a:r>
              <a:rPr b="0" i="0" lang="en-GB" sz="1900" u="none" cap="none" strike="noStrike">
                <a:solidFill>
                  <a:srgbClr val="0543B3"/>
                </a:solidFill>
                <a:latin typeface="Arial"/>
                <a:ea typeface="Arial"/>
                <a:cs typeface="Arial"/>
                <a:sym typeface="Arial"/>
              </a:rPr>
              <a:t> </a:t>
            </a:r>
            <a:r>
              <a:rPr b="1" i="0" lang="en-GB" sz="1400" u="none" cap="none" strike="noStrike">
                <a:solidFill>
                  <a:srgbClr val="0543B3"/>
                </a:solidFill>
                <a:latin typeface="Lato"/>
                <a:ea typeface="Lato"/>
                <a:cs typeface="Lato"/>
                <a:sym typeface="Lato"/>
              </a:rPr>
              <a:t>credit score </a:t>
            </a:r>
            <a:r>
              <a:rPr b="1" lang="en-GB">
                <a:solidFill>
                  <a:srgbClr val="0543B3"/>
                </a:solidFill>
                <a:latin typeface="Lato"/>
                <a:ea typeface="Lato"/>
                <a:cs typeface="Lato"/>
                <a:sym typeface="Lato"/>
              </a:rPr>
              <a:t>| </a:t>
            </a:r>
            <a:r>
              <a:rPr b="1" i="0" lang="en-GB" sz="1400" u="none" cap="none" strike="noStrike">
                <a:solidFill>
                  <a:srgbClr val="0543B3"/>
                </a:solidFill>
                <a:latin typeface="Lato"/>
                <a:ea typeface="Lato"/>
                <a:cs typeface="Lato"/>
                <a:sym typeface="Lato"/>
              </a:rPr>
              <a:t>pension |</a:t>
            </a:r>
            <a:r>
              <a:rPr b="0" i="0" lang="en-GB" sz="1900" u="none" cap="none" strike="noStrike">
                <a:solidFill>
                  <a:srgbClr val="0543B3"/>
                </a:solidFill>
                <a:latin typeface="Arial"/>
                <a:ea typeface="Arial"/>
                <a:cs typeface="Arial"/>
                <a:sym typeface="Arial"/>
              </a:rPr>
              <a:t> </a:t>
            </a:r>
            <a:r>
              <a:rPr b="1" i="0" lang="en-GB" sz="1400" u="none" cap="none" strike="noStrike">
                <a:solidFill>
                  <a:srgbClr val="0543B3"/>
                </a:solidFill>
                <a:latin typeface="Lato"/>
                <a:ea typeface="Lato"/>
                <a:cs typeface="Lato"/>
                <a:sym typeface="Lato"/>
              </a:rPr>
              <a:t>credit card |</a:t>
            </a:r>
            <a:r>
              <a:rPr b="0" i="0" lang="en-GB" sz="1900" u="none" cap="none" strike="noStrike">
                <a:solidFill>
                  <a:srgbClr val="0543B3"/>
                </a:solidFill>
                <a:latin typeface="Arial"/>
                <a:ea typeface="Arial"/>
                <a:cs typeface="Arial"/>
                <a:sym typeface="Arial"/>
              </a:rPr>
              <a:t> </a:t>
            </a:r>
            <a:r>
              <a:rPr b="1" i="0" lang="en-GB" sz="1400" u="none" cap="none" strike="noStrike">
                <a:solidFill>
                  <a:srgbClr val="0543B3"/>
                </a:solidFill>
                <a:latin typeface="Lato"/>
                <a:ea typeface="Lato"/>
                <a:cs typeface="Lato"/>
                <a:sym typeface="Lato"/>
              </a:rPr>
              <a:t>investment </a:t>
            </a:r>
            <a:r>
              <a:rPr b="1" lang="en-GB">
                <a:solidFill>
                  <a:srgbClr val="0543B3"/>
                </a:solidFill>
                <a:latin typeface="Lato"/>
                <a:ea typeface="Lato"/>
                <a:cs typeface="Lato"/>
                <a:sym typeface="Lato"/>
              </a:rPr>
              <a:t>|</a:t>
            </a:r>
            <a:r>
              <a:rPr b="1" i="0" lang="en-GB" sz="1400" u="none" cap="none" strike="noStrike">
                <a:solidFill>
                  <a:srgbClr val="0543B3"/>
                </a:solidFill>
                <a:latin typeface="Lato"/>
                <a:ea typeface="Lato"/>
                <a:cs typeface="Lato"/>
                <a:sym typeface="Lato"/>
              </a:rPr>
              <a:t> mortgage |</a:t>
            </a:r>
            <a:r>
              <a:rPr b="0" i="0" lang="en-GB" sz="1900" u="none" cap="none" strike="noStrike">
                <a:solidFill>
                  <a:srgbClr val="0543B3"/>
                </a:solidFill>
                <a:latin typeface="Arial"/>
                <a:ea typeface="Arial"/>
                <a:cs typeface="Arial"/>
                <a:sym typeface="Arial"/>
              </a:rPr>
              <a:t> </a:t>
            </a:r>
            <a:r>
              <a:rPr b="1" i="0" lang="en-GB" sz="1400" u="none" cap="none" strike="noStrike">
                <a:solidFill>
                  <a:srgbClr val="0543B3"/>
                </a:solidFill>
                <a:highlight>
                  <a:srgbClr val="FF8022"/>
                </a:highlight>
                <a:latin typeface="Lato"/>
                <a:ea typeface="Lato"/>
                <a:cs typeface="Lato"/>
                <a:sym typeface="Lato"/>
              </a:rPr>
              <a:t>outgoings </a:t>
            </a:r>
            <a:r>
              <a:rPr b="1" i="0" lang="en-GB" sz="1400" u="none" cap="none" strike="noStrike">
                <a:solidFill>
                  <a:srgbClr val="0543B3"/>
                </a:solidFill>
                <a:latin typeface="Lato"/>
                <a:ea typeface="Lato"/>
                <a:cs typeface="Lato"/>
                <a:sym typeface="Lato"/>
              </a:rPr>
              <a:t>|</a:t>
            </a:r>
            <a:r>
              <a:rPr b="0" i="0" lang="en-GB" sz="1900" u="none" cap="none" strike="noStrike">
                <a:solidFill>
                  <a:srgbClr val="0543B3"/>
                </a:solidFill>
                <a:latin typeface="Arial"/>
                <a:ea typeface="Arial"/>
                <a:cs typeface="Arial"/>
                <a:sym typeface="Arial"/>
              </a:rPr>
              <a:t> </a:t>
            </a:r>
            <a:r>
              <a:rPr b="1" i="0" lang="en-GB" sz="1400" u="none" cap="none" strike="noStrike">
                <a:solidFill>
                  <a:srgbClr val="0543B3"/>
                </a:solidFill>
                <a:latin typeface="Lato"/>
                <a:ea typeface="Lato"/>
                <a:cs typeface="Lato"/>
                <a:sym typeface="Lato"/>
              </a:rPr>
              <a:t>debit card </a:t>
            </a:r>
            <a:r>
              <a:rPr b="1" lang="en-GB">
                <a:solidFill>
                  <a:srgbClr val="0543B3"/>
                </a:solidFill>
                <a:latin typeface="Lato"/>
                <a:ea typeface="Lato"/>
                <a:cs typeface="Lato"/>
                <a:sym typeface="Lato"/>
              </a:rPr>
              <a:t>| </a:t>
            </a:r>
            <a:r>
              <a:rPr b="1" i="0" lang="en-GB" sz="1400" u="none" cap="none" strike="noStrike">
                <a:solidFill>
                  <a:srgbClr val="0543B3"/>
                </a:solidFill>
                <a:highlight>
                  <a:srgbClr val="FF8022"/>
                </a:highlight>
                <a:latin typeface="Lato"/>
                <a:ea typeface="Lato"/>
                <a:cs typeface="Lato"/>
                <a:sym typeface="Lato"/>
              </a:rPr>
              <a:t>needs </a:t>
            </a:r>
            <a:r>
              <a:rPr b="1" i="0" lang="en-GB" sz="1400" u="none" cap="none" strike="noStrike">
                <a:solidFill>
                  <a:srgbClr val="0543B3"/>
                </a:solidFill>
                <a:latin typeface="Lato"/>
                <a:ea typeface="Lato"/>
                <a:cs typeface="Lato"/>
                <a:sym typeface="Lato"/>
              </a:rPr>
              <a:t>|</a:t>
            </a:r>
            <a:r>
              <a:rPr b="0" i="0" lang="en-GB" sz="1900" u="none" cap="none" strike="noStrike">
                <a:solidFill>
                  <a:srgbClr val="0543B3"/>
                </a:solidFill>
                <a:latin typeface="Arial"/>
                <a:ea typeface="Arial"/>
                <a:cs typeface="Arial"/>
                <a:sym typeface="Arial"/>
              </a:rPr>
              <a:t> </a:t>
            </a:r>
            <a:r>
              <a:rPr b="1" i="0" lang="en-GB" sz="1400" u="none" cap="none" strike="noStrike">
                <a:solidFill>
                  <a:srgbClr val="0543B3"/>
                </a:solidFill>
                <a:highlight>
                  <a:schemeClr val="accent2"/>
                </a:highlight>
                <a:latin typeface="Lato"/>
                <a:ea typeface="Lato"/>
                <a:cs typeface="Lato"/>
                <a:sym typeface="Lato"/>
              </a:rPr>
              <a:t>budget </a:t>
            </a:r>
            <a:r>
              <a:rPr b="1" i="0" lang="en-GB" sz="1400" u="none" cap="none" strike="noStrike">
                <a:solidFill>
                  <a:srgbClr val="0543B3"/>
                </a:solidFill>
                <a:latin typeface="Lato"/>
                <a:ea typeface="Lato"/>
                <a:cs typeface="Lato"/>
                <a:sym typeface="Lato"/>
              </a:rPr>
              <a:t>|</a:t>
            </a:r>
            <a:r>
              <a:rPr b="0" i="0" lang="en-GB" sz="1900" u="none" cap="none" strike="noStrike">
                <a:solidFill>
                  <a:srgbClr val="0543B3"/>
                </a:solidFill>
                <a:latin typeface="Arial"/>
                <a:ea typeface="Arial"/>
                <a:cs typeface="Arial"/>
                <a:sym typeface="Arial"/>
              </a:rPr>
              <a:t> </a:t>
            </a:r>
            <a:r>
              <a:rPr b="1" i="0" lang="en-GB" sz="1400" u="none" cap="none" strike="noStrike">
                <a:solidFill>
                  <a:srgbClr val="0543B3"/>
                </a:solidFill>
                <a:highlight>
                  <a:srgbClr val="FF8022"/>
                </a:highlight>
                <a:latin typeface="Lato"/>
                <a:ea typeface="Lato"/>
                <a:cs typeface="Lato"/>
                <a:sym typeface="Lato"/>
              </a:rPr>
              <a:t>mindset </a:t>
            </a:r>
            <a:r>
              <a:rPr b="1" i="0" lang="en-GB" sz="1400" u="none" cap="none" strike="noStrike">
                <a:solidFill>
                  <a:srgbClr val="0543B3"/>
                </a:solidFill>
                <a:latin typeface="Lato"/>
                <a:ea typeface="Lato"/>
                <a:cs typeface="Lato"/>
                <a:sym typeface="Lato"/>
              </a:rPr>
              <a:t>|</a:t>
            </a:r>
            <a:r>
              <a:rPr b="0" i="0" lang="en-GB" sz="1900" u="none" cap="none" strike="noStrike">
                <a:solidFill>
                  <a:srgbClr val="0543B3"/>
                </a:solidFill>
                <a:latin typeface="Arial"/>
                <a:ea typeface="Arial"/>
                <a:cs typeface="Arial"/>
                <a:sym typeface="Arial"/>
              </a:rPr>
              <a:t> </a:t>
            </a:r>
            <a:r>
              <a:rPr b="1" i="0" lang="en-GB" sz="1400" u="none" cap="none" strike="noStrike">
                <a:solidFill>
                  <a:srgbClr val="0543B3"/>
                </a:solidFill>
                <a:latin typeface="Lato"/>
                <a:ea typeface="Lato"/>
                <a:cs typeface="Lato"/>
                <a:sym typeface="Lato"/>
              </a:rPr>
              <a:t>gross money |</a:t>
            </a:r>
            <a:r>
              <a:rPr b="0" i="0" lang="en-GB" sz="1900" u="none" cap="none" strike="noStrike">
                <a:solidFill>
                  <a:srgbClr val="0543B3"/>
                </a:solidFill>
                <a:latin typeface="Arial"/>
                <a:ea typeface="Arial"/>
                <a:cs typeface="Arial"/>
                <a:sym typeface="Arial"/>
              </a:rPr>
              <a:t> </a:t>
            </a:r>
            <a:r>
              <a:rPr b="1" i="0" lang="en-GB" sz="1400" u="none" cap="none" strike="noStrike">
                <a:solidFill>
                  <a:srgbClr val="0543B3"/>
                </a:solidFill>
                <a:latin typeface="Lato"/>
                <a:ea typeface="Lato"/>
                <a:cs typeface="Lato"/>
                <a:sym typeface="Lato"/>
              </a:rPr>
              <a:t>liability |</a:t>
            </a:r>
            <a:r>
              <a:rPr b="0" i="0" lang="en-GB" sz="1900" u="none" cap="none" strike="noStrike">
                <a:solidFill>
                  <a:srgbClr val="0543B3"/>
                </a:solidFill>
                <a:latin typeface="Arial"/>
                <a:ea typeface="Arial"/>
                <a:cs typeface="Arial"/>
                <a:sym typeface="Arial"/>
              </a:rPr>
              <a:t> </a:t>
            </a:r>
            <a:r>
              <a:rPr b="1" i="0" lang="en-GB" sz="1400" u="none" cap="none" strike="noStrike">
                <a:solidFill>
                  <a:srgbClr val="0543B3"/>
                </a:solidFill>
                <a:highlight>
                  <a:srgbClr val="FF8022"/>
                </a:highlight>
                <a:latin typeface="Lato"/>
                <a:ea typeface="Lato"/>
                <a:cs typeface="Lato"/>
                <a:sym typeface="Lato"/>
              </a:rPr>
              <a:t>income </a:t>
            </a:r>
            <a:r>
              <a:rPr b="1" i="0" lang="en-GB" sz="1400" u="none" cap="none" strike="noStrike">
                <a:solidFill>
                  <a:srgbClr val="0543B3"/>
                </a:solidFill>
                <a:latin typeface="Lato"/>
                <a:ea typeface="Lato"/>
                <a:cs typeface="Lato"/>
                <a:sym typeface="Lato"/>
              </a:rPr>
              <a:t>|</a:t>
            </a:r>
            <a:r>
              <a:rPr b="0" i="0" lang="en-GB" sz="1900" u="none" cap="none" strike="noStrike">
                <a:solidFill>
                  <a:srgbClr val="0543B3"/>
                </a:solidFill>
                <a:latin typeface="Arial"/>
                <a:ea typeface="Arial"/>
                <a:cs typeface="Arial"/>
                <a:sym typeface="Arial"/>
              </a:rPr>
              <a:t> </a:t>
            </a:r>
            <a:r>
              <a:rPr b="1" i="0" lang="en-GB" sz="1400" u="none" cap="none" strike="noStrike">
                <a:solidFill>
                  <a:srgbClr val="0543B3"/>
                </a:solidFill>
                <a:highlight>
                  <a:srgbClr val="FF8022"/>
                </a:highlight>
                <a:latin typeface="Lato"/>
                <a:ea typeface="Lato"/>
                <a:cs typeface="Lato"/>
                <a:sym typeface="Lato"/>
              </a:rPr>
              <a:t>wants </a:t>
            </a:r>
            <a:r>
              <a:rPr b="1" lang="en-GB">
                <a:solidFill>
                  <a:srgbClr val="0543B3"/>
                </a:solidFill>
                <a:latin typeface="Lato"/>
                <a:ea typeface="Lato"/>
                <a:cs typeface="Lato"/>
                <a:sym typeface="Lato"/>
              </a:rPr>
              <a:t>| </a:t>
            </a:r>
            <a:r>
              <a:rPr b="1" i="0" lang="en-GB" sz="1400" u="none" cap="none" strike="noStrike">
                <a:solidFill>
                  <a:srgbClr val="0543B3"/>
                </a:solidFill>
                <a:latin typeface="Lato"/>
                <a:ea typeface="Lato"/>
                <a:cs typeface="Lato"/>
                <a:sym typeface="Lato"/>
              </a:rPr>
              <a:t>VAT |</a:t>
            </a:r>
            <a:r>
              <a:rPr b="0" i="0" lang="en-GB" sz="1900" u="none" cap="none" strike="noStrike">
                <a:solidFill>
                  <a:srgbClr val="0543B3"/>
                </a:solidFill>
                <a:latin typeface="Arial"/>
                <a:ea typeface="Arial"/>
                <a:cs typeface="Arial"/>
                <a:sym typeface="Arial"/>
              </a:rPr>
              <a:t> </a:t>
            </a:r>
            <a:r>
              <a:rPr b="1" i="0" lang="en-GB" sz="1400" u="none" cap="none" strike="noStrike">
                <a:solidFill>
                  <a:srgbClr val="0543B3"/>
                </a:solidFill>
                <a:latin typeface="Lato"/>
                <a:ea typeface="Lato"/>
                <a:cs typeface="Lato"/>
                <a:sym typeface="Lato"/>
              </a:rPr>
              <a:t>loan |</a:t>
            </a:r>
            <a:r>
              <a:rPr b="0" i="0" lang="en-GB" sz="1900" u="none" cap="none" strike="noStrike">
                <a:solidFill>
                  <a:srgbClr val="0543B3"/>
                </a:solidFill>
                <a:latin typeface="Arial"/>
                <a:ea typeface="Arial"/>
                <a:cs typeface="Arial"/>
                <a:sym typeface="Arial"/>
              </a:rPr>
              <a:t> </a:t>
            </a:r>
            <a:r>
              <a:rPr b="1" i="0" lang="en-GB" sz="1400" u="none" cap="none" strike="noStrike">
                <a:solidFill>
                  <a:srgbClr val="0543B3"/>
                </a:solidFill>
                <a:latin typeface="Lato"/>
                <a:ea typeface="Lato"/>
                <a:cs typeface="Lato"/>
                <a:sym typeface="Lato"/>
              </a:rPr>
              <a:t>ISA |</a:t>
            </a:r>
            <a:r>
              <a:rPr b="0" i="0" lang="en-GB" sz="1900" u="none" cap="none" strike="noStrike">
                <a:solidFill>
                  <a:srgbClr val="0543B3"/>
                </a:solidFill>
                <a:latin typeface="Arial"/>
                <a:ea typeface="Arial"/>
                <a:cs typeface="Arial"/>
                <a:sym typeface="Arial"/>
              </a:rPr>
              <a:t> </a:t>
            </a:r>
            <a:r>
              <a:rPr b="1" i="0" lang="en-GB" sz="1400" u="none" cap="none" strike="noStrike">
                <a:solidFill>
                  <a:srgbClr val="0543B3"/>
                </a:solidFill>
                <a:latin typeface="Lato"/>
                <a:ea typeface="Lato"/>
                <a:cs typeface="Lato"/>
                <a:sym typeface="Lato"/>
              </a:rPr>
              <a:t>net |</a:t>
            </a:r>
            <a:r>
              <a:rPr b="0" i="0" lang="en-GB" sz="1900" u="none" cap="none" strike="noStrike">
                <a:solidFill>
                  <a:srgbClr val="0543B3"/>
                </a:solidFill>
                <a:latin typeface="Arial"/>
                <a:ea typeface="Arial"/>
                <a:cs typeface="Arial"/>
                <a:sym typeface="Arial"/>
              </a:rPr>
              <a:t> </a:t>
            </a:r>
            <a:r>
              <a:rPr b="1" i="0" lang="en-GB" sz="1400" u="none" cap="none" strike="noStrike">
                <a:solidFill>
                  <a:srgbClr val="0543B3"/>
                </a:solidFill>
                <a:highlight>
                  <a:srgbClr val="FF8022"/>
                </a:highlight>
                <a:latin typeface="Lato"/>
                <a:ea typeface="Lato"/>
                <a:cs typeface="Lato"/>
                <a:sym typeface="Lato"/>
              </a:rPr>
              <a:t>tax </a:t>
            </a:r>
            <a:r>
              <a:rPr b="1" i="0" lang="en-GB" sz="1400" u="none" cap="none" strike="noStrike">
                <a:solidFill>
                  <a:srgbClr val="0543B3"/>
                </a:solidFill>
                <a:latin typeface="Lato"/>
                <a:ea typeface="Lato"/>
                <a:cs typeface="Lato"/>
                <a:sym typeface="Lato"/>
              </a:rPr>
              <a:t>|</a:t>
            </a:r>
            <a:r>
              <a:rPr b="0" i="0" lang="en-GB" sz="1900" u="none" cap="none" strike="noStrike">
                <a:solidFill>
                  <a:srgbClr val="0543B3"/>
                </a:solidFill>
                <a:latin typeface="Arial"/>
                <a:ea typeface="Arial"/>
                <a:cs typeface="Arial"/>
                <a:sym typeface="Arial"/>
              </a:rPr>
              <a:t> </a:t>
            </a:r>
            <a:r>
              <a:rPr b="1" i="0" lang="en-GB" sz="1400" u="none" cap="none" strike="noStrike">
                <a:solidFill>
                  <a:srgbClr val="0543B3"/>
                </a:solidFill>
                <a:latin typeface="Lato"/>
                <a:ea typeface="Lato"/>
                <a:cs typeface="Lato"/>
                <a:sym typeface="Lato"/>
              </a:rPr>
              <a:t>debt</a:t>
            </a:r>
            <a:r>
              <a:rPr b="0" i="0" lang="en-GB" sz="1900" u="none" cap="none" strike="noStrike">
                <a:solidFill>
                  <a:srgbClr val="0543B3"/>
                </a:solidFill>
                <a:latin typeface="Arial"/>
                <a:ea typeface="Arial"/>
                <a:cs typeface="Arial"/>
                <a:sym typeface="Arial"/>
              </a:rPr>
              <a:t> </a:t>
            </a:r>
            <a:r>
              <a:rPr b="1" lang="en-GB">
                <a:solidFill>
                  <a:srgbClr val="0543B3"/>
                </a:solidFill>
                <a:latin typeface="Lato"/>
                <a:ea typeface="Lato"/>
                <a:cs typeface="Lato"/>
                <a:sym typeface="Lato"/>
              </a:rPr>
              <a:t>| </a:t>
            </a:r>
            <a:r>
              <a:rPr b="1" i="0" lang="en-GB" sz="1400" u="none" cap="none" strike="noStrike">
                <a:solidFill>
                  <a:srgbClr val="0543B3"/>
                </a:solidFill>
                <a:latin typeface="Lato"/>
                <a:ea typeface="Lato"/>
                <a:cs typeface="Lato"/>
                <a:sym typeface="Lato"/>
              </a:rPr>
              <a:t>risk |</a:t>
            </a:r>
            <a:r>
              <a:rPr b="0" i="0" lang="en-GB" sz="1900" u="none" cap="none" strike="noStrike">
                <a:solidFill>
                  <a:srgbClr val="0543B3"/>
                </a:solidFill>
                <a:latin typeface="Arial"/>
                <a:ea typeface="Arial"/>
                <a:cs typeface="Arial"/>
                <a:sym typeface="Arial"/>
              </a:rPr>
              <a:t> </a:t>
            </a:r>
            <a:r>
              <a:rPr b="1" i="0" lang="en-GB" sz="1400" u="none" cap="none" strike="noStrike">
                <a:solidFill>
                  <a:srgbClr val="0543B3"/>
                </a:solidFill>
                <a:latin typeface="Lato"/>
                <a:ea typeface="Lato"/>
                <a:cs typeface="Lato"/>
                <a:sym typeface="Lato"/>
              </a:rPr>
              <a:t>asset</a:t>
            </a:r>
            <a:endParaRPr b="1" i="0" sz="1400" u="none" cap="none" strike="noStrike">
              <a:solidFill>
                <a:srgbClr val="0543B3"/>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g1132eadb2ea_1_6"/>
          <p:cNvSpPr txBox="1"/>
          <p:nvPr/>
        </p:nvSpPr>
        <p:spPr>
          <a:xfrm>
            <a:off x="488175" y="34292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66" name="Google Shape;66;g1132eadb2ea_1_6"/>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g1132eadb2ea_1_6"/>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GB" sz="2000" u="none" cap="none" strike="noStrike">
                <a:solidFill>
                  <a:schemeClr val="accent2"/>
                </a:solidFill>
                <a:latin typeface="Lato Black"/>
                <a:ea typeface="Lato Black"/>
                <a:cs typeface="Lato Black"/>
                <a:sym typeface="Lato Black"/>
              </a:rPr>
              <a:t>By the end of the session, I will be able to:</a:t>
            </a:r>
            <a:endParaRPr b="0" i="0" sz="2000" u="none" cap="none" strike="noStrike">
              <a:solidFill>
                <a:schemeClr val="accent2"/>
              </a:solidFill>
              <a:latin typeface="Lato Black"/>
              <a:ea typeface="Lato Black"/>
              <a:cs typeface="Lato Black"/>
              <a:sym typeface="Lato Black"/>
            </a:endParaRPr>
          </a:p>
        </p:txBody>
      </p:sp>
      <p:sp>
        <p:nvSpPr>
          <p:cNvPr id="68" name="Google Shape;68;g1132eadb2ea_1_6"/>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69" name="Google Shape;69;g1132eadb2ea_1_6"/>
          <p:cNvSpPr txBox="1"/>
          <p:nvPr/>
        </p:nvSpPr>
        <p:spPr>
          <a:xfrm>
            <a:off x="488167" y="1121687"/>
            <a:ext cx="6625500" cy="30660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Describe </a:t>
            </a:r>
            <a:r>
              <a:rPr b="1" i="0" lang="en-GB" sz="1600" u="none" cap="none" strike="noStrike">
                <a:solidFill>
                  <a:schemeClr val="lt1"/>
                </a:solidFill>
                <a:latin typeface="Lato"/>
                <a:ea typeface="Lato"/>
                <a:cs typeface="Lato"/>
                <a:sym typeface="Lato"/>
              </a:rPr>
              <a:t>the difference between financial needs and wants </a:t>
            </a:r>
            <a:br>
              <a:rPr b="1" i="0" lang="en-GB" sz="1600" u="none" cap="none" strike="noStrike">
                <a:solidFill>
                  <a:schemeClr val="lt1"/>
                </a:solidFill>
                <a:latin typeface="Lato"/>
                <a:ea typeface="Lato"/>
                <a:cs typeface="Lato"/>
                <a:sym typeface="Lato"/>
              </a:rPr>
            </a:br>
            <a:r>
              <a:rPr b="0" i="0" lang="en-GB" sz="1600" u="none" cap="none" strike="noStrike">
                <a:solidFill>
                  <a:schemeClr val="lt1"/>
                </a:solidFill>
                <a:latin typeface="Lato Light"/>
                <a:ea typeface="Lato Light"/>
                <a:cs typeface="Lato Light"/>
                <a:sym typeface="Lato Light"/>
              </a:rPr>
              <a:t>and the external influences that could impact them. </a:t>
            </a:r>
            <a:endParaRPr b="0" i="0" sz="1600" u="none" cap="none" strike="noStrike">
              <a:solidFill>
                <a:schemeClr val="lt1"/>
              </a:solidFill>
              <a:latin typeface="Arial"/>
              <a:ea typeface="Arial"/>
              <a:cs typeface="Arial"/>
              <a:sym typeface="Arial"/>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Determine smart choices about managing my money </a:t>
            </a:r>
            <a:r>
              <a:rPr lang="en-GB" sz="1600">
                <a:solidFill>
                  <a:schemeClr val="lt1"/>
                </a:solidFill>
                <a:latin typeface="Lato Light"/>
                <a:ea typeface="Lato Light"/>
                <a:cs typeface="Lato Light"/>
                <a:sym typeface="Lato Light"/>
              </a:rPr>
              <a:t>that align with needs, wants and future goals.</a:t>
            </a:r>
            <a:endParaRPr sz="1600">
              <a:solidFill>
                <a:schemeClr val="lt1"/>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Identify different budgeting systems </a:t>
            </a:r>
            <a:r>
              <a:rPr lang="en-GB" sz="1600">
                <a:solidFill>
                  <a:schemeClr val="lt1"/>
                </a:solidFill>
                <a:latin typeface="Lato Light"/>
                <a:ea typeface="Lato Light"/>
                <a:cs typeface="Lato Light"/>
                <a:sym typeface="Lato Light"/>
              </a:rPr>
              <a:t>and how to apply them in different contexts. </a:t>
            </a:r>
            <a:endParaRPr sz="1600">
              <a:solidFill>
                <a:schemeClr val="lt1"/>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Examine </a:t>
            </a:r>
            <a:r>
              <a:rPr b="1" i="0" lang="en-GB" sz="1600" u="none" cap="none" strike="noStrike">
                <a:solidFill>
                  <a:schemeClr val="lt1"/>
                </a:solidFill>
                <a:latin typeface="Lato"/>
                <a:ea typeface="Lato"/>
                <a:cs typeface="Lato"/>
                <a:sym typeface="Lato"/>
              </a:rPr>
              <a:t>how income from jobs is taxed </a:t>
            </a:r>
            <a:r>
              <a:rPr b="0" i="0" lang="en-GB" sz="1600" u="none" cap="none" strike="noStrike">
                <a:solidFill>
                  <a:schemeClr val="lt1"/>
                </a:solidFill>
                <a:latin typeface="Lato Light"/>
                <a:ea typeface="Lato Light"/>
                <a:cs typeface="Lato Light"/>
                <a:sym typeface="Lato Light"/>
              </a:rPr>
              <a:t>and calculate how much is left to budget.</a:t>
            </a:r>
            <a:endParaRPr b="0" i="0" sz="1600" u="none" cap="none" strike="noStrike">
              <a:solidFill>
                <a:schemeClr val="lt1"/>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0"/>
                  </a:ext>
                </a:extLst>
              </a:rPr>
              <a:t>Recognise inflation </a:t>
            </a:r>
            <a:r>
              <a:rPr b="0"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1"/>
                  </a:ext>
                </a:extLst>
              </a:rPr>
              <a:t>and understand how it is measured</a:t>
            </a:r>
            <a:r>
              <a:rPr b="0" i="0" lang="en-GB" sz="1600" u="none" cap="none" strike="noStrike">
                <a:solidFill>
                  <a:schemeClr val="lt1"/>
                </a:solidFill>
                <a:latin typeface="Lato"/>
                <a:ea typeface="Lato"/>
                <a:cs typeface="Lato"/>
                <a:sym typeface="Lato"/>
              </a:rPr>
              <a:t>.</a:t>
            </a:r>
            <a:endParaRPr b="0" i="0" sz="1600" u="none" cap="none" strike="noStrike">
              <a:solidFill>
                <a:schemeClr val="lt1"/>
              </a:solidFill>
              <a:latin typeface="Lato"/>
              <a:ea typeface="Lato"/>
              <a:cs typeface="Lato"/>
              <a:sym typeface="Lato"/>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Explain </a:t>
            </a:r>
            <a:r>
              <a:rPr b="1" i="0" lang="en-GB" sz="1600" u="none" cap="none" strike="noStrike">
                <a:solidFill>
                  <a:schemeClr val="lt1"/>
                </a:solidFill>
                <a:latin typeface="Lato"/>
                <a:ea typeface="Lato"/>
                <a:cs typeface="Lato"/>
                <a:sym typeface="Lato"/>
              </a:rPr>
              <a:t>how the value of money can change over time</a:t>
            </a:r>
            <a:r>
              <a:rPr b="0" i="0" lang="en-GB" sz="1600" u="none" cap="none" strike="noStrike">
                <a:solidFill>
                  <a:schemeClr val="lt1"/>
                </a:solidFill>
                <a:latin typeface="Lato Light"/>
                <a:ea typeface="Lato Light"/>
                <a:cs typeface="Lato Light"/>
                <a:sym typeface="Lato Light"/>
              </a:rPr>
              <a:t> and how that impacts budgeting.</a:t>
            </a:r>
            <a:endParaRPr b="0" i="0" sz="1600" u="none" cap="none" strike="noStrike">
              <a:solidFill>
                <a:schemeClr val="lt1"/>
              </a:solidFill>
              <a:latin typeface="Lato Light"/>
              <a:ea typeface="Lato Light"/>
              <a:cs typeface="Lato Light"/>
              <a:sym typeface="Lato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138dbd52ed1_0_176"/>
          <p:cNvSpPr txBox="1"/>
          <p:nvPr/>
        </p:nvSpPr>
        <p:spPr>
          <a:xfrm>
            <a:off x="5289475" y="3167325"/>
            <a:ext cx="3487500" cy="400200"/>
          </a:xfrm>
          <a:prstGeom prst="rect">
            <a:avLst/>
          </a:prstGeom>
          <a:noFill/>
          <a:ln>
            <a:noFill/>
          </a:ln>
        </p:spPr>
        <p:txBody>
          <a:bodyPr anchorCtr="0" anchor="t" bIns="91425" lIns="91425" spcFirstLastPara="1" rIns="91425" wrap="square" tIns="91425">
            <a:spAutoFit/>
          </a:bodyPr>
          <a:lstStyle/>
          <a:p>
            <a:pPr indent="-22860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g138dbd52ed1_0_176"/>
          <p:cNvSpPr txBox="1"/>
          <p:nvPr/>
        </p:nvSpPr>
        <p:spPr>
          <a:xfrm>
            <a:off x="379375" y="253750"/>
            <a:ext cx="5905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Understanding a payslip</a:t>
            </a:r>
            <a:endParaRPr b="0" i="0" sz="1400" u="none" cap="none" strike="noStrike">
              <a:solidFill>
                <a:srgbClr val="000000"/>
              </a:solidFill>
              <a:latin typeface="Arial"/>
              <a:ea typeface="Arial"/>
              <a:cs typeface="Arial"/>
              <a:sym typeface="Arial"/>
            </a:endParaRPr>
          </a:p>
        </p:txBody>
      </p:sp>
      <p:pic>
        <p:nvPicPr>
          <p:cNvPr id="426" name="Google Shape;426;g138dbd52ed1_0_176"/>
          <p:cNvPicPr preferRelativeResize="0"/>
          <p:nvPr/>
        </p:nvPicPr>
        <p:blipFill rotWithShape="1">
          <a:blip r:embed="rId3">
            <a:alphaModFix/>
          </a:blip>
          <a:srcRect b="0" l="0" r="0" t="0"/>
          <a:stretch/>
        </p:blipFill>
        <p:spPr>
          <a:xfrm>
            <a:off x="0" y="1036200"/>
            <a:ext cx="4675424" cy="3857225"/>
          </a:xfrm>
          <a:prstGeom prst="rect">
            <a:avLst/>
          </a:prstGeom>
          <a:noFill/>
          <a:ln>
            <a:noFill/>
          </a:ln>
        </p:spPr>
      </p:pic>
      <p:sp>
        <p:nvSpPr>
          <p:cNvPr id="427" name="Google Shape;427;g138dbd52ed1_0_176"/>
          <p:cNvSpPr txBox="1"/>
          <p:nvPr/>
        </p:nvSpPr>
        <p:spPr>
          <a:xfrm flipH="1">
            <a:off x="4184350" y="1437750"/>
            <a:ext cx="4847400" cy="29400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800"/>
              <a:buFont typeface="Arial"/>
              <a:buNone/>
            </a:pPr>
            <a:r>
              <a:rPr b="1" lang="en-GB" sz="2400">
                <a:solidFill>
                  <a:schemeClr val="accent2"/>
                </a:solidFill>
                <a:latin typeface="Lato"/>
                <a:ea typeface="Lato"/>
                <a:cs typeface="Lato"/>
                <a:sym typeface="Lato"/>
              </a:rPr>
              <a:t>What is this payslip </a:t>
            </a:r>
            <a:endParaRPr b="1" sz="2400">
              <a:solidFill>
                <a:schemeClr val="accent2"/>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rPr b="1" lang="en-GB" sz="2400">
                <a:solidFill>
                  <a:schemeClr val="accent2"/>
                </a:solidFill>
                <a:latin typeface="Lato"/>
                <a:ea typeface="Lato"/>
                <a:cs typeface="Lato"/>
                <a:sym typeface="Lato"/>
              </a:rPr>
              <a:t>showing you?</a:t>
            </a:r>
            <a:endParaRPr b="1" sz="2400">
              <a:solidFill>
                <a:schemeClr val="accent2"/>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t/>
            </a:r>
            <a:endParaRPr b="1" sz="1100">
              <a:solidFill>
                <a:schemeClr val="dk1"/>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rPr b="1" lang="en-GB" sz="2000">
                <a:solidFill>
                  <a:schemeClr val="dk1"/>
                </a:solidFill>
                <a:latin typeface="Lato"/>
                <a:ea typeface="Lato"/>
                <a:cs typeface="Lato"/>
                <a:sym typeface="Lato"/>
              </a:rPr>
              <a:t>Stretch: Can you write an equation to show how net pay is calculated?</a:t>
            </a:r>
            <a:endParaRPr b="1" sz="2000">
              <a:solidFill>
                <a:schemeClr val="dk1"/>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t/>
            </a:r>
            <a:endParaRPr b="1" sz="2000">
              <a:solidFill>
                <a:schemeClr val="dk1"/>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rPr b="1" lang="en-GB" sz="2000">
                <a:solidFill>
                  <a:schemeClr val="dk1"/>
                </a:solidFill>
                <a:latin typeface="Lato"/>
                <a:ea typeface="Lato"/>
                <a:cs typeface="Lato"/>
                <a:sym typeface="Lato"/>
              </a:rPr>
              <a:t>Challenge: How do you think the amount for each deduction is decided?</a:t>
            </a:r>
            <a:endParaRPr b="1" sz="2000">
              <a:solidFill>
                <a:schemeClr val="dk1"/>
              </a:solidFill>
              <a:latin typeface="Lato"/>
              <a:ea typeface="Lato"/>
              <a:cs typeface="Lato"/>
              <a:sym typeface="Lato"/>
            </a:endParaRPr>
          </a:p>
        </p:txBody>
      </p:sp>
      <p:sp>
        <p:nvSpPr>
          <p:cNvPr id="428" name="Google Shape;428;g138dbd52ed1_0_176"/>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138dbd52ed1_0_184"/>
          <p:cNvSpPr txBox="1"/>
          <p:nvPr/>
        </p:nvSpPr>
        <p:spPr>
          <a:xfrm>
            <a:off x="5289475" y="3167325"/>
            <a:ext cx="3487500" cy="400200"/>
          </a:xfrm>
          <a:prstGeom prst="rect">
            <a:avLst/>
          </a:prstGeom>
          <a:noFill/>
          <a:ln>
            <a:noFill/>
          </a:ln>
        </p:spPr>
        <p:txBody>
          <a:bodyPr anchorCtr="0" anchor="t" bIns="91425" lIns="91425" spcFirstLastPara="1" rIns="91425" wrap="square" tIns="91425">
            <a:spAutoFit/>
          </a:bodyPr>
          <a:lstStyle/>
          <a:p>
            <a:pPr indent="-22860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g138dbd52ed1_0_184"/>
          <p:cNvSpPr txBox="1"/>
          <p:nvPr/>
        </p:nvSpPr>
        <p:spPr>
          <a:xfrm>
            <a:off x="379375" y="253750"/>
            <a:ext cx="5905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Understanding a payslip</a:t>
            </a:r>
            <a:endParaRPr b="0" i="0" sz="1400" u="none" cap="none" strike="noStrike">
              <a:solidFill>
                <a:srgbClr val="000000"/>
              </a:solidFill>
              <a:latin typeface="Arial"/>
              <a:ea typeface="Arial"/>
              <a:cs typeface="Arial"/>
              <a:sym typeface="Arial"/>
            </a:endParaRPr>
          </a:p>
        </p:txBody>
      </p:sp>
      <p:pic>
        <p:nvPicPr>
          <p:cNvPr id="435" name="Google Shape;435;g138dbd52ed1_0_184"/>
          <p:cNvPicPr preferRelativeResize="0"/>
          <p:nvPr/>
        </p:nvPicPr>
        <p:blipFill rotWithShape="1">
          <a:blip r:embed="rId3">
            <a:alphaModFix/>
          </a:blip>
          <a:srcRect b="0" l="0" r="0" t="0"/>
          <a:stretch/>
        </p:blipFill>
        <p:spPr>
          <a:xfrm>
            <a:off x="170350" y="1020525"/>
            <a:ext cx="4675424" cy="3781024"/>
          </a:xfrm>
          <a:prstGeom prst="rect">
            <a:avLst/>
          </a:prstGeom>
          <a:noFill/>
          <a:ln>
            <a:noFill/>
          </a:ln>
        </p:spPr>
      </p:pic>
      <p:sp>
        <p:nvSpPr>
          <p:cNvPr id="436" name="Google Shape;436;g138dbd52ed1_0_184"/>
          <p:cNvSpPr txBox="1"/>
          <p:nvPr/>
        </p:nvSpPr>
        <p:spPr>
          <a:xfrm flipH="1">
            <a:off x="4674175" y="1370350"/>
            <a:ext cx="4102800" cy="24012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rPr b="1" i="0" lang="en-GB" sz="1600" u="none" cap="none" strike="noStrike">
                <a:solidFill>
                  <a:schemeClr val="dk1"/>
                </a:solidFill>
                <a:latin typeface="Lato"/>
                <a:ea typeface="Lato"/>
                <a:cs typeface="Lato"/>
                <a:sym typeface="Lato"/>
              </a:rPr>
              <a:t>Today we’re going to learn about </a:t>
            </a:r>
            <a:r>
              <a:rPr b="0" i="0" lang="en-GB" sz="1600" u="none" cap="none" strike="noStrike">
                <a:solidFill>
                  <a:schemeClr val="accent2"/>
                </a:solidFill>
                <a:latin typeface="Lato Black"/>
                <a:ea typeface="Lato Black"/>
                <a:cs typeface="Lato Black"/>
                <a:sym typeface="Lato Black"/>
              </a:rPr>
              <a:t>TAX</a:t>
            </a:r>
            <a:r>
              <a:rPr b="1" i="0" lang="en-GB" sz="1600" u="none" cap="none" strike="noStrike">
                <a:solidFill>
                  <a:schemeClr val="dk1"/>
                </a:solidFill>
                <a:latin typeface="Lato"/>
                <a:ea typeface="Lato"/>
                <a:cs typeface="Lato"/>
                <a:sym typeface="Lato"/>
              </a:rPr>
              <a:t>.</a:t>
            </a:r>
            <a:endParaRPr b="1" i="0" sz="16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8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rPr b="1" i="0" lang="en-GB" sz="1600" u="none" cap="none" strike="noStrike">
                <a:solidFill>
                  <a:schemeClr val="dk1"/>
                </a:solidFill>
                <a:latin typeface="Lato"/>
                <a:ea typeface="Lato"/>
                <a:cs typeface="Lato"/>
                <a:sym typeface="Lato"/>
              </a:rPr>
              <a:t>Some people also pay a </a:t>
            </a:r>
            <a:r>
              <a:rPr b="0" i="0" lang="en-GB" sz="1600" u="none" cap="none" strike="noStrike">
                <a:solidFill>
                  <a:srgbClr val="FF8022"/>
                </a:solidFill>
                <a:latin typeface="Lato Black"/>
                <a:ea typeface="Lato Black"/>
                <a:cs typeface="Lato Black"/>
                <a:sym typeface="Lato Black"/>
              </a:rPr>
              <a:t>PENSION</a:t>
            </a:r>
            <a:r>
              <a:rPr b="1" i="0" lang="en-GB" sz="1600" u="none" cap="none" strike="noStrike">
                <a:solidFill>
                  <a:schemeClr val="dk1"/>
                </a:solidFill>
                <a:latin typeface="Lato"/>
                <a:ea typeface="Lato"/>
                <a:cs typeface="Lato"/>
                <a:sym typeface="Lato"/>
              </a:rPr>
              <a:t>.</a:t>
            </a:r>
            <a:r>
              <a:rPr b="1" i="0" lang="en-GB" sz="1600" u="none" cap="none" strike="noStrike">
                <a:solidFill>
                  <a:srgbClr val="FF8022"/>
                </a:solidFill>
                <a:latin typeface="Lato"/>
                <a:ea typeface="Lato"/>
                <a:cs typeface="Lato"/>
                <a:sym typeface="Lato"/>
              </a:rPr>
              <a:t> </a:t>
            </a:r>
            <a:endParaRPr b="1" i="0" sz="1600" u="none" cap="none" strike="noStrike">
              <a:solidFill>
                <a:srgbClr val="FF8022"/>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800" u="none" cap="none" strike="noStrike">
              <a:solidFill>
                <a:srgbClr val="FF8022"/>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rPr b="1" i="0" lang="en-GB" sz="1600" u="none" cap="none" strike="noStrike">
                <a:solidFill>
                  <a:schemeClr val="dk1"/>
                </a:solidFill>
                <a:latin typeface="Lato"/>
                <a:ea typeface="Lato"/>
                <a:cs typeface="Lato"/>
                <a:sym typeface="Lato"/>
              </a:rPr>
              <a:t>This is a deduction from your pay. </a:t>
            </a:r>
            <a:endParaRPr b="1" i="0" sz="16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rPr b="1" i="0" lang="en-GB" sz="1600" u="none" cap="none" strike="noStrike">
                <a:solidFill>
                  <a:schemeClr val="dk1"/>
                </a:solidFill>
                <a:latin typeface="Lato"/>
                <a:ea typeface="Lato"/>
                <a:cs typeface="Lato"/>
                <a:sym typeface="Lato"/>
              </a:rPr>
              <a:t>It is not shown on this </a:t>
            </a:r>
            <a:r>
              <a:rPr b="1" lang="en-GB" sz="1600">
                <a:solidFill>
                  <a:schemeClr val="dk1"/>
                </a:solidFill>
                <a:latin typeface="Lato"/>
                <a:ea typeface="Lato"/>
                <a:cs typeface="Lato"/>
                <a:sym typeface="Lato"/>
              </a:rPr>
              <a:t>payslip</a:t>
            </a:r>
            <a:r>
              <a:rPr b="1" i="0" lang="en-GB" sz="1600" u="none" cap="none" strike="noStrike">
                <a:solidFill>
                  <a:schemeClr val="dk1"/>
                </a:solidFill>
                <a:latin typeface="Lato"/>
                <a:ea typeface="Lato"/>
                <a:cs typeface="Lato"/>
                <a:sym typeface="Lato"/>
              </a:rPr>
              <a:t> example.</a:t>
            </a:r>
            <a:endParaRPr b="1" i="0" sz="16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rPr b="1" i="0" lang="en-GB" sz="1600" u="none" cap="none" strike="noStrike">
                <a:solidFill>
                  <a:schemeClr val="dk1"/>
                </a:solidFill>
                <a:latin typeface="Lato"/>
                <a:ea typeface="Lato"/>
                <a:cs typeface="Lato"/>
                <a:sym typeface="Lato"/>
              </a:rPr>
              <a:t>It goes towards a person’s pension after they stop working.</a:t>
            </a:r>
            <a:endParaRPr b="0" i="0" sz="1600" u="none" cap="none" strike="noStrike">
              <a:solidFill>
                <a:srgbClr val="000000"/>
              </a:solidFill>
              <a:latin typeface="Arial"/>
              <a:ea typeface="Arial"/>
              <a:cs typeface="Arial"/>
              <a:sym typeface="Arial"/>
            </a:endParaRPr>
          </a:p>
        </p:txBody>
      </p:sp>
      <p:sp>
        <p:nvSpPr>
          <p:cNvPr id="437" name="Google Shape;437;g138dbd52ed1_0_184"/>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g138dbd52ed1_0_192"/>
          <p:cNvPicPr preferRelativeResize="0"/>
          <p:nvPr/>
        </p:nvPicPr>
        <p:blipFill rotWithShape="1">
          <a:blip r:embed="rId3">
            <a:alphaModFix/>
          </a:blip>
          <a:srcRect b="0" l="0" r="0" t="0"/>
          <a:stretch/>
        </p:blipFill>
        <p:spPr>
          <a:xfrm>
            <a:off x="259700" y="1117825"/>
            <a:ext cx="4675424" cy="3857225"/>
          </a:xfrm>
          <a:prstGeom prst="rect">
            <a:avLst/>
          </a:prstGeom>
          <a:noFill/>
          <a:ln>
            <a:noFill/>
          </a:ln>
        </p:spPr>
      </p:pic>
      <p:sp>
        <p:nvSpPr>
          <p:cNvPr id="443" name="Google Shape;443;g138dbd52ed1_0_192"/>
          <p:cNvSpPr txBox="1"/>
          <p:nvPr/>
        </p:nvSpPr>
        <p:spPr>
          <a:xfrm>
            <a:off x="379374" y="253750"/>
            <a:ext cx="6056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Tax and other deductions</a:t>
            </a:r>
            <a:endParaRPr b="0" i="0" sz="1400" u="none" cap="none" strike="noStrike">
              <a:solidFill>
                <a:srgbClr val="000000"/>
              </a:solidFill>
              <a:latin typeface="Arial"/>
              <a:ea typeface="Arial"/>
              <a:cs typeface="Arial"/>
              <a:sym typeface="Arial"/>
            </a:endParaRPr>
          </a:p>
        </p:txBody>
      </p:sp>
      <p:sp>
        <p:nvSpPr>
          <p:cNvPr id="444" name="Google Shape;444;g138dbd52ed1_0_192"/>
          <p:cNvSpPr txBox="1"/>
          <p:nvPr/>
        </p:nvSpPr>
        <p:spPr>
          <a:xfrm>
            <a:off x="5090965" y="1267772"/>
            <a:ext cx="2106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8022"/>
                </a:solidFill>
                <a:latin typeface="Lato Black"/>
                <a:ea typeface="Lato Black"/>
                <a:cs typeface="Lato Black"/>
                <a:sym typeface="Lato Black"/>
              </a:rPr>
              <a:t>Income tax</a:t>
            </a:r>
            <a:endParaRPr b="1" i="0" sz="1800" u="none" cap="none" strike="noStrike">
              <a:solidFill>
                <a:srgbClr val="FF8022"/>
              </a:solidFill>
              <a:latin typeface="Lato Black"/>
              <a:ea typeface="Lato Black"/>
              <a:cs typeface="Lato Black"/>
              <a:sym typeface="Lato Black"/>
            </a:endParaRPr>
          </a:p>
        </p:txBody>
      </p:sp>
      <p:sp>
        <p:nvSpPr>
          <p:cNvPr id="445" name="Google Shape;445;g138dbd52ed1_0_192"/>
          <p:cNvSpPr txBox="1"/>
          <p:nvPr/>
        </p:nvSpPr>
        <p:spPr>
          <a:xfrm>
            <a:off x="4949400" y="1567475"/>
            <a:ext cx="3891300" cy="831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GB" sz="1300" u="none" cap="none" strike="noStrike">
                <a:solidFill>
                  <a:schemeClr val="dk1"/>
                </a:solidFill>
                <a:latin typeface="Lato"/>
                <a:ea typeface="Lato"/>
                <a:cs typeface="Lato"/>
                <a:sym typeface="Lato"/>
              </a:rPr>
              <a:t>Paid on earnings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300" u="none" cap="none" strike="noStrike">
                <a:solidFill>
                  <a:schemeClr val="dk1"/>
                </a:solidFill>
                <a:latin typeface="Lato"/>
                <a:ea typeface="Lato"/>
                <a:cs typeface="Lato"/>
                <a:sym typeface="Lato"/>
              </a:rPr>
              <a:t>Used for general public spending</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300" u="none" cap="none" strike="noStrike">
                <a:solidFill>
                  <a:schemeClr val="dk1"/>
                </a:solidFill>
                <a:latin typeface="Lato"/>
                <a:ea typeface="Lato"/>
                <a:cs typeface="Lato"/>
                <a:sym typeface="Lato"/>
              </a:rPr>
              <a:t>The more a person earns, the more they pay</a:t>
            </a:r>
            <a:endParaRPr b="0" i="0" sz="1300" u="none" cap="none" strike="noStrike">
              <a:solidFill>
                <a:schemeClr val="lt2"/>
              </a:solidFill>
              <a:latin typeface="Lato"/>
              <a:ea typeface="Lato"/>
              <a:cs typeface="Lato"/>
              <a:sym typeface="Lato"/>
            </a:endParaRPr>
          </a:p>
        </p:txBody>
      </p:sp>
      <p:sp>
        <p:nvSpPr>
          <p:cNvPr id="446" name="Google Shape;446;g138dbd52ed1_0_192"/>
          <p:cNvSpPr/>
          <p:nvPr/>
        </p:nvSpPr>
        <p:spPr>
          <a:xfrm>
            <a:off x="2926463" y="2114590"/>
            <a:ext cx="1644600" cy="71700"/>
          </a:xfrm>
          <a:prstGeom prst="rect">
            <a:avLst/>
          </a:prstGeom>
          <a:solidFill>
            <a:srgbClr val="FF8022">
              <a:alpha val="411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7" name="Google Shape;447;g138dbd52ed1_0_19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cxnSp>
        <p:nvCxnSpPr>
          <p:cNvPr id="448" name="Google Shape;448;g138dbd52ed1_0_192"/>
          <p:cNvCxnSpPr>
            <a:stCxn id="446" idx="3"/>
            <a:endCxn id="444" idx="1"/>
          </p:cNvCxnSpPr>
          <p:nvPr/>
        </p:nvCxnSpPr>
        <p:spPr>
          <a:xfrm flipH="1" rot="10800000">
            <a:off x="4571063" y="1498540"/>
            <a:ext cx="519900" cy="651900"/>
          </a:xfrm>
          <a:prstGeom prst="bentConnector3">
            <a:avLst>
              <a:gd fmla="val 50000" name="adj1"/>
            </a:avLst>
          </a:prstGeom>
          <a:noFill/>
          <a:ln cap="flat" cmpd="sng" w="28575">
            <a:solidFill>
              <a:schemeClr val="accent2"/>
            </a:solidFill>
            <a:prstDash val="solid"/>
            <a:round/>
            <a:headEnd len="sm" w="sm" type="none"/>
            <a:tailEnd len="sm" w="sm" type="none"/>
          </a:ln>
        </p:spPr>
      </p:cxnSp>
      <p:sp>
        <p:nvSpPr>
          <p:cNvPr id="449" name="Google Shape;449;g138dbd52ed1_0_192"/>
          <p:cNvSpPr txBox="1"/>
          <p:nvPr/>
        </p:nvSpPr>
        <p:spPr>
          <a:xfrm>
            <a:off x="5056650" y="2600038"/>
            <a:ext cx="36768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1" lang="en-GB" sz="2600">
                <a:solidFill>
                  <a:schemeClr val="lt2"/>
                </a:solidFill>
                <a:latin typeface="Lato Black"/>
                <a:ea typeface="Lato Black"/>
                <a:cs typeface="Lato Black"/>
                <a:sym typeface="Lato Black"/>
              </a:rPr>
              <a:t>Why is it important to have this tax?</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g138dbd52ed1_0_235"/>
          <p:cNvSpPr txBox="1"/>
          <p:nvPr/>
        </p:nvSpPr>
        <p:spPr>
          <a:xfrm>
            <a:off x="1233750"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Calculating your monthly pay</a:t>
            </a:r>
            <a:endParaRPr b="0" i="0" sz="1400" u="none" cap="none" strike="noStrike">
              <a:solidFill>
                <a:srgbClr val="000000"/>
              </a:solidFill>
              <a:latin typeface="Arial"/>
              <a:ea typeface="Arial"/>
              <a:cs typeface="Arial"/>
              <a:sym typeface="Arial"/>
            </a:endParaRPr>
          </a:p>
        </p:txBody>
      </p:sp>
      <p:cxnSp>
        <p:nvCxnSpPr>
          <p:cNvPr id="455" name="Google Shape;455;g138dbd52ed1_0_235"/>
          <p:cNvCxnSpPr/>
          <p:nvPr/>
        </p:nvCxnSpPr>
        <p:spPr>
          <a:xfrm>
            <a:off x="5280347" y="1315150"/>
            <a:ext cx="0" cy="3525600"/>
          </a:xfrm>
          <a:prstGeom prst="straightConnector1">
            <a:avLst/>
          </a:prstGeom>
          <a:noFill/>
          <a:ln cap="flat" cmpd="sng" w="9525">
            <a:solidFill>
              <a:schemeClr val="dk2"/>
            </a:solidFill>
            <a:prstDash val="solid"/>
            <a:round/>
            <a:headEnd len="sm" w="sm" type="none"/>
            <a:tailEnd len="sm" w="sm" type="none"/>
          </a:ln>
        </p:spPr>
      </p:cxnSp>
      <p:sp>
        <p:nvSpPr>
          <p:cNvPr id="456" name="Google Shape;456;g138dbd52ed1_0_235"/>
          <p:cNvSpPr txBox="1"/>
          <p:nvPr/>
        </p:nvSpPr>
        <p:spPr>
          <a:xfrm>
            <a:off x="5592800" y="1342900"/>
            <a:ext cx="2729400" cy="298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sng" cap="none" strike="noStrike">
                <a:solidFill>
                  <a:schemeClr val="lt2"/>
                </a:solidFill>
                <a:latin typeface="Lato Black"/>
                <a:ea typeface="Lato Black"/>
                <a:cs typeface="Lato Black"/>
                <a:sym typeface="Lato Black"/>
              </a:rPr>
              <a:t>Key terms</a:t>
            </a:r>
            <a:endParaRPr b="1" i="0" sz="1400" u="sng" cap="none" strike="noStrike">
              <a:solidFill>
                <a:schemeClr val="l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rPr>
              <a:t>Income tax </a:t>
            </a:r>
            <a:r>
              <a:rPr b="0" i="0" lang="en-GB" sz="1400" u="none" cap="none" strike="noStrike">
                <a:solidFill>
                  <a:schemeClr val="lt2"/>
                </a:solidFill>
                <a:latin typeface="Lato"/>
                <a:ea typeface="Lato"/>
                <a:cs typeface="Lato"/>
                <a:sym typeface="Lato"/>
              </a:rPr>
              <a:t>= tax based on a </a:t>
            </a:r>
            <a:r>
              <a:rPr lang="en-GB">
                <a:solidFill>
                  <a:schemeClr val="lt2"/>
                </a:solidFill>
                <a:latin typeface="Lato"/>
                <a:ea typeface="Lato"/>
                <a:cs typeface="Lato"/>
                <a:sym typeface="Lato"/>
              </a:rPr>
              <a:t>person's</a:t>
            </a:r>
            <a:r>
              <a:rPr b="0" i="0" lang="en-GB" sz="1400" u="none" cap="none" strike="noStrike">
                <a:solidFill>
                  <a:schemeClr val="lt2"/>
                </a:solidFill>
                <a:latin typeface="Lato"/>
                <a:ea typeface="Lato"/>
                <a:cs typeface="Lato"/>
                <a:sym typeface="Lato"/>
              </a:rPr>
              <a:t> earnings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rPr>
              <a:t>Personal allowance </a:t>
            </a:r>
            <a:r>
              <a:rPr b="0" i="0" lang="en-GB" sz="1400" u="none" cap="none" strike="noStrike">
                <a:solidFill>
                  <a:schemeClr val="lt2"/>
                </a:solidFill>
                <a:latin typeface="Lato"/>
                <a:ea typeface="Lato"/>
                <a:cs typeface="Lato"/>
                <a:sym typeface="Lato"/>
              </a:rPr>
              <a:t>= </a:t>
            </a:r>
            <a:r>
              <a:rPr b="1" i="0" lang="en-GB" sz="1400" u="none" cap="none" strike="noStrike">
                <a:solidFill>
                  <a:schemeClr val="accent2"/>
                </a:solidFill>
                <a:latin typeface="Lato"/>
                <a:ea typeface="Lato"/>
                <a:cs typeface="Lato"/>
                <a:sym typeface="Lato"/>
                <a:extLst>
                  <a:ext uri="http://customooxmlschemas.google.com/">
                    <go:slidesCustomData xmlns:go="http://customooxmlschemas.google.com/" textRoundtripDataId="19"/>
                  </a:ext>
                </a:extLst>
              </a:rPr>
              <a:t>£12,570 </a:t>
            </a:r>
            <a:r>
              <a:rPr b="0" i="0" lang="en-GB" sz="1400" u="none" cap="none" strike="noStrike">
                <a:solidFill>
                  <a:schemeClr val="lt2"/>
                </a:solidFill>
                <a:latin typeface="Lato"/>
                <a:ea typeface="Lato"/>
                <a:cs typeface="Lato"/>
                <a:sym typeface="Lato"/>
              </a:rPr>
              <a:t>(</a:t>
            </a:r>
            <a:r>
              <a:rPr b="0" i="0" lang="en-GB" sz="1400" u="none" cap="none" strike="noStrike">
                <a:solidFill>
                  <a:srgbClr val="000000"/>
                </a:solidFill>
                <a:latin typeface="Lato"/>
                <a:ea typeface="Lato"/>
                <a:cs typeface="Lato"/>
                <a:sym typeface="Lato"/>
              </a:rPr>
              <a:t>the amount a person can earn in a year before they pay any tax. </a:t>
            </a:r>
            <a:br>
              <a:rPr b="0" i="0" lang="en-GB" sz="1400" u="none" cap="none" strike="noStrike">
                <a:solidFill>
                  <a:srgbClr val="000000"/>
                </a:solidFill>
                <a:latin typeface="Lato"/>
                <a:ea typeface="Lato"/>
                <a:cs typeface="Lato"/>
                <a:sym typeface="Lato"/>
              </a:rPr>
            </a:br>
            <a:r>
              <a:rPr lang="en-GB">
                <a:latin typeface="Lato"/>
                <a:ea typeface="Lato"/>
                <a:cs typeface="Lato"/>
                <a:sym typeface="Lato"/>
              </a:rPr>
              <a:t>T</a:t>
            </a:r>
            <a:r>
              <a:rPr b="0" i="0" lang="en-GB" sz="1400" u="none" cap="none" strike="noStrike">
                <a:solidFill>
                  <a:srgbClr val="000000"/>
                </a:solidFill>
                <a:latin typeface="Lato"/>
                <a:ea typeface="Lato"/>
                <a:cs typeface="Lato"/>
                <a:sym typeface="Lato"/>
              </a:rPr>
              <a:t>his is </a:t>
            </a:r>
            <a:r>
              <a:rPr b="1" i="0" lang="en-GB" sz="1400" u="none" cap="none" strike="noStrike">
                <a:solidFill>
                  <a:srgbClr val="000000"/>
                </a:solidFill>
                <a:latin typeface="Lato"/>
                <a:ea typeface="Lato"/>
                <a:cs typeface="Lato"/>
                <a:sym typeface="Lato"/>
              </a:rPr>
              <a:t>non-taxable </a:t>
            </a:r>
            <a:r>
              <a:rPr b="0" i="0" lang="en-GB" sz="1400" u="none" cap="none" strike="noStrike">
                <a:solidFill>
                  <a:srgbClr val="000000"/>
                </a:solidFill>
                <a:latin typeface="Lato"/>
                <a:ea typeface="Lato"/>
                <a:cs typeface="Lato"/>
                <a:sym typeface="Lato"/>
              </a:rPr>
              <a:t>earnings)</a:t>
            </a:r>
            <a:r>
              <a:rPr b="0" i="0" lang="en-GB" sz="1400" u="none" cap="none" strike="noStrike">
                <a:solidFill>
                  <a:schemeClr val="lt2"/>
                </a:solidFill>
                <a:latin typeface="Lato"/>
                <a:ea typeface="Lato"/>
                <a:cs typeface="Lato"/>
                <a:sym typeface="Lato"/>
              </a:rPr>
              <a:t>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rPr>
              <a:t>Tax rate </a:t>
            </a:r>
            <a:r>
              <a:rPr b="0" i="0" lang="en-GB" sz="1400" u="none" cap="none" strike="noStrike">
                <a:solidFill>
                  <a:schemeClr val="lt2"/>
                </a:solidFill>
                <a:latin typeface="Lato"/>
                <a:ea typeface="Lato"/>
                <a:cs typeface="Lato"/>
                <a:sym typeface="Lato"/>
              </a:rPr>
              <a:t>= </a:t>
            </a:r>
            <a:r>
              <a:rPr b="1" i="0" lang="en-GB" sz="1400" u="none" cap="none" strike="noStrike">
                <a:solidFill>
                  <a:schemeClr val="lt2"/>
                </a:solidFill>
                <a:latin typeface="Lato"/>
                <a:ea typeface="Lato"/>
                <a:cs typeface="Lato"/>
                <a:sym typeface="Lato"/>
              </a:rPr>
              <a:t>20% (</a:t>
            </a:r>
            <a:r>
              <a:rPr b="1" i="0" lang="en-GB" sz="1400" u="none" cap="none" strike="noStrike">
                <a:solidFill>
                  <a:schemeClr val="lt2"/>
                </a:solidFill>
                <a:highlight>
                  <a:srgbClr val="FFFFFF"/>
                </a:highlight>
                <a:latin typeface="Lato"/>
                <a:ea typeface="Lato"/>
                <a:cs typeface="Lato"/>
                <a:sym typeface="Lato"/>
              </a:rPr>
              <a:t>for those earning £12,571 to £50,270)</a:t>
            </a:r>
            <a:endParaRPr b="1"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p:txBody>
      </p:sp>
      <p:sp>
        <p:nvSpPr>
          <p:cNvPr id="457" name="Google Shape;457;g138dbd52ed1_0_235"/>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458" name="Google Shape;458;g138dbd52ed1_0_235"/>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459" name="Google Shape;459;g138dbd52ed1_0_235"/>
          <p:cNvSpPr/>
          <p:nvPr/>
        </p:nvSpPr>
        <p:spPr>
          <a:xfrm>
            <a:off x="10700" y="1902238"/>
            <a:ext cx="5033400" cy="96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0" name="Google Shape;460;g138dbd52ed1_0_235"/>
          <p:cNvSpPr txBox="1"/>
          <p:nvPr/>
        </p:nvSpPr>
        <p:spPr>
          <a:xfrm>
            <a:off x="137750" y="1950538"/>
            <a:ext cx="47583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Lato Black"/>
                <a:ea typeface="Lato Black"/>
                <a:cs typeface="Lato Black"/>
                <a:sym typeface="Lato Black"/>
              </a:rPr>
              <a:t>Total income tax for the </a:t>
            </a:r>
            <a:r>
              <a:rPr b="0" i="0" lang="en-GB" sz="1800" u="none" cap="none" strike="noStrike">
                <a:solidFill>
                  <a:schemeClr val="lt1"/>
                </a:solidFill>
                <a:latin typeface="Lato Black"/>
                <a:ea typeface="Lato Black"/>
                <a:cs typeface="Lato Black"/>
                <a:sym typeface="Lato Black"/>
                <a:extLst>
                  <a:ext uri="http://customooxmlschemas.google.com/">
                    <go:slidesCustomData xmlns:go="http://customooxmlschemas.google.com/" textRoundtripDataId="20"/>
                  </a:ext>
                </a:extLst>
              </a:rPr>
              <a:t>year</a:t>
            </a:r>
            <a:r>
              <a:rPr b="0" i="0" lang="en-GB" sz="1800" u="none" cap="none" strike="noStrike">
                <a:solidFill>
                  <a:schemeClr val="lt1"/>
                </a:solidFill>
                <a:latin typeface="Lato Black"/>
                <a:ea typeface="Lato Black"/>
                <a:cs typeface="Lato Black"/>
                <a:sym typeface="Lato Black"/>
              </a:rPr>
              <a:t> = </a:t>
            </a:r>
            <a:endParaRPr b="0" i="0" sz="18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Lato Black"/>
                <a:ea typeface="Lato Black"/>
                <a:cs typeface="Lato Black"/>
                <a:sym typeface="Lato Black"/>
              </a:rPr>
              <a:t>(Income - </a:t>
            </a:r>
            <a:r>
              <a:rPr b="0" i="0" lang="en-GB" sz="1800" u="none" cap="none" strike="noStrike">
                <a:solidFill>
                  <a:schemeClr val="lt1"/>
                </a:solidFill>
                <a:latin typeface="Lato Black"/>
                <a:ea typeface="Lato Black"/>
                <a:cs typeface="Lato Black"/>
                <a:sym typeface="Lato Black"/>
                <a:extLst>
                  <a:ext uri="http://customooxmlschemas.google.com/">
                    <go:slidesCustomData xmlns:go="http://customooxmlschemas.google.com/" textRoundtripDataId="21"/>
                  </a:ext>
                </a:extLst>
              </a:rPr>
              <a:t>Personal</a:t>
            </a:r>
            <a:r>
              <a:rPr b="0" i="0" lang="en-GB" sz="1800" u="none" cap="none" strike="noStrike">
                <a:solidFill>
                  <a:schemeClr val="lt1"/>
                </a:solidFill>
                <a:latin typeface="Lato Black"/>
                <a:ea typeface="Lato Black"/>
                <a:cs typeface="Lato Black"/>
                <a:sym typeface="Lato Black"/>
              </a:rPr>
              <a:t> Allowance) x 0.20 (th</a:t>
            </a:r>
            <a:r>
              <a:rPr lang="en-GB" sz="1800">
                <a:solidFill>
                  <a:schemeClr val="lt1"/>
                </a:solidFill>
                <a:latin typeface="Lato Black"/>
                <a:ea typeface="Lato Black"/>
                <a:cs typeface="Lato Black"/>
                <a:sym typeface="Lato Black"/>
              </a:rPr>
              <a:t>is represents 20% tax rate)</a:t>
            </a:r>
            <a:endParaRPr b="0" i="0" sz="1600" u="none" cap="none" strike="noStrike">
              <a:solidFill>
                <a:srgbClr val="000000"/>
              </a:solidFill>
              <a:latin typeface="Lato Black"/>
              <a:ea typeface="Lato Black"/>
              <a:cs typeface="Lato Black"/>
              <a:sym typeface="Lato Black"/>
            </a:endParaRPr>
          </a:p>
        </p:txBody>
      </p:sp>
      <p:sp>
        <p:nvSpPr>
          <p:cNvPr id="461" name="Google Shape;461;g138dbd52ed1_0_235"/>
          <p:cNvSpPr txBox="1"/>
          <p:nvPr/>
        </p:nvSpPr>
        <p:spPr>
          <a:xfrm>
            <a:off x="367800" y="1235050"/>
            <a:ext cx="47583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400"/>
              <a:buFont typeface="Arial"/>
              <a:buNone/>
            </a:pPr>
            <a:r>
              <a:rPr b="1" i="0" lang="en-GB" sz="2600" u="none" cap="none" strike="noStrike">
                <a:solidFill>
                  <a:schemeClr val="lt2"/>
                </a:solidFill>
                <a:latin typeface="Lato Black"/>
                <a:ea typeface="Lato Black"/>
                <a:cs typeface="Lato Black"/>
                <a:sym typeface="Lato Black"/>
              </a:rPr>
              <a:t>Income tax</a:t>
            </a:r>
            <a:endParaRPr b="0" i="0" sz="2000" u="none" cap="none" strike="noStrike">
              <a:solidFill>
                <a:schemeClr val="lt2"/>
              </a:solidFill>
              <a:highlight>
                <a:srgbClr val="CFE2F3"/>
              </a:highlight>
              <a:latin typeface="Lato"/>
              <a:ea typeface="Lato"/>
              <a:cs typeface="Lato"/>
              <a:sym typeface="Lato"/>
            </a:endParaRPr>
          </a:p>
        </p:txBody>
      </p:sp>
      <p:sp>
        <p:nvSpPr>
          <p:cNvPr id="462" name="Google Shape;462;g138dbd52ed1_0_235"/>
          <p:cNvSpPr/>
          <p:nvPr/>
        </p:nvSpPr>
        <p:spPr>
          <a:xfrm>
            <a:off x="200" y="3189225"/>
            <a:ext cx="5033400" cy="1280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800"/>
              <a:buFont typeface="Arial"/>
              <a:buNone/>
            </a:pPr>
            <a:r>
              <a:rPr b="1" i="1" lang="en-GB" sz="1600" u="none" cap="none" strike="noStrike">
                <a:solidFill>
                  <a:schemeClr val="lt1"/>
                </a:solidFill>
                <a:highlight>
                  <a:srgbClr val="FF8022"/>
                </a:highlight>
                <a:latin typeface="Lato"/>
                <a:ea typeface="Lato"/>
                <a:cs typeface="Lato"/>
                <a:sym typeface="Lato"/>
              </a:rPr>
              <a:t>When a person goes up a band i.e. gets paid over a cert</a:t>
            </a:r>
            <a:r>
              <a:rPr b="1" i="1" lang="en-GB" sz="1600">
                <a:solidFill>
                  <a:schemeClr val="lt1"/>
                </a:solidFill>
                <a:highlight>
                  <a:srgbClr val="FF8022"/>
                </a:highlight>
                <a:latin typeface="Lato"/>
                <a:ea typeface="Lato"/>
                <a:cs typeface="Lato"/>
                <a:sym typeface="Lato"/>
              </a:rPr>
              <a:t>ain amount</a:t>
            </a:r>
            <a:r>
              <a:rPr b="1" i="1" lang="en-GB" sz="1600" u="none" cap="none" strike="noStrike">
                <a:solidFill>
                  <a:schemeClr val="lt1"/>
                </a:solidFill>
                <a:highlight>
                  <a:srgbClr val="FF8022"/>
                </a:highlight>
                <a:latin typeface="Lato"/>
                <a:ea typeface="Lato"/>
                <a:cs typeface="Lato"/>
                <a:sym typeface="Lato"/>
              </a:rPr>
              <a:t>, they only pay the higher level of tax on any further money earned until they reach the next band.</a:t>
            </a:r>
            <a:endParaRPr b="1" i="1" sz="1600" u="none" cap="none" strike="noStrike">
              <a:solidFill>
                <a:schemeClr val="lt1"/>
              </a:solidFill>
              <a:highlight>
                <a:srgbClr val="FF8022"/>
              </a:highlight>
              <a:latin typeface="Lato"/>
              <a:ea typeface="Lato"/>
              <a:cs typeface="Lato"/>
              <a:sym typeface="La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g138dbd52ed1_0_202"/>
          <p:cNvPicPr preferRelativeResize="0"/>
          <p:nvPr/>
        </p:nvPicPr>
        <p:blipFill rotWithShape="1">
          <a:blip r:embed="rId3">
            <a:alphaModFix/>
          </a:blip>
          <a:srcRect b="0" l="0" r="0" t="0"/>
          <a:stretch/>
        </p:blipFill>
        <p:spPr>
          <a:xfrm>
            <a:off x="259700" y="1117825"/>
            <a:ext cx="4675424" cy="3857225"/>
          </a:xfrm>
          <a:prstGeom prst="rect">
            <a:avLst/>
          </a:prstGeom>
          <a:noFill/>
          <a:ln>
            <a:noFill/>
          </a:ln>
        </p:spPr>
      </p:pic>
      <p:sp>
        <p:nvSpPr>
          <p:cNvPr id="468" name="Google Shape;468;g138dbd52ed1_0_202"/>
          <p:cNvSpPr txBox="1"/>
          <p:nvPr/>
        </p:nvSpPr>
        <p:spPr>
          <a:xfrm>
            <a:off x="379374" y="253750"/>
            <a:ext cx="6056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Tax and other deductions</a:t>
            </a:r>
            <a:endParaRPr b="0" i="0" sz="1400" u="none" cap="none" strike="noStrike">
              <a:solidFill>
                <a:srgbClr val="000000"/>
              </a:solidFill>
              <a:latin typeface="Arial"/>
              <a:ea typeface="Arial"/>
              <a:cs typeface="Arial"/>
              <a:sym typeface="Arial"/>
            </a:endParaRPr>
          </a:p>
        </p:txBody>
      </p:sp>
      <p:sp>
        <p:nvSpPr>
          <p:cNvPr id="469" name="Google Shape;469;g138dbd52ed1_0_20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470" name="Google Shape;470;g138dbd52ed1_0_202"/>
          <p:cNvSpPr/>
          <p:nvPr/>
        </p:nvSpPr>
        <p:spPr>
          <a:xfrm>
            <a:off x="2926463" y="2114590"/>
            <a:ext cx="1644600" cy="71700"/>
          </a:xfrm>
          <a:prstGeom prst="rect">
            <a:avLst/>
          </a:prstGeom>
          <a:solidFill>
            <a:srgbClr val="FF8022">
              <a:alpha val="411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1" name="Google Shape;471;g138dbd52ed1_0_202"/>
          <p:cNvSpPr/>
          <p:nvPr/>
        </p:nvSpPr>
        <p:spPr>
          <a:xfrm>
            <a:off x="2926463" y="2212577"/>
            <a:ext cx="1644600" cy="71700"/>
          </a:xfrm>
          <a:prstGeom prst="rect">
            <a:avLst/>
          </a:prstGeom>
          <a:solidFill>
            <a:srgbClr val="FF8022">
              <a:alpha val="411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2" name="Google Shape;472;g138dbd52ed1_0_202"/>
          <p:cNvSpPr txBox="1"/>
          <p:nvPr/>
        </p:nvSpPr>
        <p:spPr>
          <a:xfrm>
            <a:off x="5090965" y="1267772"/>
            <a:ext cx="2106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8022"/>
                </a:solidFill>
                <a:latin typeface="Lato Black"/>
                <a:ea typeface="Lato Black"/>
                <a:cs typeface="Lato Black"/>
                <a:sym typeface="Lato Black"/>
              </a:rPr>
              <a:t>Income tax</a:t>
            </a:r>
            <a:endParaRPr b="1" i="0" sz="1800" u="none" cap="none" strike="noStrike">
              <a:solidFill>
                <a:srgbClr val="FF8022"/>
              </a:solidFill>
              <a:latin typeface="Lato Black"/>
              <a:ea typeface="Lato Black"/>
              <a:cs typeface="Lato Black"/>
              <a:sym typeface="Lato Black"/>
            </a:endParaRPr>
          </a:p>
        </p:txBody>
      </p:sp>
      <p:sp>
        <p:nvSpPr>
          <p:cNvPr id="473" name="Google Shape;473;g138dbd52ed1_0_202"/>
          <p:cNvSpPr txBox="1"/>
          <p:nvPr/>
        </p:nvSpPr>
        <p:spPr>
          <a:xfrm>
            <a:off x="4949400" y="1567475"/>
            <a:ext cx="3974400" cy="831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GB" sz="1300" u="none" cap="none" strike="noStrike">
                <a:solidFill>
                  <a:schemeClr val="dk1"/>
                </a:solidFill>
                <a:latin typeface="Lato"/>
                <a:ea typeface="Lato"/>
                <a:cs typeface="Lato"/>
                <a:sym typeface="Lato"/>
              </a:rPr>
              <a:t>Paid on earnings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300" u="none" cap="none" strike="noStrike">
                <a:solidFill>
                  <a:schemeClr val="dk1"/>
                </a:solidFill>
                <a:latin typeface="Lato"/>
                <a:ea typeface="Lato"/>
                <a:cs typeface="Lato"/>
                <a:sym typeface="Lato"/>
              </a:rPr>
              <a:t>Used for general public spending</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300" u="none" cap="none" strike="noStrike">
                <a:solidFill>
                  <a:schemeClr val="dk1"/>
                </a:solidFill>
                <a:latin typeface="Lato"/>
                <a:ea typeface="Lato"/>
                <a:cs typeface="Lato"/>
                <a:sym typeface="Lato"/>
              </a:rPr>
              <a:t>The more a person earns, the more they pay</a:t>
            </a:r>
            <a:endParaRPr b="0" i="0" sz="1300" u="none" cap="none" strike="noStrike">
              <a:solidFill>
                <a:schemeClr val="lt2"/>
              </a:solidFill>
              <a:latin typeface="Lato"/>
              <a:ea typeface="Lato"/>
              <a:cs typeface="Lato"/>
              <a:sym typeface="Lato"/>
            </a:endParaRPr>
          </a:p>
        </p:txBody>
      </p:sp>
      <p:sp>
        <p:nvSpPr>
          <p:cNvPr id="474" name="Google Shape;474;g138dbd52ed1_0_202"/>
          <p:cNvSpPr txBox="1"/>
          <p:nvPr/>
        </p:nvSpPr>
        <p:spPr>
          <a:xfrm>
            <a:off x="5090981" y="2480925"/>
            <a:ext cx="32904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8022"/>
                </a:solidFill>
                <a:latin typeface="Lato Black"/>
                <a:ea typeface="Lato Black"/>
                <a:cs typeface="Lato Black"/>
                <a:sym typeface="Lato Black"/>
              </a:rPr>
              <a:t>National Insurance</a:t>
            </a:r>
            <a:endParaRPr b="1" i="0" sz="1800" u="none" cap="none" strike="noStrike">
              <a:solidFill>
                <a:srgbClr val="FF8022"/>
              </a:solidFill>
              <a:latin typeface="Lato Black"/>
              <a:ea typeface="Lato Black"/>
              <a:cs typeface="Lato Black"/>
              <a:sym typeface="Lato Black"/>
            </a:endParaRPr>
          </a:p>
        </p:txBody>
      </p:sp>
      <p:sp>
        <p:nvSpPr>
          <p:cNvPr id="475" name="Google Shape;475;g138dbd52ed1_0_202"/>
          <p:cNvSpPr txBox="1"/>
          <p:nvPr/>
        </p:nvSpPr>
        <p:spPr>
          <a:xfrm>
            <a:off x="4949400" y="2780650"/>
            <a:ext cx="3819600" cy="10314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GB" sz="1300" u="none" cap="none" strike="noStrike">
                <a:solidFill>
                  <a:schemeClr val="dk1"/>
                </a:solidFill>
                <a:latin typeface="Lato"/>
                <a:ea typeface="Lato"/>
                <a:cs typeface="Lato"/>
                <a:sym typeface="Lato"/>
              </a:rPr>
              <a:t>Paid on earnings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300" u="none" cap="none" strike="noStrike">
                <a:solidFill>
                  <a:schemeClr val="dk1"/>
                </a:solidFill>
                <a:latin typeface="Lato"/>
                <a:ea typeface="Lato"/>
                <a:cs typeface="Lato"/>
                <a:sym typeface="Lato"/>
              </a:rPr>
              <a:t>Used for state benefits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300" u="none" cap="none" strike="noStrike">
                <a:solidFill>
                  <a:schemeClr val="dk1"/>
                </a:solidFill>
                <a:latin typeface="Lato"/>
                <a:ea typeface="Lato"/>
                <a:cs typeface="Lato"/>
                <a:sym typeface="Lato"/>
              </a:rPr>
              <a:t>The more a person earns, the more they pay</a:t>
            </a:r>
            <a:r>
              <a:rPr b="0" i="0" lang="en-GB" sz="1400" u="none" cap="none" strike="noStrike">
                <a:solidFill>
                  <a:srgbClr val="000000"/>
                </a:solidFill>
                <a:latin typeface="Arial"/>
                <a:ea typeface="Arial"/>
                <a:cs typeface="Arial"/>
                <a:sym typeface="Arial"/>
              </a:rPr>
              <a:t> </a:t>
            </a:r>
            <a:r>
              <a:rPr b="0" i="0" lang="en-GB" sz="1300" u="none" cap="none" strike="noStrike">
                <a:solidFill>
                  <a:schemeClr val="dk1"/>
                </a:solidFill>
                <a:latin typeface="Lato"/>
                <a:ea typeface="Lato"/>
                <a:cs typeface="Lato"/>
                <a:sym typeface="Lato"/>
              </a:rPr>
              <a:t>(to a point)</a:t>
            </a:r>
            <a:endParaRPr b="0" i="0" sz="1300" u="none" cap="none" strike="noStrike">
              <a:solidFill>
                <a:schemeClr val="lt2"/>
              </a:solidFill>
              <a:latin typeface="Lato"/>
              <a:ea typeface="Lato"/>
              <a:cs typeface="Lato"/>
              <a:sym typeface="Lato"/>
            </a:endParaRPr>
          </a:p>
        </p:txBody>
      </p:sp>
      <p:cxnSp>
        <p:nvCxnSpPr>
          <p:cNvPr id="476" name="Google Shape;476;g138dbd52ed1_0_202"/>
          <p:cNvCxnSpPr/>
          <p:nvPr/>
        </p:nvCxnSpPr>
        <p:spPr>
          <a:xfrm rot="-5400000">
            <a:off x="4505063" y="1564540"/>
            <a:ext cx="651900" cy="519900"/>
          </a:xfrm>
          <a:prstGeom prst="bentConnector3">
            <a:avLst>
              <a:gd fmla="val 0" name="adj1"/>
            </a:avLst>
          </a:prstGeom>
          <a:noFill/>
          <a:ln cap="flat" cmpd="sng" w="28575">
            <a:solidFill>
              <a:schemeClr val="accent2"/>
            </a:solidFill>
            <a:prstDash val="solid"/>
            <a:round/>
            <a:headEnd len="sm" w="sm" type="none"/>
            <a:tailEnd len="sm" w="sm" type="none"/>
          </a:ln>
        </p:spPr>
      </p:cxnSp>
      <p:cxnSp>
        <p:nvCxnSpPr>
          <p:cNvPr id="477" name="Google Shape;477;g138dbd52ed1_0_202"/>
          <p:cNvCxnSpPr>
            <a:stCxn id="471" idx="3"/>
            <a:endCxn id="474" idx="1"/>
          </p:cNvCxnSpPr>
          <p:nvPr/>
        </p:nvCxnSpPr>
        <p:spPr>
          <a:xfrm>
            <a:off x="4571063" y="2248427"/>
            <a:ext cx="519900" cy="463200"/>
          </a:xfrm>
          <a:prstGeom prst="bentConnector3">
            <a:avLst>
              <a:gd fmla="val 50002" name="adj1"/>
            </a:avLst>
          </a:prstGeom>
          <a:noFill/>
          <a:ln cap="flat" cmpd="sng" w="28575">
            <a:solidFill>
              <a:schemeClr val="accent2"/>
            </a:solidFill>
            <a:prstDash val="solid"/>
            <a:round/>
            <a:headEnd len="sm" w="sm" type="none"/>
            <a:tailEnd len="sm" w="sm" type="non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cxnSp>
        <p:nvCxnSpPr>
          <p:cNvPr id="482" name="Google Shape;482;g138dbd52ed1_0_247"/>
          <p:cNvCxnSpPr/>
          <p:nvPr/>
        </p:nvCxnSpPr>
        <p:spPr>
          <a:xfrm>
            <a:off x="5280347" y="1315150"/>
            <a:ext cx="0" cy="3525600"/>
          </a:xfrm>
          <a:prstGeom prst="straightConnector1">
            <a:avLst/>
          </a:prstGeom>
          <a:noFill/>
          <a:ln cap="flat" cmpd="sng" w="9525">
            <a:solidFill>
              <a:schemeClr val="dk2"/>
            </a:solidFill>
            <a:prstDash val="solid"/>
            <a:round/>
            <a:headEnd len="sm" w="sm" type="none"/>
            <a:tailEnd len="sm" w="sm" type="none"/>
          </a:ln>
        </p:spPr>
      </p:cxnSp>
      <p:sp>
        <p:nvSpPr>
          <p:cNvPr id="483" name="Google Shape;483;g138dbd52ed1_0_247"/>
          <p:cNvSpPr txBox="1"/>
          <p:nvPr/>
        </p:nvSpPr>
        <p:spPr>
          <a:xfrm>
            <a:off x="5500700" y="1342900"/>
            <a:ext cx="3643200" cy="340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sng" cap="none" strike="noStrike">
                <a:solidFill>
                  <a:schemeClr val="lt2"/>
                </a:solidFill>
                <a:latin typeface="Lato Black"/>
                <a:ea typeface="Lato Black"/>
                <a:cs typeface="Lato Black"/>
                <a:sym typeface="Lato Black"/>
              </a:rPr>
              <a:t>Key terms</a:t>
            </a:r>
            <a:endParaRPr b="1" i="0" sz="1400" u="sng" cap="none" strike="noStrike">
              <a:solidFill>
                <a:schemeClr val="l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rPr>
              <a:t>National Insurance </a:t>
            </a:r>
            <a:r>
              <a:rPr b="0" i="0" lang="en-GB" sz="1400" u="none" cap="none" strike="noStrike">
                <a:solidFill>
                  <a:schemeClr val="lt2"/>
                </a:solidFill>
                <a:latin typeface="Lato"/>
                <a:ea typeface="Lato"/>
                <a:cs typeface="Lato"/>
                <a:sym typeface="Lato"/>
              </a:rPr>
              <a:t>= tax paid on money earned by workers and employers. It goes towards state benefits such as sick pay or maternity allowance.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rPr>
              <a:t>Non-taxable amount (personal allowance) </a:t>
            </a:r>
            <a:r>
              <a:rPr b="0" i="0" lang="en-GB" sz="1400" u="none" cap="none" strike="noStrike">
                <a:solidFill>
                  <a:schemeClr val="lt2"/>
                </a:solidFill>
                <a:latin typeface="Lato"/>
                <a:ea typeface="Lato"/>
                <a:cs typeface="Lato"/>
                <a:sym typeface="Lato"/>
              </a:rPr>
              <a:t>= £12,570*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rPr>
              <a:t>Contribution rate </a:t>
            </a:r>
            <a:r>
              <a:rPr b="0" i="0" lang="en-GB" sz="1400" u="none" cap="none" strike="noStrike">
                <a:solidFill>
                  <a:schemeClr val="lt2"/>
                </a:solidFill>
                <a:latin typeface="Lato"/>
                <a:ea typeface="Lato"/>
                <a:cs typeface="Lato"/>
                <a:sym typeface="Lato"/>
              </a:rPr>
              <a:t>= </a:t>
            </a:r>
            <a:r>
              <a:rPr b="1" i="0" lang="en-GB" sz="1400" u="none" cap="none" strike="noStrike">
                <a:solidFill>
                  <a:schemeClr val="lt2"/>
                </a:solidFill>
                <a:latin typeface="Lato"/>
                <a:ea typeface="Lato"/>
                <a:cs typeface="Lato"/>
                <a:sym typeface="Lato"/>
              </a:rPr>
              <a:t>13.25% </a:t>
            </a:r>
            <a:endParaRPr b="1" i="0" sz="1400" u="none" cap="none" strike="noStrike">
              <a:solidFill>
                <a:srgbClr val="000000"/>
              </a:solidFil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2"/>
                </a:solidFill>
                <a:latin typeface="Lato"/>
                <a:ea typeface="Lato"/>
                <a:cs typeface="Lato"/>
                <a:sym typeface="Lato"/>
              </a:rPr>
              <a:t>(for people earning </a:t>
            </a:r>
            <a:r>
              <a:rPr b="0" i="0" lang="en-GB" sz="1350" u="none" cap="none" strike="noStrike">
                <a:solidFill>
                  <a:srgbClr val="0543B3"/>
                </a:solidFill>
                <a:highlight>
                  <a:srgbClr val="FFFFFF"/>
                </a:highlight>
                <a:latin typeface="Lato"/>
                <a:ea typeface="Lato"/>
                <a:cs typeface="Lato"/>
                <a:sym typeface="Lato"/>
              </a:rPr>
              <a:t>£12,571 t</a:t>
            </a:r>
            <a:r>
              <a:rPr b="0" i="0" lang="en-GB" sz="1350" u="none" cap="none" strike="noStrike">
                <a:solidFill>
                  <a:schemeClr val="lt2"/>
                </a:solidFill>
                <a:highlight>
                  <a:srgbClr val="FFFFFF"/>
                </a:highlight>
                <a:latin typeface="Lato"/>
                <a:ea typeface="Lato"/>
                <a:cs typeface="Lato"/>
                <a:sym typeface="Lato"/>
              </a:rPr>
              <a:t>o </a:t>
            </a:r>
            <a:br>
              <a:rPr b="0" i="0" lang="en-GB" sz="1350" u="none" cap="none" strike="noStrike">
                <a:solidFill>
                  <a:schemeClr val="lt2"/>
                </a:solidFill>
                <a:highlight>
                  <a:srgbClr val="FFFFFF"/>
                </a:highlight>
                <a:latin typeface="Lato"/>
                <a:ea typeface="Lato"/>
                <a:cs typeface="Lato"/>
                <a:sym typeface="Lato"/>
              </a:rPr>
            </a:br>
            <a:r>
              <a:rPr b="0" i="0" lang="en-GB" sz="1350" u="none" cap="none" strike="noStrike">
                <a:solidFill>
                  <a:schemeClr val="lt2"/>
                </a:solidFill>
                <a:highlight>
                  <a:srgbClr val="FFFFFF"/>
                </a:highlight>
                <a:latin typeface="Lato"/>
                <a:ea typeface="Lato"/>
                <a:cs typeface="Lato"/>
                <a:sym typeface="Lato"/>
              </a:rPr>
              <a:t>£50,270, and 2% on anything more)</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2"/>
                </a:solidFill>
                <a:latin typeface="Lato"/>
                <a:ea typeface="Lato"/>
                <a:cs typeface="Lato"/>
                <a:sym typeface="Lato"/>
              </a:rPr>
              <a:t>*correct until 5th April 2023</a:t>
            </a:r>
            <a:endParaRPr b="0" i="0" sz="1400" u="none" cap="none" strike="noStrike">
              <a:solidFill>
                <a:schemeClr val="lt2"/>
              </a:solidFill>
              <a:latin typeface="Lato"/>
              <a:ea typeface="Lato"/>
              <a:cs typeface="Lato"/>
              <a:sym typeface="Lato"/>
            </a:endParaRPr>
          </a:p>
        </p:txBody>
      </p:sp>
      <p:sp>
        <p:nvSpPr>
          <p:cNvPr id="484" name="Google Shape;484;g138dbd52ed1_0_24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485" name="Google Shape;485;g138dbd52ed1_0_247"/>
          <p:cNvSpPr txBox="1"/>
          <p:nvPr/>
        </p:nvSpPr>
        <p:spPr>
          <a:xfrm>
            <a:off x="123375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Calculating your monthly pay</a:t>
            </a:r>
            <a:endParaRPr b="0" i="0" sz="1400" u="none" cap="none" strike="noStrike">
              <a:solidFill>
                <a:srgbClr val="000000"/>
              </a:solidFill>
              <a:latin typeface="Arial"/>
              <a:ea typeface="Arial"/>
              <a:cs typeface="Arial"/>
              <a:sym typeface="Arial"/>
            </a:endParaRPr>
          </a:p>
        </p:txBody>
      </p:sp>
      <p:pic>
        <p:nvPicPr>
          <p:cNvPr id="486" name="Google Shape;486;g138dbd52ed1_0_247"/>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487" name="Google Shape;487;g138dbd52ed1_0_247"/>
          <p:cNvSpPr/>
          <p:nvPr/>
        </p:nvSpPr>
        <p:spPr>
          <a:xfrm>
            <a:off x="0" y="2125800"/>
            <a:ext cx="4967700" cy="11796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88" name="Google Shape;488;g138dbd52ed1_0_247"/>
          <p:cNvSpPr txBox="1"/>
          <p:nvPr/>
        </p:nvSpPr>
        <p:spPr>
          <a:xfrm>
            <a:off x="367800" y="2194499"/>
            <a:ext cx="45999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Lato Black"/>
                <a:ea typeface="Lato Black"/>
                <a:cs typeface="Lato Black"/>
                <a:sym typeface="Lato Black"/>
              </a:rPr>
              <a:t>Total National Insurance for the year = (Income - Non Taxable Amount) x Contribution Rate </a:t>
            </a:r>
            <a:endParaRPr b="0" i="0" sz="1800" u="none" cap="none" strike="noStrike">
              <a:solidFill>
                <a:schemeClr val="lt1"/>
              </a:solidFill>
              <a:latin typeface="Lato Black"/>
              <a:ea typeface="Lato Black"/>
              <a:cs typeface="Lato Black"/>
              <a:sym typeface="Lato Black"/>
            </a:endParaRPr>
          </a:p>
        </p:txBody>
      </p:sp>
      <p:sp>
        <p:nvSpPr>
          <p:cNvPr id="489" name="Google Shape;489;g138dbd52ed1_0_247"/>
          <p:cNvSpPr txBox="1"/>
          <p:nvPr/>
        </p:nvSpPr>
        <p:spPr>
          <a:xfrm>
            <a:off x="367800" y="1235050"/>
            <a:ext cx="47583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400"/>
              <a:buFont typeface="Arial"/>
              <a:buNone/>
            </a:pPr>
            <a:r>
              <a:rPr b="1" i="0" lang="en-GB" sz="2600" u="none" cap="none" strike="noStrike">
                <a:solidFill>
                  <a:srgbClr val="0543B3"/>
                </a:solidFill>
                <a:latin typeface="Lato Black"/>
                <a:ea typeface="Lato Black"/>
                <a:cs typeface="Lato Black"/>
                <a:sym typeface="Lato Black"/>
              </a:rPr>
              <a:t>National Insurance</a:t>
            </a:r>
            <a:endParaRPr b="0" i="0" sz="2000" u="none" cap="none" strike="noStrike">
              <a:solidFill>
                <a:srgbClr val="0543B3"/>
              </a:solidFill>
              <a:highlight>
                <a:srgbClr val="CFE2F3"/>
              </a:highlight>
              <a:latin typeface="Lato"/>
              <a:ea typeface="Lato"/>
              <a:cs typeface="Lato"/>
              <a:sym typeface="Lato"/>
            </a:endParaRPr>
          </a:p>
        </p:txBody>
      </p:sp>
      <p:sp>
        <p:nvSpPr>
          <p:cNvPr id="490" name="Google Shape;490;g138dbd52ed1_0_247"/>
          <p:cNvSpPr txBox="1"/>
          <p:nvPr/>
        </p:nvSpPr>
        <p:spPr>
          <a:xfrm>
            <a:off x="183900" y="3409160"/>
            <a:ext cx="4599900" cy="143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Lato Black"/>
                <a:ea typeface="Lato Black"/>
                <a:cs typeface="Lato Black"/>
                <a:sym typeface="Lato Black"/>
              </a:rPr>
              <a:t>Total National Insurance for the year = (Income - £12,570) x 0.1325 </a:t>
            </a:r>
            <a:endParaRPr b="0" i="0" sz="1800" u="none" cap="none" strike="noStrike">
              <a:solidFill>
                <a:schemeClr val="dk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350"/>
              <a:buFont typeface="Arial"/>
              <a:buNone/>
            </a:pPr>
            <a:r>
              <a:rPr b="0" i="0" lang="en-GB" sz="1350" u="none" cap="none" strike="noStrike">
                <a:solidFill>
                  <a:schemeClr val="dk1"/>
                </a:solidFill>
                <a:latin typeface="Lato"/>
                <a:ea typeface="Lato"/>
                <a:cs typeface="Lato"/>
                <a:sym typeface="Lato"/>
              </a:rPr>
              <a:t>This looks like a complicated number, but it is just 13.25% as a decimal</a:t>
            </a:r>
            <a:endParaRPr b="0" i="0" sz="1350" u="none" cap="none" strike="noStrike">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138dbd52ed1_0_216"/>
          <p:cNvSpPr txBox="1"/>
          <p:nvPr/>
        </p:nvSpPr>
        <p:spPr>
          <a:xfrm>
            <a:off x="379374" y="253750"/>
            <a:ext cx="6056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Tax and other deductions</a:t>
            </a:r>
            <a:endParaRPr b="0" i="0" sz="1400" u="none" cap="none" strike="noStrike">
              <a:solidFill>
                <a:srgbClr val="000000"/>
              </a:solidFill>
              <a:latin typeface="Arial"/>
              <a:ea typeface="Arial"/>
              <a:cs typeface="Arial"/>
              <a:sym typeface="Arial"/>
            </a:endParaRPr>
          </a:p>
        </p:txBody>
      </p:sp>
      <p:sp>
        <p:nvSpPr>
          <p:cNvPr id="496" name="Google Shape;496;g138dbd52ed1_0_216"/>
          <p:cNvSpPr txBox="1"/>
          <p:nvPr/>
        </p:nvSpPr>
        <p:spPr>
          <a:xfrm>
            <a:off x="4949400" y="4111725"/>
            <a:ext cx="2796600" cy="600300"/>
          </a:xfrm>
          <a:prstGeom prst="rect">
            <a:avLst/>
          </a:prstGeom>
          <a:noFill/>
          <a:ln>
            <a:noFill/>
          </a:ln>
        </p:spPr>
        <p:txBody>
          <a:bodyPr anchorCtr="0" anchor="t" bIns="91425" lIns="91425" spcFirstLastPara="1" rIns="91425" wrap="square" tIns="91425">
            <a:spAutoFit/>
          </a:bodyPr>
          <a:lstStyle/>
          <a:p>
            <a:pPr indent="-285750" lvl="0" marL="425450" marR="0" rtl="0" algn="l">
              <a:lnSpc>
                <a:spcPct val="100000"/>
              </a:lnSpc>
              <a:spcBef>
                <a:spcPts val="0"/>
              </a:spcBef>
              <a:spcAft>
                <a:spcPts val="0"/>
              </a:spcAft>
              <a:buClr>
                <a:srgbClr val="000000"/>
              </a:buClr>
              <a:buSzPts val="1400"/>
              <a:buFont typeface="Arial"/>
              <a:buChar char="•"/>
            </a:pPr>
            <a:r>
              <a:rPr b="0" i="0" lang="en-GB" sz="1300" u="none" cap="none" strike="noStrike">
                <a:solidFill>
                  <a:schemeClr val="lt2"/>
                </a:solidFill>
                <a:latin typeface="Lato"/>
                <a:ea typeface="Lato"/>
                <a:cs typeface="Lato"/>
                <a:sym typeface="Lato"/>
              </a:rPr>
              <a:t>What’s left after deductions have been removed</a:t>
            </a:r>
            <a:endParaRPr b="0" i="0" sz="1400" u="none" cap="none" strike="noStrike">
              <a:solidFill>
                <a:srgbClr val="000000"/>
              </a:solidFill>
              <a:latin typeface="Arial"/>
              <a:ea typeface="Arial"/>
              <a:cs typeface="Arial"/>
              <a:sym typeface="Arial"/>
            </a:endParaRPr>
          </a:p>
        </p:txBody>
      </p:sp>
      <p:sp>
        <p:nvSpPr>
          <p:cNvPr id="497" name="Google Shape;497;g138dbd52ed1_0_216"/>
          <p:cNvSpPr txBox="1"/>
          <p:nvPr/>
        </p:nvSpPr>
        <p:spPr>
          <a:xfrm>
            <a:off x="5112951" y="3812050"/>
            <a:ext cx="32904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Black"/>
                <a:ea typeface="Lato Black"/>
                <a:cs typeface="Lato Black"/>
                <a:sym typeface="Lato Black"/>
              </a:rPr>
              <a:t>Net pay</a:t>
            </a:r>
            <a:endParaRPr b="1" i="0" sz="1800" u="none" cap="none" strike="noStrike">
              <a:solidFill>
                <a:schemeClr val="accent2"/>
              </a:solidFill>
              <a:latin typeface="Lato Black"/>
              <a:ea typeface="Lato Black"/>
              <a:cs typeface="Lato Black"/>
              <a:sym typeface="Lato Black"/>
            </a:endParaRPr>
          </a:p>
        </p:txBody>
      </p:sp>
      <p:sp>
        <p:nvSpPr>
          <p:cNvPr id="498" name="Google Shape;498;g138dbd52ed1_0_216"/>
          <p:cNvSpPr/>
          <p:nvPr/>
        </p:nvSpPr>
        <p:spPr>
          <a:xfrm>
            <a:off x="3984625" y="4225173"/>
            <a:ext cx="561900" cy="199500"/>
          </a:xfrm>
          <a:prstGeom prst="rect">
            <a:avLst/>
          </a:prstGeom>
          <a:solidFill>
            <a:schemeClr val="accent2">
              <a:alpha val="247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9" name="Google Shape;499;g138dbd52ed1_0_216"/>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500" name="Google Shape;500;g138dbd52ed1_0_216"/>
          <p:cNvPicPr preferRelativeResize="0"/>
          <p:nvPr/>
        </p:nvPicPr>
        <p:blipFill rotWithShape="1">
          <a:blip r:embed="rId3">
            <a:alphaModFix/>
          </a:blip>
          <a:srcRect b="0" l="0" r="0" t="0"/>
          <a:stretch/>
        </p:blipFill>
        <p:spPr>
          <a:xfrm>
            <a:off x="259700" y="1117825"/>
            <a:ext cx="4675424" cy="3857225"/>
          </a:xfrm>
          <a:prstGeom prst="rect">
            <a:avLst/>
          </a:prstGeom>
          <a:noFill/>
          <a:ln>
            <a:noFill/>
          </a:ln>
        </p:spPr>
      </p:pic>
      <p:sp>
        <p:nvSpPr>
          <p:cNvPr id="501" name="Google Shape;501;g138dbd52ed1_0_216"/>
          <p:cNvSpPr/>
          <p:nvPr/>
        </p:nvSpPr>
        <p:spPr>
          <a:xfrm>
            <a:off x="2926463" y="2114590"/>
            <a:ext cx="1644600" cy="71700"/>
          </a:xfrm>
          <a:prstGeom prst="rect">
            <a:avLst/>
          </a:prstGeom>
          <a:solidFill>
            <a:srgbClr val="FF8022">
              <a:alpha val="411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2" name="Google Shape;502;g138dbd52ed1_0_216"/>
          <p:cNvSpPr/>
          <p:nvPr/>
        </p:nvSpPr>
        <p:spPr>
          <a:xfrm>
            <a:off x="2926463" y="2212577"/>
            <a:ext cx="1644600" cy="71700"/>
          </a:xfrm>
          <a:prstGeom prst="rect">
            <a:avLst/>
          </a:prstGeom>
          <a:solidFill>
            <a:srgbClr val="FF8022">
              <a:alpha val="411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3" name="Google Shape;503;g138dbd52ed1_0_216"/>
          <p:cNvSpPr txBox="1"/>
          <p:nvPr/>
        </p:nvSpPr>
        <p:spPr>
          <a:xfrm>
            <a:off x="5090965" y="1267772"/>
            <a:ext cx="2106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8022"/>
                </a:solidFill>
                <a:latin typeface="Lato Black"/>
                <a:ea typeface="Lato Black"/>
                <a:cs typeface="Lato Black"/>
                <a:sym typeface="Lato Black"/>
              </a:rPr>
              <a:t>Income tax</a:t>
            </a:r>
            <a:endParaRPr b="1" i="0" sz="1800" u="none" cap="none" strike="noStrike">
              <a:solidFill>
                <a:srgbClr val="FF8022"/>
              </a:solidFill>
              <a:latin typeface="Lato Black"/>
              <a:ea typeface="Lato Black"/>
              <a:cs typeface="Lato Black"/>
              <a:sym typeface="Lato Black"/>
            </a:endParaRPr>
          </a:p>
        </p:txBody>
      </p:sp>
      <p:sp>
        <p:nvSpPr>
          <p:cNvPr id="504" name="Google Shape;504;g138dbd52ed1_0_216"/>
          <p:cNvSpPr txBox="1"/>
          <p:nvPr/>
        </p:nvSpPr>
        <p:spPr>
          <a:xfrm>
            <a:off x="4949400" y="1567475"/>
            <a:ext cx="3790800" cy="831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GB" sz="1300" u="none" cap="none" strike="noStrike">
                <a:solidFill>
                  <a:schemeClr val="dk1"/>
                </a:solidFill>
                <a:latin typeface="Lato"/>
                <a:ea typeface="Lato"/>
                <a:cs typeface="Lato"/>
                <a:sym typeface="Lato"/>
              </a:rPr>
              <a:t>Paid on earnings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300" u="none" cap="none" strike="noStrike">
                <a:solidFill>
                  <a:schemeClr val="dk1"/>
                </a:solidFill>
                <a:latin typeface="Lato"/>
                <a:ea typeface="Lato"/>
                <a:cs typeface="Lato"/>
                <a:sym typeface="Lato"/>
              </a:rPr>
              <a:t>Used for general public spending</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300" u="none" cap="none" strike="noStrike">
                <a:solidFill>
                  <a:schemeClr val="dk1"/>
                </a:solidFill>
                <a:latin typeface="Lato"/>
                <a:ea typeface="Lato"/>
                <a:cs typeface="Lato"/>
                <a:sym typeface="Lato"/>
              </a:rPr>
              <a:t>The more a person earns, the more they pay</a:t>
            </a:r>
            <a:endParaRPr b="0" i="0" sz="1300" u="none" cap="none" strike="noStrike">
              <a:solidFill>
                <a:schemeClr val="lt2"/>
              </a:solidFill>
              <a:latin typeface="Lato"/>
              <a:ea typeface="Lato"/>
              <a:cs typeface="Lato"/>
              <a:sym typeface="Lato"/>
            </a:endParaRPr>
          </a:p>
        </p:txBody>
      </p:sp>
      <p:sp>
        <p:nvSpPr>
          <p:cNvPr id="505" name="Google Shape;505;g138dbd52ed1_0_216"/>
          <p:cNvSpPr txBox="1"/>
          <p:nvPr/>
        </p:nvSpPr>
        <p:spPr>
          <a:xfrm>
            <a:off x="5090981" y="2480925"/>
            <a:ext cx="32904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8022"/>
                </a:solidFill>
                <a:latin typeface="Lato Black"/>
                <a:ea typeface="Lato Black"/>
                <a:cs typeface="Lato Black"/>
                <a:sym typeface="Lato Black"/>
              </a:rPr>
              <a:t>National Insurance</a:t>
            </a:r>
            <a:endParaRPr b="1" i="0" sz="1800" u="none" cap="none" strike="noStrike">
              <a:solidFill>
                <a:srgbClr val="FF8022"/>
              </a:solidFill>
              <a:latin typeface="Lato Black"/>
              <a:ea typeface="Lato Black"/>
              <a:cs typeface="Lato Black"/>
              <a:sym typeface="Lato Black"/>
            </a:endParaRPr>
          </a:p>
        </p:txBody>
      </p:sp>
      <p:sp>
        <p:nvSpPr>
          <p:cNvPr id="506" name="Google Shape;506;g138dbd52ed1_0_216"/>
          <p:cNvSpPr txBox="1"/>
          <p:nvPr/>
        </p:nvSpPr>
        <p:spPr>
          <a:xfrm>
            <a:off x="4949400" y="2780650"/>
            <a:ext cx="3891300" cy="12315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GB" sz="1300" u="none" cap="none" strike="noStrike">
                <a:solidFill>
                  <a:schemeClr val="dk1"/>
                </a:solidFill>
                <a:latin typeface="Lato"/>
                <a:ea typeface="Lato"/>
                <a:cs typeface="Lato"/>
                <a:sym typeface="Lato"/>
              </a:rPr>
              <a:t>Paid on earnings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300" u="none" cap="none" strike="noStrike">
                <a:solidFill>
                  <a:schemeClr val="dk1"/>
                </a:solidFill>
                <a:latin typeface="Lato"/>
                <a:ea typeface="Lato"/>
                <a:cs typeface="Lato"/>
                <a:sym typeface="Lato"/>
              </a:rPr>
              <a:t>Used for state benefits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GB" sz="1300" u="none" cap="none" strike="noStrike">
                <a:solidFill>
                  <a:schemeClr val="dk1"/>
                </a:solidFill>
                <a:latin typeface="Lato"/>
                <a:ea typeface="Lato"/>
                <a:cs typeface="Lato"/>
                <a:sym typeface="Lato"/>
              </a:rPr>
              <a:t>The more a person earns, the more they pay</a:t>
            </a:r>
            <a:r>
              <a:rPr b="0" i="0" lang="en-GB" sz="1400" u="none" cap="none" strike="noStrike">
                <a:solidFill>
                  <a:srgbClr val="000000"/>
                </a:solidFill>
                <a:latin typeface="Arial"/>
                <a:ea typeface="Arial"/>
                <a:cs typeface="Arial"/>
                <a:sym typeface="Arial"/>
              </a:rPr>
              <a:t> </a:t>
            </a:r>
            <a:r>
              <a:rPr b="0" i="0" lang="en-GB" sz="1300" u="none" cap="none" strike="noStrike">
                <a:solidFill>
                  <a:schemeClr val="dk1"/>
                </a:solidFill>
                <a:latin typeface="Lato"/>
                <a:ea typeface="Lato"/>
                <a:cs typeface="Lato"/>
                <a:sym typeface="Lato"/>
              </a:rPr>
              <a:t>(to a point)</a:t>
            </a:r>
            <a:endParaRPr b="0" i="0" sz="13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Lato"/>
              <a:ea typeface="Lato"/>
              <a:cs typeface="Lato"/>
              <a:sym typeface="Lato"/>
            </a:endParaRPr>
          </a:p>
        </p:txBody>
      </p:sp>
      <p:cxnSp>
        <p:nvCxnSpPr>
          <p:cNvPr id="507" name="Google Shape;507;g138dbd52ed1_0_216"/>
          <p:cNvCxnSpPr/>
          <p:nvPr/>
        </p:nvCxnSpPr>
        <p:spPr>
          <a:xfrm rot="-5400000">
            <a:off x="4505063" y="1564540"/>
            <a:ext cx="651900" cy="519900"/>
          </a:xfrm>
          <a:prstGeom prst="bentConnector3">
            <a:avLst>
              <a:gd fmla="val 0" name="adj1"/>
            </a:avLst>
          </a:prstGeom>
          <a:noFill/>
          <a:ln cap="flat" cmpd="sng" w="28575">
            <a:solidFill>
              <a:schemeClr val="accent2"/>
            </a:solidFill>
            <a:prstDash val="solid"/>
            <a:round/>
            <a:headEnd len="sm" w="sm" type="none"/>
            <a:tailEnd len="sm" w="sm" type="none"/>
          </a:ln>
        </p:spPr>
      </p:cxnSp>
      <p:cxnSp>
        <p:nvCxnSpPr>
          <p:cNvPr id="508" name="Google Shape;508;g138dbd52ed1_0_216"/>
          <p:cNvCxnSpPr>
            <a:stCxn id="502" idx="3"/>
            <a:endCxn id="505" idx="1"/>
          </p:cNvCxnSpPr>
          <p:nvPr/>
        </p:nvCxnSpPr>
        <p:spPr>
          <a:xfrm>
            <a:off x="4571063" y="2248427"/>
            <a:ext cx="519900" cy="463200"/>
          </a:xfrm>
          <a:prstGeom prst="bentConnector3">
            <a:avLst>
              <a:gd fmla="val 50002" name="adj1"/>
            </a:avLst>
          </a:prstGeom>
          <a:noFill/>
          <a:ln cap="flat" cmpd="sng" w="28575">
            <a:solidFill>
              <a:schemeClr val="accent2"/>
            </a:solidFill>
            <a:prstDash val="solid"/>
            <a:round/>
            <a:headEnd len="sm" w="sm" type="none"/>
            <a:tailEnd len="sm" w="sm" type="none"/>
          </a:ln>
        </p:spPr>
      </p:cxnSp>
      <p:sp>
        <p:nvSpPr>
          <p:cNvPr id="509" name="Google Shape;509;g138dbd52ed1_0_216"/>
          <p:cNvSpPr/>
          <p:nvPr/>
        </p:nvSpPr>
        <p:spPr>
          <a:xfrm>
            <a:off x="3920575" y="4268975"/>
            <a:ext cx="650700" cy="199500"/>
          </a:xfrm>
          <a:prstGeom prst="rect">
            <a:avLst/>
          </a:prstGeom>
          <a:solidFill>
            <a:srgbClr val="FF8022">
              <a:alpha val="411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10" name="Google Shape;510;g138dbd52ed1_0_216"/>
          <p:cNvCxnSpPr>
            <a:stCxn id="509" idx="3"/>
            <a:endCxn id="497" idx="1"/>
          </p:cNvCxnSpPr>
          <p:nvPr/>
        </p:nvCxnSpPr>
        <p:spPr>
          <a:xfrm flipH="1" rot="10800000">
            <a:off x="4571275" y="4042925"/>
            <a:ext cx="541800" cy="325800"/>
          </a:xfrm>
          <a:prstGeom prst="bentConnector3">
            <a:avLst>
              <a:gd fmla="val 49989" name="adj1"/>
            </a:avLst>
          </a:prstGeom>
          <a:noFill/>
          <a:ln cap="flat" cmpd="sng" w="28575">
            <a:solidFill>
              <a:schemeClr val="accent2"/>
            </a:solidFill>
            <a:prstDash val="solid"/>
            <a:round/>
            <a:headEnd len="sm" w="sm" type="none"/>
            <a:tailEnd len="sm" w="sm" type="none"/>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g138dbd52ed1_0_270"/>
          <p:cNvSpPr txBox="1"/>
          <p:nvPr/>
        </p:nvSpPr>
        <p:spPr>
          <a:xfrm>
            <a:off x="122511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Calculating your monthly pay</a:t>
            </a:r>
            <a:endParaRPr b="0" i="0" sz="1400" u="none" cap="none" strike="noStrike">
              <a:solidFill>
                <a:srgbClr val="000000"/>
              </a:solidFill>
              <a:latin typeface="Arial"/>
              <a:ea typeface="Arial"/>
              <a:cs typeface="Arial"/>
              <a:sym typeface="Arial"/>
            </a:endParaRPr>
          </a:p>
        </p:txBody>
      </p:sp>
      <p:sp>
        <p:nvSpPr>
          <p:cNvPr id="516" name="Google Shape;516;g138dbd52ed1_0_270"/>
          <p:cNvSpPr txBox="1"/>
          <p:nvPr/>
        </p:nvSpPr>
        <p:spPr>
          <a:xfrm>
            <a:off x="360375" y="1104088"/>
            <a:ext cx="58761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chemeClr val="lt2"/>
                </a:solidFill>
                <a:latin typeface="Lato Black"/>
                <a:ea typeface="Lato Black"/>
                <a:cs typeface="Lato Black"/>
                <a:sym typeface="Lato Black"/>
              </a:rPr>
              <a:t>After tax has been deducted, </a:t>
            </a:r>
            <a:br>
              <a:rPr b="1" i="0" lang="en-GB" sz="2600" u="none" cap="none" strike="noStrike">
                <a:solidFill>
                  <a:schemeClr val="lt2"/>
                </a:solidFill>
                <a:latin typeface="Lato Black"/>
                <a:ea typeface="Lato Black"/>
                <a:cs typeface="Lato Black"/>
                <a:sym typeface="Lato Black"/>
              </a:rPr>
            </a:br>
            <a:r>
              <a:rPr b="1" i="0" lang="en-GB" sz="2600" u="none" cap="none" strike="noStrike">
                <a:solidFill>
                  <a:schemeClr val="lt2"/>
                </a:solidFill>
                <a:latin typeface="Lato Black"/>
                <a:ea typeface="Lato Black"/>
                <a:cs typeface="Lato Black"/>
                <a:sym typeface="Lato Black"/>
              </a:rPr>
              <a:t>how much money will a person make?</a:t>
            </a:r>
            <a:endParaRPr b="0" i="0" sz="1400" u="none" cap="none" strike="noStrike">
              <a:solidFill>
                <a:srgbClr val="000000"/>
              </a:solidFill>
              <a:latin typeface="Arial"/>
              <a:ea typeface="Arial"/>
              <a:cs typeface="Arial"/>
              <a:sym typeface="Arial"/>
            </a:endParaRPr>
          </a:p>
        </p:txBody>
      </p:sp>
      <p:sp>
        <p:nvSpPr>
          <p:cNvPr id="517" name="Google Shape;517;g138dbd52ed1_0_270"/>
          <p:cNvSpPr txBox="1"/>
          <p:nvPr/>
        </p:nvSpPr>
        <p:spPr>
          <a:xfrm>
            <a:off x="448800" y="2055700"/>
            <a:ext cx="7601100" cy="1254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2600"/>
              <a:buFont typeface="Arial"/>
              <a:buNone/>
            </a:pPr>
            <a:r>
              <a:rPr b="1" i="0" lang="en-GB" sz="1800" u="none" cap="none" strike="noStrike">
                <a:solidFill>
                  <a:schemeClr val="accent2"/>
                </a:solidFill>
                <a:latin typeface="Lato Black"/>
                <a:ea typeface="Lato Black"/>
                <a:cs typeface="Lato Black"/>
                <a:sym typeface="Lato Black"/>
              </a:rPr>
              <a:t>Monthly take home pay </a:t>
            </a:r>
            <a:r>
              <a:rPr b="1" i="0" lang="en-GB" sz="1800" u="none" cap="none" strike="noStrike">
                <a:solidFill>
                  <a:schemeClr val="lt2"/>
                </a:solidFill>
                <a:latin typeface="Lato Black"/>
                <a:ea typeface="Lato Black"/>
                <a:cs typeface="Lato Black"/>
                <a:sym typeface="Lato Black"/>
              </a:rPr>
              <a:t>(NET pay)</a:t>
            </a:r>
            <a:endParaRPr b="0" i="0" sz="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t/>
            </a:r>
            <a:endParaRPr b="0" i="0" u="none" cap="none" strike="noStrike">
              <a:solidFill>
                <a:schemeClr val="l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2000"/>
              <a:buFont typeface="Arial"/>
              <a:buNone/>
            </a:pPr>
            <a:r>
              <a:rPr b="0" i="0" lang="en-GB" sz="1800" u="none" cap="none" strike="noStrike">
                <a:solidFill>
                  <a:schemeClr val="lt2"/>
                </a:solidFill>
                <a:latin typeface="Lato"/>
                <a:ea typeface="Lato"/>
                <a:cs typeface="Lato"/>
                <a:sym typeface="Lato"/>
                <a:extLst>
                  <a:ext uri="http://customooxmlschemas.google.com/">
                    <go:slidesCustomData xmlns:go="http://customooxmlschemas.google.com/" textRoundtripDataId="22"/>
                  </a:ext>
                </a:extLst>
              </a:rPr>
              <a:t>Monthly</a:t>
            </a:r>
            <a:r>
              <a:rPr b="0" i="0" lang="en-GB" sz="1800" u="none" cap="none" strike="noStrike">
                <a:solidFill>
                  <a:schemeClr val="lt2"/>
                </a:solidFill>
                <a:latin typeface="Lato"/>
                <a:ea typeface="Lato"/>
                <a:cs typeface="Lato"/>
                <a:sym typeface="Lato"/>
              </a:rPr>
              <a:t> NET </a:t>
            </a:r>
            <a:r>
              <a:rPr b="0" i="0" lang="en-GB" sz="1800" u="none" cap="none" strike="noStrike">
                <a:solidFill>
                  <a:schemeClr val="lt2"/>
                </a:solidFill>
                <a:latin typeface="Lato"/>
                <a:ea typeface="Lato"/>
                <a:cs typeface="Lato"/>
                <a:sym typeface="Lato"/>
                <a:extLst>
                  <a:ext uri="http://customooxmlschemas.google.com/">
                    <go:slidesCustomData xmlns:go="http://customooxmlschemas.google.com/" textRoundtripDataId="23"/>
                  </a:ext>
                </a:extLst>
              </a:rPr>
              <a:t>pay</a:t>
            </a:r>
            <a:r>
              <a:rPr b="0" i="0" lang="en-GB" sz="1800" u="none" cap="none" strike="noStrike">
                <a:solidFill>
                  <a:schemeClr val="lt2"/>
                </a:solidFill>
                <a:latin typeface="Lato"/>
                <a:ea typeface="Lato"/>
                <a:cs typeface="Lato"/>
                <a:sym typeface="Lato"/>
              </a:rPr>
              <a:t> = </a:t>
            </a:r>
            <a:br>
              <a:rPr b="0" i="0" lang="en-GB" sz="1800" u="none" cap="none" strike="noStrike">
                <a:solidFill>
                  <a:schemeClr val="lt2"/>
                </a:solidFill>
                <a:latin typeface="Lato"/>
                <a:ea typeface="Lato"/>
                <a:cs typeface="Lato"/>
                <a:sym typeface="Lato"/>
              </a:rPr>
            </a:br>
            <a:r>
              <a:rPr b="0" i="0" lang="en-GB" sz="1800" u="none" cap="none" strike="noStrike">
                <a:solidFill>
                  <a:schemeClr val="lt2"/>
                </a:solidFill>
                <a:latin typeface="Lato"/>
                <a:ea typeface="Lato"/>
                <a:cs typeface="Lato"/>
                <a:sym typeface="Lato"/>
              </a:rPr>
              <a:t>(Income – income tax – National Insurance) ÷ 12 (months in a year) </a:t>
            </a:r>
            <a:endParaRPr b="0" i="0" sz="1200" u="none" cap="none" strike="noStrike">
              <a:solidFill>
                <a:srgbClr val="000000"/>
              </a:solidFill>
              <a:latin typeface="Arial"/>
              <a:ea typeface="Arial"/>
              <a:cs typeface="Arial"/>
              <a:sym typeface="Arial"/>
            </a:endParaRPr>
          </a:p>
        </p:txBody>
      </p:sp>
      <p:sp>
        <p:nvSpPr>
          <p:cNvPr id="518" name="Google Shape;518;g138dbd52ed1_0_27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519" name="Google Shape;519;g138dbd52ed1_0_270"/>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520" name="Google Shape;520;g138dbd52ed1_0_270"/>
          <p:cNvSpPr txBox="1"/>
          <p:nvPr/>
        </p:nvSpPr>
        <p:spPr>
          <a:xfrm>
            <a:off x="448800" y="3521900"/>
            <a:ext cx="6918000" cy="1200600"/>
          </a:xfrm>
          <a:prstGeom prst="rect">
            <a:avLst/>
          </a:prstGeom>
          <a:noFill/>
          <a:ln cap="flat" cmpd="sng" w="2857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1" lang="en-GB" sz="2400">
                <a:solidFill>
                  <a:schemeClr val="lt2"/>
                </a:solidFill>
                <a:latin typeface="Lato Black"/>
                <a:ea typeface="Lato Black"/>
                <a:cs typeface="Lato Black"/>
                <a:sym typeface="Lato Black"/>
              </a:rPr>
              <a:t>We are going to be calculating the tax amounts for </a:t>
            </a:r>
            <a:r>
              <a:rPr b="1" lang="en-GB" sz="2400">
                <a:solidFill>
                  <a:schemeClr val="lt2"/>
                </a:solidFill>
                <a:latin typeface="Lato Black"/>
                <a:ea typeface="Lato Black"/>
                <a:cs typeface="Lato Black"/>
                <a:sym typeface="Lato Black"/>
              </a:rPr>
              <a:t>different</a:t>
            </a:r>
            <a:r>
              <a:rPr b="1" lang="en-GB" sz="2400">
                <a:solidFill>
                  <a:schemeClr val="lt2"/>
                </a:solidFill>
                <a:latin typeface="Lato Black"/>
                <a:ea typeface="Lato Black"/>
                <a:cs typeface="Lato Black"/>
                <a:sym typeface="Lato Black"/>
              </a:rPr>
              <a:t> jobs.</a:t>
            </a:r>
            <a:endParaRPr b="1" sz="2400">
              <a:solidFill>
                <a:schemeClr val="lt2"/>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600"/>
              <a:buFont typeface="Arial"/>
              <a:buNone/>
            </a:pPr>
            <a:r>
              <a:rPr b="1" lang="en-GB" sz="2400">
                <a:solidFill>
                  <a:schemeClr val="lt2"/>
                </a:solidFill>
                <a:latin typeface="Lato Black"/>
                <a:ea typeface="Lato Black"/>
                <a:cs typeface="Lato Black"/>
                <a:sym typeface="Lato Black"/>
              </a:rPr>
              <a:t>Let’s practice one together for a salary of 20,000</a:t>
            </a:r>
            <a:endParaRPr b="1" sz="2400">
              <a:solidFill>
                <a:schemeClr val="lt2"/>
              </a:solidFill>
              <a:latin typeface="Lato Black"/>
              <a:ea typeface="Lato Black"/>
              <a:cs typeface="Lato Black"/>
              <a:sym typeface="Lato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138e9fea7e6_0_87"/>
          <p:cNvSpPr txBox="1"/>
          <p:nvPr/>
        </p:nvSpPr>
        <p:spPr>
          <a:xfrm>
            <a:off x="1233750"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Calculating your monthly pay</a:t>
            </a:r>
            <a:endParaRPr b="0" i="0" sz="1400" u="none" cap="none" strike="noStrike">
              <a:solidFill>
                <a:srgbClr val="000000"/>
              </a:solidFill>
              <a:latin typeface="Arial"/>
              <a:ea typeface="Arial"/>
              <a:cs typeface="Arial"/>
              <a:sym typeface="Arial"/>
            </a:endParaRPr>
          </a:p>
        </p:txBody>
      </p:sp>
      <p:cxnSp>
        <p:nvCxnSpPr>
          <p:cNvPr id="526" name="Google Shape;526;g138e9fea7e6_0_87"/>
          <p:cNvCxnSpPr/>
          <p:nvPr/>
        </p:nvCxnSpPr>
        <p:spPr>
          <a:xfrm>
            <a:off x="5280347" y="1315150"/>
            <a:ext cx="0" cy="3525600"/>
          </a:xfrm>
          <a:prstGeom prst="straightConnector1">
            <a:avLst/>
          </a:prstGeom>
          <a:noFill/>
          <a:ln cap="flat" cmpd="sng" w="9525">
            <a:solidFill>
              <a:schemeClr val="dk2"/>
            </a:solidFill>
            <a:prstDash val="solid"/>
            <a:round/>
            <a:headEnd len="sm" w="sm" type="none"/>
            <a:tailEnd len="sm" w="sm" type="none"/>
          </a:ln>
        </p:spPr>
      </p:cxnSp>
      <p:sp>
        <p:nvSpPr>
          <p:cNvPr id="527" name="Google Shape;527;g138e9fea7e6_0_87"/>
          <p:cNvSpPr txBox="1"/>
          <p:nvPr/>
        </p:nvSpPr>
        <p:spPr>
          <a:xfrm>
            <a:off x="5592800" y="1342900"/>
            <a:ext cx="2729400" cy="298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sng" cap="none" strike="noStrike">
                <a:solidFill>
                  <a:schemeClr val="lt2"/>
                </a:solidFill>
                <a:latin typeface="Lato Black"/>
                <a:ea typeface="Lato Black"/>
                <a:cs typeface="Lato Black"/>
                <a:sym typeface="Lato Black"/>
              </a:rPr>
              <a:t>Key terms</a:t>
            </a:r>
            <a:endParaRPr b="1" i="0" sz="1400" u="sng" cap="none" strike="noStrike">
              <a:solidFill>
                <a:schemeClr val="l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rPr>
              <a:t>Income tax </a:t>
            </a:r>
            <a:r>
              <a:rPr b="0" i="0" lang="en-GB" sz="1400" u="none" cap="none" strike="noStrike">
                <a:solidFill>
                  <a:schemeClr val="lt2"/>
                </a:solidFill>
                <a:latin typeface="Lato"/>
                <a:ea typeface="Lato"/>
                <a:cs typeface="Lato"/>
                <a:sym typeface="Lato"/>
              </a:rPr>
              <a:t>= tax based on a </a:t>
            </a:r>
            <a:r>
              <a:rPr lang="en-GB">
                <a:solidFill>
                  <a:schemeClr val="lt2"/>
                </a:solidFill>
                <a:latin typeface="Lato"/>
                <a:ea typeface="Lato"/>
                <a:cs typeface="Lato"/>
                <a:sym typeface="Lato"/>
              </a:rPr>
              <a:t>person's</a:t>
            </a:r>
            <a:r>
              <a:rPr b="0" i="0" lang="en-GB" sz="1400" u="none" cap="none" strike="noStrike">
                <a:solidFill>
                  <a:schemeClr val="lt2"/>
                </a:solidFill>
                <a:latin typeface="Lato"/>
                <a:ea typeface="Lato"/>
                <a:cs typeface="Lato"/>
                <a:sym typeface="Lato"/>
              </a:rPr>
              <a:t> earnings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rPr>
              <a:t>Personal allowance </a:t>
            </a:r>
            <a:r>
              <a:rPr b="0" i="0" lang="en-GB" sz="1400" u="none" cap="none" strike="noStrike">
                <a:solidFill>
                  <a:schemeClr val="lt2"/>
                </a:solidFill>
                <a:latin typeface="Lato"/>
                <a:ea typeface="Lato"/>
                <a:cs typeface="Lato"/>
                <a:sym typeface="Lato"/>
              </a:rPr>
              <a:t>= </a:t>
            </a:r>
            <a:r>
              <a:rPr b="1" i="0" lang="en-GB" sz="1400" u="none" cap="none" strike="noStrike">
                <a:solidFill>
                  <a:schemeClr val="accent2"/>
                </a:solidFill>
                <a:latin typeface="Lato"/>
                <a:ea typeface="Lato"/>
                <a:cs typeface="Lato"/>
                <a:sym typeface="Lato"/>
                <a:extLst>
                  <a:ext uri="http://customooxmlschemas.google.com/">
                    <go:slidesCustomData xmlns:go="http://customooxmlschemas.google.com/" textRoundtripDataId="24"/>
                  </a:ext>
                </a:extLst>
              </a:rPr>
              <a:t>£12,570 </a:t>
            </a:r>
            <a:r>
              <a:rPr b="0" i="0" lang="en-GB" sz="1400" u="none" cap="none" strike="noStrike">
                <a:solidFill>
                  <a:schemeClr val="lt2"/>
                </a:solidFill>
                <a:latin typeface="Lato"/>
                <a:ea typeface="Lato"/>
                <a:cs typeface="Lato"/>
                <a:sym typeface="Lato"/>
              </a:rPr>
              <a:t>(</a:t>
            </a:r>
            <a:r>
              <a:rPr b="0" i="0" lang="en-GB" sz="1400" u="none" cap="none" strike="noStrike">
                <a:solidFill>
                  <a:srgbClr val="000000"/>
                </a:solidFill>
                <a:latin typeface="Lato"/>
                <a:ea typeface="Lato"/>
                <a:cs typeface="Lato"/>
                <a:sym typeface="Lato"/>
              </a:rPr>
              <a:t>the amount a person can earn in a year before they pay any tax. </a:t>
            </a:r>
            <a:br>
              <a:rPr b="0" i="0" lang="en-GB" sz="1400" u="none" cap="none" strike="noStrike">
                <a:solidFill>
                  <a:srgbClr val="000000"/>
                </a:solidFill>
                <a:latin typeface="Lato"/>
                <a:ea typeface="Lato"/>
                <a:cs typeface="Lato"/>
                <a:sym typeface="Lato"/>
              </a:rPr>
            </a:br>
            <a:r>
              <a:rPr lang="en-GB">
                <a:latin typeface="Lato"/>
                <a:ea typeface="Lato"/>
                <a:cs typeface="Lato"/>
                <a:sym typeface="Lato"/>
              </a:rPr>
              <a:t>T</a:t>
            </a:r>
            <a:r>
              <a:rPr b="0" i="0" lang="en-GB" sz="1400" u="none" cap="none" strike="noStrike">
                <a:solidFill>
                  <a:srgbClr val="000000"/>
                </a:solidFill>
                <a:latin typeface="Lato"/>
                <a:ea typeface="Lato"/>
                <a:cs typeface="Lato"/>
                <a:sym typeface="Lato"/>
              </a:rPr>
              <a:t>his is </a:t>
            </a:r>
            <a:r>
              <a:rPr b="1" i="0" lang="en-GB" sz="1400" u="none" cap="none" strike="noStrike">
                <a:solidFill>
                  <a:srgbClr val="000000"/>
                </a:solidFill>
                <a:latin typeface="Lato"/>
                <a:ea typeface="Lato"/>
                <a:cs typeface="Lato"/>
                <a:sym typeface="Lato"/>
              </a:rPr>
              <a:t>non-taxable </a:t>
            </a:r>
            <a:r>
              <a:rPr b="0" i="0" lang="en-GB" sz="1400" u="none" cap="none" strike="noStrike">
                <a:solidFill>
                  <a:srgbClr val="000000"/>
                </a:solidFill>
                <a:latin typeface="Lato"/>
                <a:ea typeface="Lato"/>
                <a:cs typeface="Lato"/>
                <a:sym typeface="Lato"/>
              </a:rPr>
              <a:t>earnings)</a:t>
            </a:r>
            <a:r>
              <a:rPr b="0" i="0" lang="en-GB" sz="1400" u="none" cap="none" strike="noStrike">
                <a:solidFill>
                  <a:schemeClr val="lt2"/>
                </a:solidFill>
                <a:latin typeface="Lato"/>
                <a:ea typeface="Lato"/>
                <a:cs typeface="Lato"/>
                <a:sym typeface="Lato"/>
              </a:rPr>
              <a:t>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rPr>
              <a:t>Tax rate </a:t>
            </a:r>
            <a:r>
              <a:rPr b="0" i="0" lang="en-GB" sz="1400" u="none" cap="none" strike="noStrike">
                <a:solidFill>
                  <a:schemeClr val="lt2"/>
                </a:solidFill>
                <a:latin typeface="Lato"/>
                <a:ea typeface="Lato"/>
                <a:cs typeface="Lato"/>
                <a:sym typeface="Lato"/>
              </a:rPr>
              <a:t>= </a:t>
            </a:r>
            <a:r>
              <a:rPr b="1" i="0" lang="en-GB" sz="1400" u="none" cap="none" strike="noStrike">
                <a:solidFill>
                  <a:schemeClr val="lt2"/>
                </a:solidFill>
                <a:latin typeface="Lato"/>
                <a:ea typeface="Lato"/>
                <a:cs typeface="Lato"/>
                <a:sym typeface="Lato"/>
              </a:rPr>
              <a:t>20% (</a:t>
            </a:r>
            <a:r>
              <a:rPr b="1" i="0" lang="en-GB" sz="1400" u="none" cap="none" strike="noStrike">
                <a:solidFill>
                  <a:schemeClr val="lt2"/>
                </a:solidFill>
                <a:highlight>
                  <a:srgbClr val="FFFFFF"/>
                </a:highlight>
                <a:latin typeface="Lato"/>
                <a:ea typeface="Lato"/>
                <a:cs typeface="Lato"/>
                <a:sym typeface="Lato"/>
              </a:rPr>
              <a:t>for those earning £12,571 to £50,270)</a:t>
            </a:r>
            <a:endParaRPr b="1"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p:txBody>
      </p:sp>
      <p:sp>
        <p:nvSpPr>
          <p:cNvPr id="528" name="Google Shape;528;g138e9fea7e6_0_8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529" name="Google Shape;529;g138e9fea7e6_0_87"/>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530" name="Google Shape;530;g138e9fea7e6_0_87"/>
          <p:cNvSpPr/>
          <p:nvPr/>
        </p:nvSpPr>
        <p:spPr>
          <a:xfrm>
            <a:off x="10700" y="1902238"/>
            <a:ext cx="5033400" cy="96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1" name="Google Shape;531;g138e9fea7e6_0_87"/>
          <p:cNvSpPr txBox="1"/>
          <p:nvPr/>
        </p:nvSpPr>
        <p:spPr>
          <a:xfrm>
            <a:off x="137750" y="1950538"/>
            <a:ext cx="47583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Lato Black"/>
                <a:ea typeface="Lato Black"/>
                <a:cs typeface="Lato Black"/>
                <a:sym typeface="Lato Black"/>
              </a:rPr>
              <a:t>Total income tax for the </a:t>
            </a:r>
            <a:r>
              <a:rPr b="0" i="0" lang="en-GB" sz="1800" u="none" cap="none" strike="noStrike">
                <a:solidFill>
                  <a:schemeClr val="lt1"/>
                </a:solidFill>
                <a:latin typeface="Lato Black"/>
                <a:ea typeface="Lato Black"/>
                <a:cs typeface="Lato Black"/>
                <a:sym typeface="Lato Black"/>
                <a:extLst>
                  <a:ext uri="http://customooxmlschemas.google.com/">
                    <go:slidesCustomData xmlns:go="http://customooxmlschemas.google.com/" textRoundtripDataId="25"/>
                  </a:ext>
                </a:extLst>
              </a:rPr>
              <a:t>year</a:t>
            </a:r>
            <a:r>
              <a:rPr b="0" i="0" lang="en-GB" sz="1800" u="none" cap="none" strike="noStrike">
                <a:solidFill>
                  <a:schemeClr val="lt1"/>
                </a:solidFill>
                <a:latin typeface="Lato Black"/>
                <a:ea typeface="Lato Black"/>
                <a:cs typeface="Lato Black"/>
                <a:sym typeface="Lato Black"/>
              </a:rPr>
              <a:t> = </a:t>
            </a:r>
            <a:endParaRPr b="0" i="0" sz="18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Lato Black"/>
                <a:ea typeface="Lato Black"/>
                <a:cs typeface="Lato Black"/>
                <a:sym typeface="Lato Black"/>
              </a:rPr>
              <a:t>(Income - </a:t>
            </a:r>
            <a:r>
              <a:rPr b="0" i="0" lang="en-GB" sz="1800" u="none" cap="none" strike="noStrike">
                <a:solidFill>
                  <a:schemeClr val="lt1"/>
                </a:solidFill>
                <a:latin typeface="Lato Black"/>
                <a:ea typeface="Lato Black"/>
                <a:cs typeface="Lato Black"/>
                <a:sym typeface="Lato Black"/>
                <a:extLst>
                  <a:ext uri="http://customooxmlschemas.google.com/">
                    <go:slidesCustomData xmlns:go="http://customooxmlschemas.google.com/" textRoundtripDataId="26"/>
                  </a:ext>
                </a:extLst>
              </a:rPr>
              <a:t>Personal</a:t>
            </a:r>
            <a:r>
              <a:rPr b="0" i="0" lang="en-GB" sz="1800" u="none" cap="none" strike="noStrike">
                <a:solidFill>
                  <a:schemeClr val="lt1"/>
                </a:solidFill>
                <a:latin typeface="Lato Black"/>
                <a:ea typeface="Lato Black"/>
                <a:cs typeface="Lato Black"/>
                <a:sym typeface="Lato Black"/>
              </a:rPr>
              <a:t> Allowance) x 0.20 (th</a:t>
            </a:r>
            <a:r>
              <a:rPr lang="en-GB" sz="1800">
                <a:solidFill>
                  <a:schemeClr val="lt1"/>
                </a:solidFill>
                <a:latin typeface="Lato Black"/>
                <a:ea typeface="Lato Black"/>
                <a:cs typeface="Lato Black"/>
                <a:sym typeface="Lato Black"/>
              </a:rPr>
              <a:t>is represents 20% tax rate)</a:t>
            </a:r>
            <a:endParaRPr b="0" i="0" sz="1600" u="none" cap="none" strike="noStrike">
              <a:solidFill>
                <a:srgbClr val="000000"/>
              </a:solidFill>
              <a:latin typeface="Lato Black"/>
              <a:ea typeface="Lato Black"/>
              <a:cs typeface="Lato Black"/>
              <a:sym typeface="Lato Black"/>
            </a:endParaRPr>
          </a:p>
        </p:txBody>
      </p:sp>
      <p:sp>
        <p:nvSpPr>
          <p:cNvPr id="532" name="Google Shape;532;g138e9fea7e6_0_87"/>
          <p:cNvSpPr txBox="1"/>
          <p:nvPr/>
        </p:nvSpPr>
        <p:spPr>
          <a:xfrm>
            <a:off x="367800" y="1235050"/>
            <a:ext cx="47583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400"/>
              <a:buFont typeface="Arial"/>
              <a:buNone/>
            </a:pPr>
            <a:r>
              <a:rPr b="1" i="0" lang="en-GB" sz="2600" u="none" cap="none" strike="noStrike">
                <a:solidFill>
                  <a:schemeClr val="lt2"/>
                </a:solidFill>
                <a:latin typeface="Lato Black"/>
                <a:ea typeface="Lato Black"/>
                <a:cs typeface="Lato Black"/>
                <a:sym typeface="Lato Black"/>
              </a:rPr>
              <a:t>Income tax</a:t>
            </a:r>
            <a:endParaRPr b="0" i="0" sz="2000" u="none" cap="none" strike="noStrike">
              <a:solidFill>
                <a:schemeClr val="lt2"/>
              </a:solidFill>
              <a:highlight>
                <a:srgbClr val="CFE2F3"/>
              </a:highlight>
              <a:latin typeface="Lato"/>
              <a:ea typeface="Lato"/>
              <a:cs typeface="Lato"/>
              <a:sym typeface="Lato"/>
            </a:endParaRPr>
          </a:p>
        </p:txBody>
      </p:sp>
      <p:sp>
        <p:nvSpPr>
          <p:cNvPr id="533" name="Google Shape;533;g138e9fea7e6_0_87"/>
          <p:cNvSpPr/>
          <p:nvPr/>
        </p:nvSpPr>
        <p:spPr>
          <a:xfrm>
            <a:off x="200" y="3189225"/>
            <a:ext cx="5033400" cy="1280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800"/>
              <a:buFont typeface="Arial"/>
              <a:buNone/>
            </a:pPr>
            <a:r>
              <a:rPr b="1" i="1" lang="en-GB" sz="1600" u="none" cap="none" strike="noStrike">
                <a:solidFill>
                  <a:schemeClr val="lt1"/>
                </a:solidFill>
                <a:highlight>
                  <a:srgbClr val="FF8022"/>
                </a:highlight>
                <a:latin typeface="Lato"/>
                <a:ea typeface="Lato"/>
                <a:cs typeface="Lato"/>
                <a:sym typeface="Lato"/>
              </a:rPr>
              <a:t>When a person goes up a band i.e. gets paid over a cert</a:t>
            </a:r>
            <a:r>
              <a:rPr b="1" i="1" lang="en-GB" sz="1600">
                <a:solidFill>
                  <a:schemeClr val="lt1"/>
                </a:solidFill>
                <a:highlight>
                  <a:srgbClr val="FF8022"/>
                </a:highlight>
                <a:latin typeface="Lato"/>
                <a:ea typeface="Lato"/>
                <a:cs typeface="Lato"/>
                <a:sym typeface="Lato"/>
              </a:rPr>
              <a:t>ain amount</a:t>
            </a:r>
            <a:r>
              <a:rPr b="1" i="1" lang="en-GB" sz="1600" u="none" cap="none" strike="noStrike">
                <a:solidFill>
                  <a:schemeClr val="lt1"/>
                </a:solidFill>
                <a:highlight>
                  <a:srgbClr val="FF8022"/>
                </a:highlight>
                <a:latin typeface="Lato"/>
                <a:ea typeface="Lato"/>
                <a:cs typeface="Lato"/>
                <a:sym typeface="Lato"/>
              </a:rPr>
              <a:t>, they only pay the higher level of tax on any further money earned until they reach the next band.</a:t>
            </a:r>
            <a:endParaRPr b="1" i="1" sz="1600" u="none" cap="none" strike="noStrike">
              <a:solidFill>
                <a:schemeClr val="lt1"/>
              </a:solidFill>
              <a:highlight>
                <a:srgbClr val="FF8022"/>
              </a:highlight>
              <a:latin typeface="Lato"/>
              <a:ea typeface="Lato"/>
              <a:cs typeface="Lato"/>
              <a:sym typeface="Lat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cxnSp>
        <p:nvCxnSpPr>
          <p:cNvPr id="538" name="Google Shape;538;g138e9fea7e6_0_99"/>
          <p:cNvCxnSpPr/>
          <p:nvPr/>
        </p:nvCxnSpPr>
        <p:spPr>
          <a:xfrm>
            <a:off x="5280347" y="1315150"/>
            <a:ext cx="0" cy="3525600"/>
          </a:xfrm>
          <a:prstGeom prst="straightConnector1">
            <a:avLst/>
          </a:prstGeom>
          <a:noFill/>
          <a:ln cap="flat" cmpd="sng" w="9525">
            <a:solidFill>
              <a:schemeClr val="dk2"/>
            </a:solidFill>
            <a:prstDash val="solid"/>
            <a:round/>
            <a:headEnd len="sm" w="sm" type="none"/>
            <a:tailEnd len="sm" w="sm" type="none"/>
          </a:ln>
        </p:spPr>
      </p:cxnSp>
      <p:sp>
        <p:nvSpPr>
          <p:cNvPr id="539" name="Google Shape;539;g138e9fea7e6_0_99"/>
          <p:cNvSpPr txBox="1"/>
          <p:nvPr/>
        </p:nvSpPr>
        <p:spPr>
          <a:xfrm>
            <a:off x="5500700" y="1342900"/>
            <a:ext cx="3643200" cy="340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sng" cap="none" strike="noStrike">
                <a:solidFill>
                  <a:schemeClr val="lt2"/>
                </a:solidFill>
                <a:latin typeface="Lato Black"/>
                <a:ea typeface="Lato Black"/>
                <a:cs typeface="Lato Black"/>
                <a:sym typeface="Lato Black"/>
              </a:rPr>
              <a:t>Key terms</a:t>
            </a:r>
            <a:endParaRPr b="1" i="0" sz="1400" u="sng" cap="none" strike="noStrike">
              <a:solidFill>
                <a:schemeClr val="l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rPr>
              <a:t>National Insurance </a:t>
            </a:r>
            <a:r>
              <a:rPr b="0" i="0" lang="en-GB" sz="1400" u="none" cap="none" strike="noStrike">
                <a:solidFill>
                  <a:schemeClr val="lt2"/>
                </a:solidFill>
                <a:latin typeface="Lato"/>
                <a:ea typeface="Lato"/>
                <a:cs typeface="Lato"/>
                <a:sym typeface="Lato"/>
              </a:rPr>
              <a:t>= tax paid on money earned by workers and employers. It goes towards state benefits such as sick pay or maternity allowance.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rPr>
              <a:t>Non-taxable amount (personal allowance) </a:t>
            </a:r>
            <a:r>
              <a:rPr b="0" i="0" lang="en-GB" sz="1400" u="none" cap="none" strike="noStrike">
                <a:solidFill>
                  <a:schemeClr val="lt2"/>
                </a:solidFill>
                <a:latin typeface="Lato"/>
                <a:ea typeface="Lato"/>
                <a:cs typeface="Lato"/>
                <a:sym typeface="Lato"/>
              </a:rPr>
              <a:t>= £12,570*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rPr>
              <a:t>Contribution rate </a:t>
            </a:r>
            <a:r>
              <a:rPr b="0" i="0" lang="en-GB" sz="1400" u="none" cap="none" strike="noStrike">
                <a:solidFill>
                  <a:schemeClr val="lt2"/>
                </a:solidFill>
                <a:latin typeface="Lato"/>
                <a:ea typeface="Lato"/>
                <a:cs typeface="Lato"/>
                <a:sym typeface="Lato"/>
              </a:rPr>
              <a:t>= </a:t>
            </a:r>
            <a:r>
              <a:rPr b="1" i="0" lang="en-GB" sz="1400" u="none" cap="none" strike="noStrike">
                <a:solidFill>
                  <a:schemeClr val="lt2"/>
                </a:solidFill>
                <a:latin typeface="Lato"/>
                <a:ea typeface="Lato"/>
                <a:cs typeface="Lato"/>
                <a:sym typeface="Lato"/>
              </a:rPr>
              <a:t>13.25% </a:t>
            </a:r>
            <a:endParaRPr b="1" i="0" sz="1400" u="none" cap="none" strike="noStrike">
              <a:solidFill>
                <a:srgbClr val="000000"/>
              </a:solidFil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2"/>
                </a:solidFill>
                <a:latin typeface="Lato"/>
                <a:ea typeface="Lato"/>
                <a:cs typeface="Lato"/>
                <a:sym typeface="Lato"/>
              </a:rPr>
              <a:t>(for people earning </a:t>
            </a:r>
            <a:r>
              <a:rPr b="0" i="0" lang="en-GB" sz="1350" u="none" cap="none" strike="noStrike">
                <a:solidFill>
                  <a:srgbClr val="0543B3"/>
                </a:solidFill>
                <a:highlight>
                  <a:srgbClr val="FFFFFF"/>
                </a:highlight>
                <a:latin typeface="Lato"/>
                <a:ea typeface="Lato"/>
                <a:cs typeface="Lato"/>
                <a:sym typeface="Lato"/>
              </a:rPr>
              <a:t>£12,571 t</a:t>
            </a:r>
            <a:r>
              <a:rPr b="0" i="0" lang="en-GB" sz="1350" u="none" cap="none" strike="noStrike">
                <a:solidFill>
                  <a:schemeClr val="lt2"/>
                </a:solidFill>
                <a:highlight>
                  <a:srgbClr val="FFFFFF"/>
                </a:highlight>
                <a:latin typeface="Lato"/>
                <a:ea typeface="Lato"/>
                <a:cs typeface="Lato"/>
                <a:sym typeface="Lato"/>
              </a:rPr>
              <a:t>o </a:t>
            </a:r>
            <a:br>
              <a:rPr b="0" i="0" lang="en-GB" sz="1350" u="none" cap="none" strike="noStrike">
                <a:solidFill>
                  <a:schemeClr val="lt2"/>
                </a:solidFill>
                <a:highlight>
                  <a:srgbClr val="FFFFFF"/>
                </a:highlight>
                <a:latin typeface="Lato"/>
                <a:ea typeface="Lato"/>
                <a:cs typeface="Lato"/>
                <a:sym typeface="Lato"/>
              </a:rPr>
            </a:br>
            <a:r>
              <a:rPr b="0" i="0" lang="en-GB" sz="1350" u="none" cap="none" strike="noStrike">
                <a:solidFill>
                  <a:schemeClr val="lt2"/>
                </a:solidFill>
                <a:highlight>
                  <a:srgbClr val="FFFFFF"/>
                </a:highlight>
                <a:latin typeface="Lato"/>
                <a:ea typeface="Lato"/>
                <a:cs typeface="Lato"/>
                <a:sym typeface="Lato"/>
              </a:rPr>
              <a:t>£50,270, and 2% on anything more)</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2"/>
                </a:solidFill>
                <a:latin typeface="Lato"/>
                <a:ea typeface="Lato"/>
                <a:cs typeface="Lato"/>
                <a:sym typeface="Lato"/>
              </a:rPr>
              <a:t>*correct until 5th April 2023</a:t>
            </a:r>
            <a:endParaRPr b="0" i="0" sz="1400" u="none" cap="none" strike="noStrike">
              <a:solidFill>
                <a:schemeClr val="lt2"/>
              </a:solidFill>
              <a:latin typeface="Lato"/>
              <a:ea typeface="Lato"/>
              <a:cs typeface="Lato"/>
              <a:sym typeface="Lato"/>
            </a:endParaRPr>
          </a:p>
        </p:txBody>
      </p:sp>
      <p:sp>
        <p:nvSpPr>
          <p:cNvPr id="540" name="Google Shape;540;g138e9fea7e6_0_9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541" name="Google Shape;541;g138e9fea7e6_0_99"/>
          <p:cNvSpPr txBox="1"/>
          <p:nvPr/>
        </p:nvSpPr>
        <p:spPr>
          <a:xfrm>
            <a:off x="123375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Calculating your monthly pay</a:t>
            </a:r>
            <a:endParaRPr b="0" i="0" sz="1400" u="none" cap="none" strike="noStrike">
              <a:solidFill>
                <a:srgbClr val="000000"/>
              </a:solidFill>
              <a:latin typeface="Arial"/>
              <a:ea typeface="Arial"/>
              <a:cs typeface="Arial"/>
              <a:sym typeface="Arial"/>
            </a:endParaRPr>
          </a:p>
        </p:txBody>
      </p:sp>
      <p:pic>
        <p:nvPicPr>
          <p:cNvPr id="542" name="Google Shape;542;g138e9fea7e6_0_99"/>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543" name="Google Shape;543;g138e9fea7e6_0_99"/>
          <p:cNvSpPr/>
          <p:nvPr/>
        </p:nvSpPr>
        <p:spPr>
          <a:xfrm>
            <a:off x="0" y="2125800"/>
            <a:ext cx="4967700" cy="11796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4" name="Google Shape;544;g138e9fea7e6_0_99"/>
          <p:cNvSpPr txBox="1"/>
          <p:nvPr/>
        </p:nvSpPr>
        <p:spPr>
          <a:xfrm>
            <a:off x="367800" y="2194499"/>
            <a:ext cx="45999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Lato Black"/>
                <a:ea typeface="Lato Black"/>
                <a:cs typeface="Lato Black"/>
                <a:sym typeface="Lato Black"/>
              </a:rPr>
              <a:t>Total National Insurance for the year = (Income - Non Taxable Amount) x Contribution Rate </a:t>
            </a:r>
            <a:endParaRPr b="0" i="0" sz="1800" u="none" cap="none" strike="noStrike">
              <a:solidFill>
                <a:schemeClr val="lt1"/>
              </a:solidFill>
              <a:latin typeface="Lato Black"/>
              <a:ea typeface="Lato Black"/>
              <a:cs typeface="Lato Black"/>
              <a:sym typeface="Lato Black"/>
            </a:endParaRPr>
          </a:p>
        </p:txBody>
      </p:sp>
      <p:sp>
        <p:nvSpPr>
          <p:cNvPr id="545" name="Google Shape;545;g138e9fea7e6_0_99"/>
          <p:cNvSpPr txBox="1"/>
          <p:nvPr/>
        </p:nvSpPr>
        <p:spPr>
          <a:xfrm>
            <a:off x="367800" y="1235050"/>
            <a:ext cx="47583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400"/>
              <a:buFont typeface="Arial"/>
              <a:buNone/>
            </a:pPr>
            <a:r>
              <a:rPr b="1" i="0" lang="en-GB" sz="2600" u="none" cap="none" strike="noStrike">
                <a:solidFill>
                  <a:srgbClr val="0543B3"/>
                </a:solidFill>
                <a:latin typeface="Lato Black"/>
                <a:ea typeface="Lato Black"/>
                <a:cs typeface="Lato Black"/>
                <a:sym typeface="Lato Black"/>
              </a:rPr>
              <a:t>National Insurance</a:t>
            </a:r>
            <a:endParaRPr b="0" i="0" sz="2000" u="none" cap="none" strike="noStrike">
              <a:solidFill>
                <a:srgbClr val="0543B3"/>
              </a:solidFill>
              <a:highlight>
                <a:srgbClr val="CFE2F3"/>
              </a:highlight>
              <a:latin typeface="Lato"/>
              <a:ea typeface="Lato"/>
              <a:cs typeface="Lato"/>
              <a:sym typeface="Lato"/>
            </a:endParaRPr>
          </a:p>
        </p:txBody>
      </p:sp>
      <p:sp>
        <p:nvSpPr>
          <p:cNvPr id="546" name="Google Shape;546;g138e9fea7e6_0_99"/>
          <p:cNvSpPr txBox="1"/>
          <p:nvPr/>
        </p:nvSpPr>
        <p:spPr>
          <a:xfrm>
            <a:off x="183900" y="3409160"/>
            <a:ext cx="4599900" cy="143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Lato Black"/>
                <a:ea typeface="Lato Black"/>
                <a:cs typeface="Lato Black"/>
                <a:sym typeface="Lato Black"/>
              </a:rPr>
              <a:t>Total National Insurance for the year = (Income - £12,570) x 0.1325 </a:t>
            </a:r>
            <a:endParaRPr b="0" i="0" sz="1800" u="none" cap="none" strike="noStrike">
              <a:solidFill>
                <a:schemeClr val="dk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350"/>
              <a:buFont typeface="Arial"/>
              <a:buNone/>
            </a:pPr>
            <a:r>
              <a:rPr b="0" i="0" lang="en-GB" sz="1350" u="none" cap="none" strike="noStrike">
                <a:solidFill>
                  <a:schemeClr val="dk1"/>
                </a:solidFill>
                <a:latin typeface="Lato"/>
                <a:ea typeface="Lato"/>
                <a:cs typeface="Lato"/>
                <a:sym typeface="Lato"/>
              </a:rPr>
              <a:t>This looks like a complicated number, but it is just 13.25% as a decimal</a:t>
            </a:r>
            <a:endParaRPr b="0" i="0" sz="1350" u="none" cap="none" strike="noStrike">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g1466ef7c987_0_0"/>
          <p:cNvSpPr txBox="1"/>
          <p:nvPr/>
        </p:nvSpPr>
        <p:spPr>
          <a:xfrm>
            <a:off x="360375" y="2703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300" u="none" cap="none" strike="noStrike">
                <a:solidFill>
                  <a:srgbClr val="FF8022"/>
                </a:solidFill>
                <a:latin typeface="Lato Black"/>
                <a:ea typeface="Lato Black"/>
                <a:cs typeface="Lato Black"/>
                <a:sym typeface="Lato Black"/>
              </a:rPr>
              <a:t>Having a respectful learning environment</a:t>
            </a:r>
            <a:endParaRPr b="1" i="0" sz="3300" u="none" cap="none" strike="noStrike">
              <a:solidFill>
                <a:srgbClr val="FF8022"/>
              </a:solidFill>
              <a:latin typeface="Lato Black"/>
              <a:ea typeface="Lato Black"/>
              <a:cs typeface="Lato Black"/>
              <a:sym typeface="Lato Black"/>
            </a:endParaRPr>
          </a:p>
        </p:txBody>
      </p:sp>
      <p:sp>
        <p:nvSpPr>
          <p:cNvPr id="75" name="Google Shape;75;g1466ef7c987_0_0"/>
          <p:cNvSpPr txBox="1"/>
          <p:nvPr/>
        </p:nvSpPr>
        <p:spPr>
          <a:xfrm>
            <a:off x="324100" y="1254075"/>
            <a:ext cx="76380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listen to each other respectfully</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avoid making judgements or assumptions about others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comment on what has been said, not the person who has said it</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won’t put anyone on the spot and we have the right to pass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not share personal stories or ask personal questions</a:t>
            </a:r>
            <a:endParaRPr b="1" i="0" sz="1600" u="none" cap="none" strike="noStrike">
              <a:solidFill>
                <a:schemeClr val="accent2"/>
              </a:solidFill>
              <a:latin typeface="Lato"/>
              <a:ea typeface="Lato"/>
              <a:cs typeface="Lato"/>
              <a:sym typeface="Lato"/>
            </a:endParaRPr>
          </a:p>
        </p:txBody>
      </p:sp>
      <p:sp>
        <p:nvSpPr>
          <p:cNvPr id="76" name="Google Shape;76;g1466ef7c987_0_0"/>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g138e9fea7e6_0_51"/>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552" name="Google Shape;552;g138e9fea7e6_0_51"/>
          <p:cNvSpPr txBox="1"/>
          <p:nvPr/>
        </p:nvSpPr>
        <p:spPr>
          <a:xfrm>
            <a:off x="122511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Calculating your monthly pay</a:t>
            </a:r>
            <a:endParaRPr b="0" i="0" sz="1400" u="none" cap="none" strike="noStrike">
              <a:solidFill>
                <a:srgbClr val="000000"/>
              </a:solidFill>
              <a:latin typeface="Arial"/>
              <a:ea typeface="Arial"/>
              <a:cs typeface="Arial"/>
              <a:sym typeface="Arial"/>
            </a:endParaRPr>
          </a:p>
        </p:txBody>
      </p:sp>
      <p:pic>
        <p:nvPicPr>
          <p:cNvPr id="553" name="Google Shape;553;g138e9fea7e6_0_51"/>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cxnSp>
        <p:nvCxnSpPr>
          <p:cNvPr id="554" name="Google Shape;554;g138e9fea7e6_0_51"/>
          <p:cNvCxnSpPr/>
          <p:nvPr/>
        </p:nvCxnSpPr>
        <p:spPr>
          <a:xfrm>
            <a:off x="3398400" y="1469575"/>
            <a:ext cx="479700" cy="0"/>
          </a:xfrm>
          <a:prstGeom prst="straightConnector1">
            <a:avLst/>
          </a:prstGeom>
          <a:noFill/>
          <a:ln cap="flat" cmpd="sng" w="28575">
            <a:solidFill>
              <a:schemeClr val="accent2"/>
            </a:solidFill>
            <a:prstDash val="solid"/>
            <a:round/>
            <a:headEnd len="med" w="med" type="none"/>
            <a:tailEnd len="med" w="med" type="none"/>
          </a:ln>
        </p:spPr>
      </p:cxnSp>
      <p:pic>
        <p:nvPicPr>
          <p:cNvPr id="555" name="Google Shape;555;g138e9fea7e6_0_51"/>
          <p:cNvPicPr preferRelativeResize="0"/>
          <p:nvPr/>
        </p:nvPicPr>
        <p:blipFill>
          <a:blip r:embed="rId4">
            <a:alphaModFix/>
          </a:blip>
          <a:stretch>
            <a:fillRect/>
          </a:stretch>
        </p:blipFill>
        <p:spPr>
          <a:xfrm>
            <a:off x="834375" y="1074550"/>
            <a:ext cx="7090812" cy="4068951"/>
          </a:xfrm>
          <a:prstGeom prst="rect">
            <a:avLst/>
          </a:prstGeom>
          <a:noFill/>
          <a:ln>
            <a:noFill/>
          </a:ln>
        </p:spPr>
      </p:pic>
      <p:sp>
        <p:nvSpPr>
          <p:cNvPr id="556" name="Google Shape;556;g138e9fea7e6_0_51"/>
          <p:cNvSpPr/>
          <p:nvPr/>
        </p:nvSpPr>
        <p:spPr>
          <a:xfrm>
            <a:off x="7548725" y="4978425"/>
            <a:ext cx="473700" cy="2253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g138e9fea7e6_0_73"/>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562" name="Google Shape;562;g138e9fea7e6_0_73"/>
          <p:cNvSpPr txBox="1"/>
          <p:nvPr/>
        </p:nvSpPr>
        <p:spPr>
          <a:xfrm>
            <a:off x="1225126" y="253750"/>
            <a:ext cx="61839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Stretch: </a:t>
            </a:r>
            <a:r>
              <a:rPr b="1" i="0" lang="en-GB" sz="2600" u="none" cap="none" strike="noStrike">
                <a:solidFill>
                  <a:srgbClr val="FF8022"/>
                </a:solidFill>
                <a:latin typeface="Lato Black"/>
                <a:ea typeface="Lato Black"/>
                <a:cs typeface="Lato Black"/>
                <a:sym typeface="Lato Black"/>
              </a:rPr>
              <a:t>Calculating your monthly pay</a:t>
            </a:r>
            <a:endParaRPr b="0" i="0" sz="1400" u="none" cap="none" strike="noStrike">
              <a:solidFill>
                <a:srgbClr val="000000"/>
              </a:solidFill>
              <a:latin typeface="Arial"/>
              <a:ea typeface="Arial"/>
              <a:cs typeface="Arial"/>
              <a:sym typeface="Arial"/>
            </a:endParaRPr>
          </a:p>
        </p:txBody>
      </p:sp>
      <p:pic>
        <p:nvPicPr>
          <p:cNvPr id="563" name="Google Shape;563;g138e9fea7e6_0_73"/>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cxnSp>
        <p:nvCxnSpPr>
          <p:cNvPr id="564" name="Google Shape;564;g138e9fea7e6_0_73"/>
          <p:cNvCxnSpPr/>
          <p:nvPr/>
        </p:nvCxnSpPr>
        <p:spPr>
          <a:xfrm>
            <a:off x="3398400" y="1469575"/>
            <a:ext cx="479700" cy="0"/>
          </a:xfrm>
          <a:prstGeom prst="straightConnector1">
            <a:avLst/>
          </a:prstGeom>
          <a:noFill/>
          <a:ln cap="flat" cmpd="sng" w="28575">
            <a:solidFill>
              <a:schemeClr val="accent2"/>
            </a:solidFill>
            <a:prstDash val="solid"/>
            <a:round/>
            <a:headEnd len="med" w="med" type="none"/>
            <a:tailEnd len="med" w="med" type="none"/>
          </a:ln>
        </p:spPr>
      </p:cxnSp>
      <p:cxnSp>
        <p:nvCxnSpPr>
          <p:cNvPr id="565" name="Google Shape;565;g138e9fea7e6_0_73"/>
          <p:cNvCxnSpPr/>
          <p:nvPr/>
        </p:nvCxnSpPr>
        <p:spPr>
          <a:xfrm>
            <a:off x="4255950" y="1581150"/>
            <a:ext cx="479700" cy="0"/>
          </a:xfrm>
          <a:prstGeom prst="straightConnector1">
            <a:avLst/>
          </a:prstGeom>
          <a:noFill/>
          <a:ln cap="flat" cmpd="sng" w="28575">
            <a:solidFill>
              <a:schemeClr val="accent2"/>
            </a:solidFill>
            <a:prstDash val="solid"/>
            <a:round/>
            <a:headEnd len="med" w="med" type="none"/>
            <a:tailEnd len="med" w="med" type="none"/>
          </a:ln>
        </p:spPr>
      </p:cxnSp>
      <p:pic>
        <p:nvPicPr>
          <p:cNvPr id="566" name="Google Shape;566;g138e9fea7e6_0_73"/>
          <p:cNvPicPr preferRelativeResize="0"/>
          <p:nvPr/>
        </p:nvPicPr>
        <p:blipFill>
          <a:blip r:embed="rId4">
            <a:alphaModFix/>
          </a:blip>
          <a:stretch>
            <a:fillRect/>
          </a:stretch>
        </p:blipFill>
        <p:spPr>
          <a:xfrm>
            <a:off x="758175" y="1074550"/>
            <a:ext cx="7179895" cy="4068950"/>
          </a:xfrm>
          <a:prstGeom prst="rect">
            <a:avLst/>
          </a:prstGeom>
          <a:noFill/>
          <a:ln>
            <a:noFill/>
          </a:ln>
        </p:spPr>
      </p:pic>
      <p:sp>
        <p:nvSpPr>
          <p:cNvPr id="567" name="Google Shape;567;g138e9fea7e6_0_73"/>
          <p:cNvSpPr/>
          <p:nvPr/>
        </p:nvSpPr>
        <p:spPr>
          <a:xfrm>
            <a:off x="7548725" y="4978425"/>
            <a:ext cx="473700" cy="2253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g138e9fea7e6_0_59"/>
          <p:cNvSpPr/>
          <p:nvPr/>
        </p:nvSpPr>
        <p:spPr>
          <a:xfrm>
            <a:off x="6299900" y="1504100"/>
            <a:ext cx="2233500" cy="21423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g138e9fea7e6_0_59"/>
          <p:cNvSpPr txBox="1"/>
          <p:nvPr/>
        </p:nvSpPr>
        <p:spPr>
          <a:xfrm>
            <a:off x="122511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Calculating your monthly pay</a:t>
            </a:r>
            <a:endParaRPr b="0" i="0" sz="1400" u="none" cap="none" strike="noStrike">
              <a:solidFill>
                <a:srgbClr val="000000"/>
              </a:solidFill>
              <a:latin typeface="Arial"/>
              <a:ea typeface="Arial"/>
              <a:cs typeface="Arial"/>
              <a:sym typeface="Arial"/>
            </a:endParaRPr>
          </a:p>
        </p:txBody>
      </p:sp>
      <p:sp>
        <p:nvSpPr>
          <p:cNvPr id="574" name="Google Shape;574;g138e9fea7e6_0_59"/>
          <p:cNvSpPr txBox="1"/>
          <p:nvPr/>
        </p:nvSpPr>
        <p:spPr>
          <a:xfrm>
            <a:off x="379375" y="1234125"/>
            <a:ext cx="58761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chemeClr val="lt2"/>
                </a:solidFill>
                <a:latin typeface="Lato Black"/>
                <a:ea typeface="Lato Black"/>
                <a:cs typeface="Lato Black"/>
                <a:sym typeface="Lato Black"/>
              </a:rPr>
              <a:t>After tax has been deducted, </a:t>
            </a:r>
            <a:br>
              <a:rPr b="1" i="0" lang="en-GB" sz="2600" u="none" cap="none" strike="noStrike">
                <a:solidFill>
                  <a:schemeClr val="lt2"/>
                </a:solidFill>
                <a:latin typeface="Lato Black"/>
                <a:ea typeface="Lato Black"/>
                <a:cs typeface="Lato Black"/>
                <a:sym typeface="Lato Black"/>
              </a:rPr>
            </a:br>
            <a:r>
              <a:rPr b="1" i="0" lang="en-GB" sz="2600" u="none" cap="none" strike="noStrike">
                <a:solidFill>
                  <a:schemeClr val="lt2"/>
                </a:solidFill>
                <a:latin typeface="Lato Black"/>
                <a:ea typeface="Lato Black"/>
                <a:cs typeface="Lato Black"/>
                <a:sym typeface="Lato Black"/>
              </a:rPr>
              <a:t>how much money will a person make?</a:t>
            </a:r>
            <a:endParaRPr b="0" i="0" sz="1400" u="none" cap="none" strike="noStrike">
              <a:solidFill>
                <a:srgbClr val="000000"/>
              </a:solidFill>
              <a:latin typeface="Arial"/>
              <a:ea typeface="Arial"/>
              <a:cs typeface="Arial"/>
              <a:sym typeface="Arial"/>
            </a:endParaRPr>
          </a:p>
        </p:txBody>
      </p:sp>
      <p:sp>
        <p:nvSpPr>
          <p:cNvPr id="575" name="Google Shape;575;g138e9fea7e6_0_59"/>
          <p:cNvSpPr txBox="1"/>
          <p:nvPr/>
        </p:nvSpPr>
        <p:spPr>
          <a:xfrm>
            <a:off x="379375" y="2423100"/>
            <a:ext cx="5501100" cy="13605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2600"/>
              <a:buFont typeface="Arial"/>
              <a:buNone/>
            </a:pPr>
            <a:r>
              <a:rPr b="1" i="0" lang="en-GB" sz="1800" u="none" cap="none" strike="noStrike">
                <a:solidFill>
                  <a:schemeClr val="accent2"/>
                </a:solidFill>
                <a:latin typeface="Lato Black"/>
                <a:ea typeface="Lato Black"/>
                <a:cs typeface="Lato Black"/>
                <a:sym typeface="Lato Black"/>
              </a:rPr>
              <a:t>Monthly take home pay </a:t>
            </a:r>
            <a:r>
              <a:rPr b="1" i="0" lang="en-GB" sz="1800" u="none" cap="none" strike="noStrike">
                <a:solidFill>
                  <a:schemeClr val="lt2"/>
                </a:solidFill>
                <a:latin typeface="Lato Black"/>
                <a:ea typeface="Lato Black"/>
                <a:cs typeface="Lato Black"/>
                <a:sym typeface="Lato Black"/>
              </a:rPr>
              <a:t>(NET pay)</a:t>
            </a:r>
            <a:endParaRPr b="0" i="0" sz="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l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2000"/>
              <a:buFont typeface="Arial"/>
              <a:buNone/>
            </a:pPr>
            <a:r>
              <a:rPr b="0" i="0" lang="en-GB" sz="1800" u="none" cap="none" strike="noStrike">
                <a:solidFill>
                  <a:schemeClr val="lt2"/>
                </a:solidFill>
                <a:latin typeface="Lato"/>
                <a:ea typeface="Lato"/>
                <a:cs typeface="Lato"/>
                <a:sym typeface="Lato"/>
                <a:extLst>
                  <a:ext uri="http://customooxmlschemas.google.com/">
                    <go:slidesCustomData xmlns:go="http://customooxmlschemas.google.com/" textRoundtripDataId="27"/>
                  </a:ext>
                </a:extLst>
              </a:rPr>
              <a:t>Monthly</a:t>
            </a:r>
            <a:r>
              <a:rPr b="0" i="0" lang="en-GB" sz="1800" u="none" cap="none" strike="noStrike">
                <a:solidFill>
                  <a:schemeClr val="lt2"/>
                </a:solidFill>
                <a:latin typeface="Lato"/>
                <a:ea typeface="Lato"/>
                <a:cs typeface="Lato"/>
                <a:sym typeface="Lato"/>
              </a:rPr>
              <a:t> NET </a:t>
            </a:r>
            <a:r>
              <a:rPr b="0" i="0" lang="en-GB" sz="1800" u="none" cap="none" strike="noStrike">
                <a:solidFill>
                  <a:schemeClr val="lt2"/>
                </a:solidFill>
                <a:latin typeface="Lato"/>
                <a:ea typeface="Lato"/>
                <a:cs typeface="Lato"/>
                <a:sym typeface="Lato"/>
                <a:extLst>
                  <a:ext uri="http://customooxmlschemas.google.com/">
                    <go:slidesCustomData xmlns:go="http://customooxmlschemas.google.com/" textRoundtripDataId="28"/>
                  </a:ext>
                </a:extLst>
              </a:rPr>
              <a:t>pay</a:t>
            </a:r>
            <a:r>
              <a:rPr b="0" i="0" lang="en-GB" sz="1800" u="none" cap="none" strike="noStrike">
                <a:solidFill>
                  <a:schemeClr val="lt2"/>
                </a:solidFill>
                <a:latin typeface="Lato"/>
                <a:ea typeface="Lato"/>
                <a:cs typeface="Lato"/>
                <a:sym typeface="Lato"/>
              </a:rPr>
              <a:t> = </a:t>
            </a:r>
            <a:br>
              <a:rPr b="0" i="0" lang="en-GB" sz="1800" u="none" cap="none" strike="noStrike">
                <a:solidFill>
                  <a:schemeClr val="lt2"/>
                </a:solidFill>
                <a:latin typeface="Lato"/>
                <a:ea typeface="Lato"/>
                <a:cs typeface="Lato"/>
                <a:sym typeface="Lato"/>
              </a:rPr>
            </a:br>
            <a:r>
              <a:rPr b="0" i="0" lang="en-GB" sz="1800" u="none" cap="none" strike="noStrike">
                <a:solidFill>
                  <a:schemeClr val="lt2"/>
                </a:solidFill>
                <a:latin typeface="Lato"/>
                <a:ea typeface="Lato"/>
                <a:cs typeface="Lato"/>
                <a:sym typeface="Lato"/>
              </a:rPr>
              <a:t>(Income – income tax – National Insurance) ÷ 12 </a:t>
            </a:r>
            <a:endParaRPr b="0" i="0" sz="1200" u="none" cap="none" strike="noStrike">
              <a:solidFill>
                <a:srgbClr val="000000"/>
              </a:solidFill>
              <a:latin typeface="Arial"/>
              <a:ea typeface="Arial"/>
              <a:cs typeface="Arial"/>
              <a:sym typeface="Arial"/>
            </a:endParaRPr>
          </a:p>
        </p:txBody>
      </p:sp>
      <p:sp>
        <p:nvSpPr>
          <p:cNvPr id="576" name="Google Shape;576;g138e9fea7e6_0_59"/>
          <p:cNvSpPr txBox="1"/>
          <p:nvPr/>
        </p:nvSpPr>
        <p:spPr>
          <a:xfrm>
            <a:off x="6366900" y="1577775"/>
            <a:ext cx="2166600" cy="2062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2800" u="none" cap="none" strike="noStrike">
                <a:solidFill>
                  <a:schemeClr val="lt1"/>
                </a:solidFill>
                <a:latin typeface="Lato Black"/>
                <a:ea typeface="Lato Black"/>
                <a:cs typeface="Lato Black"/>
                <a:sym typeface="Lato Black"/>
              </a:rPr>
              <a:t>Task!</a:t>
            </a:r>
            <a:endParaRPr b="1" i="0" sz="2800" u="none" cap="none" strike="noStrike">
              <a:solidFill>
                <a:schemeClr val="lt1"/>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1400"/>
              <a:buFont typeface="Arial"/>
              <a:buNone/>
            </a:pPr>
            <a:r>
              <a:t/>
            </a:r>
            <a:endParaRPr b="1" i="0" u="none" cap="none" strike="noStrike">
              <a:solidFill>
                <a:schemeClr val="lt1"/>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1400"/>
              <a:buFont typeface="Arial"/>
              <a:buNone/>
            </a:pPr>
            <a:r>
              <a:rPr b="1" i="0" lang="en-GB" sz="1600" u="none" cap="none" strike="noStrike">
                <a:solidFill>
                  <a:schemeClr val="lt1"/>
                </a:solidFill>
                <a:latin typeface="Lato"/>
                <a:ea typeface="Lato"/>
                <a:cs typeface="Lato"/>
                <a:sym typeface="Lato"/>
              </a:rPr>
              <a:t>Use your budget sheet to calculate the</a:t>
            </a:r>
            <a:br>
              <a:rPr b="1" i="0" lang="en-GB" sz="1600" u="none" cap="none" strike="noStrike">
                <a:solidFill>
                  <a:schemeClr val="lt1"/>
                </a:solidFill>
                <a:latin typeface="Lato"/>
                <a:ea typeface="Lato"/>
                <a:cs typeface="Lato"/>
                <a:sym typeface="Lato"/>
              </a:rPr>
            </a:br>
            <a:r>
              <a:rPr b="1" i="0" lang="en-GB" sz="1600" u="none" cap="none" strike="noStrike">
                <a:solidFill>
                  <a:schemeClr val="lt1"/>
                </a:solidFill>
                <a:latin typeface="Lato"/>
                <a:ea typeface="Lato"/>
                <a:cs typeface="Lato"/>
                <a:sym typeface="Lato"/>
              </a:rPr>
              <a:t>monthly net pay from an annual salary figure</a:t>
            </a:r>
            <a:endParaRPr b="1" i="0" sz="1600" u="none" cap="none" strike="noStrike">
              <a:solidFill>
                <a:schemeClr val="lt1"/>
              </a:solidFill>
              <a:latin typeface="Lato Black"/>
              <a:ea typeface="Lato Black"/>
              <a:cs typeface="Lato Black"/>
              <a:sym typeface="Lato Black"/>
            </a:endParaRPr>
          </a:p>
        </p:txBody>
      </p:sp>
      <p:sp>
        <p:nvSpPr>
          <p:cNvPr id="577" name="Google Shape;577;g138e9fea7e6_0_5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578" name="Google Shape;578;g138e9fea7e6_0_59"/>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g138e9fea7e6_0_111"/>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584" name="Google Shape;584;g138e9fea7e6_0_111"/>
          <p:cNvSpPr txBox="1"/>
          <p:nvPr/>
        </p:nvSpPr>
        <p:spPr>
          <a:xfrm>
            <a:off x="122511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Calculating your monthly pay</a:t>
            </a:r>
            <a:endParaRPr b="0" i="0" sz="1400" u="none" cap="none" strike="noStrike">
              <a:solidFill>
                <a:srgbClr val="000000"/>
              </a:solidFill>
              <a:latin typeface="Arial"/>
              <a:ea typeface="Arial"/>
              <a:cs typeface="Arial"/>
              <a:sym typeface="Arial"/>
            </a:endParaRPr>
          </a:p>
        </p:txBody>
      </p:sp>
      <p:pic>
        <p:nvPicPr>
          <p:cNvPr id="585" name="Google Shape;585;g138e9fea7e6_0_111"/>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586" name="Google Shape;586;g138e9fea7e6_0_111"/>
          <p:cNvSpPr txBox="1"/>
          <p:nvPr/>
        </p:nvSpPr>
        <p:spPr>
          <a:xfrm>
            <a:off x="268525" y="1908375"/>
            <a:ext cx="58782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latin typeface="Lato"/>
                <a:ea typeface="Lato"/>
                <a:cs typeface="Lato"/>
                <a:sym typeface="Lato"/>
              </a:rPr>
              <a:t>To what extent is there a difference between the advertised salary and the take home salary?</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lang="en-GB" sz="1800">
                <a:latin typeface="Lato"/>
                <a:ea typeface="Lato"/>
                <a:cs typeface="Lato"/>
                <a:sym typeface="Lato"/>
              </a:rPr>
              <a:t>What advice would you give to someone who is motivated by salary and looking for a new job?</a:t>
            </a:r>
            <a:endParaRPr sz="1800">
              <a:latin typeface="Lato"/>
              <a:ea typeface="Lato"/>
              <a:cs typeface="Lato"/>
              <a:sym typeface="Lato"/>
            </a:endParaRPr>
          </a:p>
        </p:txBody>
      </p:sp>
      <p:pic>
        <p:nvPicPr>
          <p:cNvPr id="587" name="Google Shape;587;g138e9fea7e6_0_111"/>
          <p:cNvPicPr preferRelativeResize="0"/>
          <p:nvPr/>
        </p:nvPicPr>
        <p:blipFill rotWithShape="1">
          <a:blip r:embed="rId4">
            <a:alphaModFix/>
          </a:blip>
          <a:srcRect b="0" l="0" r="0" t="0"/>
          <a:stretch/>
        </p:blipFill>
        <p:spPr>
          <a:xfrm>
            <a:off x="5862548" y="1612400"/>
            <a:ext cx="2814152" cy="2321675"/>
          </a:xfrm>
          <a:prstGeom prst="rect">
            <a:avLst/>
          </a:prstGeom>
          <a:noFill/>
          <a:ln cap="flat" cmpd="sng" w="28575">
            <a:solidFill>
              <a:schemeClr val="accent2"/>
            </a:solidFill>
            <a:prstDash val="solid"/>
            <a:round/>
            <a:headEnd len="sm" w="sm" type="none"/>
            <a:tailEnd len="sm" w="sm" type="none"/>
          </a:ln>
        </p:spPr>
      </p:pic>
      <p:sp>
        <p:nvSpPr>
          <p:cNvPr id="588" name="Google Shape;588;g138e9fea7e6_0_111"/>
          <p:cNvSpPr txBox="1"/>
          <p:nvPr/>
        </p:nvSpPr>
        <p:spPr>
          <a:xfrm>
            <a:off x="248750" y="12806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latin typeface="Lato"/>
                <a:ea typeface="Lato"/>
                <a:cs typeface="Lato"/>
                <a:sym typeface="Lato"/>
              </a:rPr>
              <a:t>THINK-PAIR-SHARE</a:t>
            </a:r>
            <a:endParaRPr b="1">
              <a:latin typeface="Lato"/>
              <a:ea typeface="Lato"/>
              <a:cs typeface="Lato"/>
              <a:sym typeface="Lat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146716adfc3_0_52"/>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594" name="Google Shape;594;g146716adfc3_0_52"/>
          <p:cNvSpPr/>
          <p:nvPr/>
        </p:nvSpPr>
        <p:spPr>
          <a:xfrm>
            <a:off x="438850" y="1302200"/>
            <a:ext cx="898200" cy="9492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latin typeface="Impact"/>
                <a:ea typeface="Impact"/>
                <a:cs typeface="Impact"/>
                <a:sym typeface="Impact"/>
              </a:rPr>
              <a:t>3</a:t>
            </a:r>
            <a:endParaRPr sz="4800">
              <a:latin typeface="Impact"/>
              <a:ea typeface="Impact"/>
              <a:cs typeface="Impact"/>
              <a:sym typeface="Impact"/>
            </a:endParaRPr>
          </a:p>
        </p:txBody>
      </p:sp>
      <p:sp>
        <p:nvSpPr>
          <p:cNvPr id="595" name="Google Shape;595;g146716adfc3_0_52"/>
          <p:cNvSpPr/>
          <p:nvPr/>
        </p:nvSpPr>
        <p:spPr>
          <a:xfrm>
            <a:off x="438850" y="2343150"/>
            <a:ext cx="898200" cy="9492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latin typeface="Impact"/>
                <a:ea typeface="Impact"/>
                <a:cs typeface="Impact"/>
                <a:sym typeface="Impact"/>
              </a:rPr>
              <a:t>2</a:t>
            </a:r>
            <a:endParaRPr sz="4800">
              <a:latin typeface="Impact"/>
              <a:ea typeface="Impact"/>
              <a:cs typeface="Impact"/>
              <a:sym typeface="Impact"/>
            </a:endParaRPr>
          </a:p>
        </p:txBody>
      </p:sp>
      <p:sp>
        <p:nvSpPr>
          <p:cNvPr id="596" name="Google Shape;596;g146716adfc3_0_52"/>
          <p:cNvSpPr/>
          <p:nvPr/>
        </p:nvSpPr>
        <p:spPr>
          <a:xfrm>
            <a:off x="438850" y="3384100"/>
            <a:ext cx="898200" cy="9492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latin typeface="Impact"/>
                <a:ea typeface="Impact"/>
                <a:cs typeface="Impact"/>
                <a:sym typeface="Impact"/>
              </a:rPr>
              <a:t>1</a:t>
            </a:r>
            <a:endParaRPr sz="4800">
              <a:latin typeface="Impact"/>
              <a:ea typeface="Impact"/>
              <a:cs typeface="Impact"/>
              <a:sym typeface="Impact"/>
            </a:endParaRPr>
          </a:p>
        </p:txBody>
      </p:sp>
      <p:sp>
        <p:nvSpPr>
          <p:cNvPr id="597" name="Google Shape;597;g146716adfc3_0_52"/>
          <p:cNvSpPr txBox="1"/>
          <p:nvPr/>
        </p:nvSpPr>
        <p:spPr>
          <a:xfrm>
            <a:off x="1561425" y="1302200"/>
            <a:ext cx="5878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latin typeface="Lato"/>
                <a:ea typeface="Lato"/>
                <a:cs typeface="Lato"/>
                <a:sym typeface="Lato"/>
              </a:rPr>
              <a:t>Share 3 things you have learnt today.</a:t>
            </a:r>
            <a:endParaRPr b="1" sz="1800">
              <a:latin typeface="Lato"/>
              <a:ea typeface="Lato"/>
              <a:cs typeface="Lato"/>
              <a:sym typeface="Lato"/>
            </a:endParaRPr>
          </a:p>
          <a:p>
            <a:pPr indent="0" lvl="0" marL="0" rtl="0" algn="l">
              <a:spcBef>
                <a:spcPts val="0"/>
              </a:spcBef>
              <a:spcAft>
                <a:spcPts val="0"/>
              </a:spcAft>
              <a:buNone/>
            </a:pPr>
            <a:r>
              <a:rPr lang="en-GB" sz="1800">
                <a:latin typeface="Lato"/>
                <a:ea typeface="Lato"/>
                <a:cs typeface="Lato"/>
                <a:sym typeface="Lato"/>
              </a:rPr>
              <a:t>This could be a definition such</a:t>
            </a:r>
            <a:r>
              <a:rPr i="1" lang="en-GB" sz="1800">
                <a:latin typeface="Lato"/>
                <a:ea typeface="Lato"/>
                <a:cs typeface="Lato"/>
                <a:sym typeface="Lato"/>
              </a:rPr>
              <a:t> “national insurance is…” </a:t>
            </a:r>
            <a:r>
              <a:rPr lang="en-GB" sz="1800">
                <a:latin typeface="Lato"/>
                <a:ea typeface="Lato"/>
                <a:cs typeface="Lato"/>
                <a:sym typeface="Lato"/>
              </a:rPr>
              <a:t>or</a:t>
            </a:r>
            <a:endParaRPr sz="1800">
              <a:latin typeface="Lato"/>
              <a:ea typeface="Lato"/>
              <a:cs typeface="Lato"/>
              <a:sym typeface="Lato"/>
            </a:endParaRPr>
          </a:p>
          <a:p>
            <a:pPr indent="0" lvl="0" marL="0" rtl="0" algn="l">
              <a:spcBef>
                <a:spcPts val="0"/>
              </a:spcBef>
              <a:spcAft>
                <a:spcPts val="0"/>
              </a:spcAft>
              <a:buNone/>
            </a:pPr>
            <a:r>
              <a:rPr i="1" lang="en-GB" sz="1800">
                <a:latin typeface="Lato"/>
                <a:ea typeface="Lato"/>
                <a:cs typeface="Lato"/>
                <a:sym typeface="Lato"/>
              </a:rPr>
              <a:t>“We have deductions from our salary because…”</a:t>
            </a:r>
            <a:endParaRPr i="1" sz="1800">
              <a:latin typeface="Lato"/>
              <a:ea typeface="Lato"/>
              <a:cs typeface="Lato"/>
              <a:sym typeface="Lato"/>
            </a:endParaRPr>
          </a:p>
        </p:txBody>
      </p:sp>
      <p:sp>
        <p:nvSpPr>
          <p:cNvPr id="598" name="Google Shape;598;g146716adfc3_0_52"/>
          <p:cNvSpPr txBox="1"/>
          <p:nvPr/>
        </p:nvSpPr>
        <p:spPr>
          <a:xfrm>
            <a:off x="1561425" y="2343150"/>
            <a:ext cx="6634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latin typeface="Lato"/>
                <a:ea typeface="Lato"/>
                <a:cs typeface="Lato"/>
                <a:sym typeface="Lato"/>
              </a:rPr>
              <a:t>Identify 2 skills that you practiced today.</a:t>
            </a:r>
            <a:endParaRPr b="1" sz="1800">
              <a:latin typeface="Lato"/>
              <a:ea typeface="Lato"/>
              <a:cs typeface="Lato"/>
              <a:sym typeface="Lato"/>
            </a:endParaRPr>
          </a:p>
          <a:p>
            <a:pPr indent="0" lvl="0" marL="0" rtl="0" algn="l">
              <a:spcBef>
                <a:spcPts val="0"/>
              </a:spcBef>
              <a:spcAft>
                <a:spcPts val="0"/>
              </a:spcAft>
              <a:buNone/>
            </a:pPr>
            <a:r>
              <a:rPr i="1" lang="en-GB" sz="1800">
                <a:latin typeface="Lato"/>
                <a:ea typeface="Lato"/>
                <a:cs typeface="Lato"/>
                <a:sym typeface="Lato"/>
              </a:rPr>
              <a:t>How have you applied numeracy skills today? </a:t>
            </a:r>
            <a:endParaRPr i="1" sz="1800">
              <a:latin typeface="Lato"/>
              <a:ea typeface="Lato"/>
              <a:cs typeface="Lato"/>
              <a:sym typeface="Lato"/>
            </a:endParaRPr>
          </a:p>
          <a:p>
            <a:pPr indent="0" lvl="0" marL="0" rtl="0" algn="l">
              <a:spcBef>
                <a:spcPts val="0"/>
              </a:spcBef>
              <a:spcAft>
                <a:spcPts val="0"/>
              </a:spcAft>
              <a:buNone/>
            </a:pPr>
            <a:r>
              <a:rPr i="1" lang="en-GB" sz="1800">
                <a:latin typeface="Lato"/>
                <a:ea typeface="Lato"/>
                <a:cs typeface="Lato"/>
                <a:sym typeface="Lato"/>
              </a:rPr>
              <a:t>How have you used communication and teamwork skills today?</a:t>
            </a:r>
            <a:endParaRPr i="1" sz="1800">
              <a:latin typeface="Lato"/>
              <a:ea typeface="Lato"/>
              <a:cs typeface="Lato"/>
              <a:sym typeface="Lato"/>
            </a:endParaRPr>
          </a:p>
        </p:txBody>
      </p:sp>
      <p:sp>
        <p:nvSpPr>
          <p:cNvPr id="599" name="Google Shape;599;g146716adfc3_0_52"/>
          <p:cNvSpPr txBox="1"/>
          <p:nvPr/>
        </p:nvSpPr>
        <p:spPr>
          <a:xfrm>
            <a:off x="1566900" y="3549125"/>
            <a:ext cx="6347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latin typeface="Lato"/>
                <a:ea typeface="Lato"/>
                <a:cs typeface="Lato"/>
                <a:sym typeface="Lato"/>
              </a:rPr>
              <a:t>Is there one question that you still have about getting paid?</a:t>
            </a:r>
            <a:endParaRPr b="1" i="1" sz="1800">
              <a:latin typeface="Lato"/>
              <a:ea typeface="Lato"/>
              <a:cs typeface="Lato"/>
              <a:sym typeface="Lato"/>
            </a:endParaRPr>
          </a:p>
        </p:txBody>
      </p:sp>
      <p:sp>
        <p:nvSpPr>
          <p:cNvPr id="600" name="Google Shape;600;g146716adfc3_0_52"/>
          <p:cNvSpPr txBox="1"/>
          <p:nvPr/>
        </p:nvSpPr>
        <p:spPr>
          <a:xfrm>
            <a:off x="37937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Learning Review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g138e9fea7e6_0_37"/>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g138e9fea7e6_0_37"/>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GB" sz="2000" u="none" cap="none" strike="noStrike">
                <a:solidFill>
                  <a:schemeClr val="accent2"/>
                </a:solidFill>
                <a:latin typeface="Lato Black"/>
                <a:ea typeface="Lato Black"/>
                <a:cs typeface="Lato Black"/>
                <a:sym typeface="Lato Black"/>
              </a:rPr>
              <a:t>By the end of the session, I will be able to:</a:t>
            </a:r>
            <a:endParaRPr b="0" i="0" sz="2000" u="none" cap="none" strike="noStrike">
              <a:solidFill>
                <a:schemeClr val="accent2"/>
              </a:solidFill>
              <a:latin typeface="Lato Black"/>
              <a:ea typeface="Lato Black"/>
              <a:cs typeface="Lato Black"/>
              <a:sym typeface="Lato Black"/>
            </a:endParaRPr>
          </a:p>
        </p:txBody>
      </p:sp>
      <p:sp>
        <p:nvSpPr>
          <p:cNvPr id="607" name="Google Shape;607;g138e9fea7e6_0_37"/>
          <p:cNvSpPr txBox="1"/>
          <p:nvPr/>
        </p:nvSpPr>
        <p:spPr>
          <a:xfrm>
            <a:off x="488167" y="1121687"/>
            <a:ext cx="6625500" cy="30660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Describe </a:t>
            </a:r>
            <a:r>
              <a:rPr b="1" i="0" lang="en-GB" sz="1600" u="none" cap="none" strike="noStrike">
                <a:solidFill>
                  <a:srgbClr val="00FF00"/>
                </a:solidFill>
                <a:latin typeface="Lato"/>
                <a:ea typeface="Lato"/>
                <a:cs typeface="Lato"/>
                <a:sym typeface="Lato"/>
              </a:rPr>
              <a:t>the difference between financial needs and wants </a:t>
            </a:r>
            <a:br>
              <a:rPr b="1" i="0" lang="en-GB" sz="1600" u="none" cap="none" strike="noStrike">
                <a:solidFill>
                  <a:srgbClr val="00FF00"/>
                </a:solidFill>
                <a:latin typeface="Lato"/>
                <a:ea typeface="Lato"/>
                <a:cs typeface="Lato"/>
                <a:sym typeface="Lato"/>
              </a:rPr>
            </a:br>
            <a:r>
              <a:rPr b="0" i="0" lang="en-GB" sz="1600" u="none" cap="none" strike="noStrike">
                <a:solidFill>
                  <a:srgbClr val="00FF00"/>
                </a:solidFill>
                <a:latin typeface="Lato Light"/>
                <a:ea typeface="Lato Light"/>
                <a:cs typeface="Lato Light"/>
                <a:sym typeface="Lato Light"/>
              </a:rPr>
              <a:t>and the external influences that could impact them. </a:t>
            </a:r>
            <a:endParaRPr b="0" i="0" sz="1600" u="none" cap="none" strike="noStrike">
              <a:solidFill>
                <a:srgbClr val="00FF00"/>
              </a:solidFill>
              <a:latin typeface="Arial"/>
              <a:ea typeface="Arial"/>
              <a:cs typeface="Arial"/>
              <a:sym typeface="Arial"/>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Determine smart choices about managing my money </a:t>
            </a:r>
            <a:r>
              <a:rPr lang="en-GB" sz="1600">
                <a:solidFill>
                  <a:srgbClr val="00FF00"/>
                </a:solidFill>
                <a:latin typeface="Lato Light"/>
                <a:ea typeface="Lato Light"/>
                <a:cs typeface="Lato Light"/>
                <a:sym typeface="Lato Light"/>
              </a:rPr>
              <a:t>that align with needs, wants and future goals.</a:t>
            </a:r>
            <a:endParaRPr sz="1600">
              <a:solidFill>
                <a:srgbClr val="00FF00"/>
              </a:solidFill>
              <a:latin typeface="Lato Light"/>
              <a:ea typeface="Lato Light"/>
              <a:cs typeface="Lato Light"/>
              <a:sym typeface="Lato Light"/>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Identify different budgeting systems </a:t>
            </a:r>
            <a:r>
              <a:rPr lang="en-GB" sz="1600">
                <a:solidFill>
                  <a:srgbClr val="00FF00"/>
                </a:solidFill>
                <a:latin typeface="Lato Light"/>
                <a:ea typeface="Lato Light"/>
                <a:cs typeface="Lato Light"/>
                <a:sym typeface="Lato Light"/>
              </a:rPr>
              <a:t>and how to apply them in different contexts. </a:t>
            </a:r>
            <a:endParaRPr sz="1600">
              <a:solidFill>
                <a:srgbClr val="00FF00"/>
              </a:solidFill>
              <a:latin typeface="Lato Light"/>
              <a:ea typeface="Lato Light"/>
              <a:cs typeface="Lato Light"/>
              <a:sym typeface="Lato Light"/>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Examine </a:t>
            </a:r>
            <a:r>
              <a:rPr b="1" i="0" lang="en-GB" sz="1600" u="none" cap="none" strike="noStrike">
                <a:solidFill>
                  <a:srgbClr val="00FF00"/>
                </a:solidFill>
                <a:latin typeface="Lato"/>
                <a:ea typeface="Lato"/>
                <a:cs typeface="Lato"/>
                <a:sym typeface="Lato"/>
              </a:rPr>
              <a:t>how income from jobs is taxed </a:t>
            </a:r>
            <a:r>
              <a:rPr b="0" i="0" lang="en-GB" sz="1600" u="none" cap="none" strike="noStrike">
                <a:solidFill>
                  <a:srgbClr val="00FF00"/>
                </a:solidFill>
                <a:latin typeface="Lato Light"/>
                <a:ea typeface="Lato Light"/>
                <a:cs typeface="Lato Light"/>
                <a:sym typeface="Lato Light"/>
              </a:rPr>
              <a:t>and calculate how much is left to budget.</a:t>
            </a:r>
            <a:endParaRPr b="0" i="0" sz="1600" u="none" cap="none" strike="noStrike">
              <a:solidFill>
                <a:srgbClr val="00FF00"/>
              </a:solidFill>
              <a:latin typeface="Lato Light"/>
              <a:ea typeface="Lato Light"/>
              <a:cs typeface="Lato Light"/>
              <a:sym typeface="Lato Light"/>
            </a:endParaRPr>
          </a:p>
          <a:p>
            <a:pPr indent="-330200" lvl="0" marL="457200" marR="0" rtl="0" algn="l">
              <a:lnSpc>
                <a:spcPct val="107000"/>
              </a:lnSpc>
              <a:spcBef>
                <a:spcPts val="0"/>
              </a:spcBef>
              <a:spcAft>
                <a:spcPts val="0"/>
              </a:spcAft>
              <a:buClr>
                <a:srgbClr val="B7B7B7"/>
              </a:buClr>
              <a:buSzPts val="1600"/>
              <a:buFont typeface="Lato"/>
              <a:buAutoNum type="arabicPeriod"/>
            </a:pPr>
            <a:r>
              <a:rPr b="1" i="0" lang="en-GB" sz="1600" u="none" cap="none" strike="noStrike">
                <a:solidFill>
                  <a:srgbClr val="B7B7B7"/>
                </a:solidFill>
                <a:latin typeface="Lato"/>
                <a:ea typeface="Lato"/>
                <a:cs typeface="Lato"/>
                <a:sym typeface="Lato"/>
                <a:extLst>
                  <a:ext uri="http://customooxmlschemas.google.com/">
                    <go:slidesCustomData xmlns:go="http://customooxmlschemas.google.com/" textRoundtripDataId="29"/>
                  </a:ext>
                </a:extLst>
              </a:rPr>
              <a:t>Recognise inflation </a:t>
            </a:r>
            <a:r>
              <a:rPr b="0" i="0" lang="en-GB" sz="1600" u="none" cap="none" strike="noStrike">
                <a:solidFill>
                  <a:srgbClr val="B7B7B7"/>
                </a:solidFill>
                <a:latin typeface="Lato"/>
                <a:ea typeface="Lato"/>
                <a:cs typeface="Lato"/>
                <a:sym typeface="Lato"/>
                <a:extLst>
                  <a:ext uri="http://customooxmlschemas.google.com/">
                    <go:slidesCustomData xmlns:go="http://customooxmlschemas.google.com/" textRoundtripDataId="30"/>
                  </a:ext>
                </a:extLst>
              </a:rPr>
              <a:t>and understand how it is measured</a:t>
            </a:r>
            <a:r>
              <a:rPr b="0" i="0" lang="en-GB" sz="1600" u="none" cap="none" strike="noStrike">
                <a:solidFill>
                  <a:srgbClr val="B7B7B7"/>
                </a:solidFill>
                <a:latin typeface="Lato"/>
                <a:ea typeface="Lato"/>
                <a:cs typeface="Lato"/>
                <a:sym typeface="Lato"/>
              </a:rPr>
              <a:t>.</a:t>
            </a:r>
            <a:endParaRPr b="0" i="0" sz="1600" u="none" cap="none" strike="noStrike">
              <a:solidFill>
                <a:srgbClr val="B7B7B7"/>
              </a:solidFill>
              <a:latin typeface="Lato"/>
              <a:ea typeface="Lato"/>
              <a:cs typeface="Lato"/>
              <a:sym typeface="Lato"/>
            </a:endParaRPr>
          </a:p>
          <a:p>
            <a:pPr indent="-330200" lvl="0" marL="457200" marR="0" rtl="0" algn="l">
              <a:lnSpc>
                <a:spcPct val="107000"/>
              </a:lnSpc>
              <a:spcBef>
                <a:spcPts val="0"/>
              </a:spcBef>
              <a:spcAft>
                <a:spcPts val="0"/>
              </a:spcAft>
              <a:buClr>
                <a:srgbClr val="B7B7B7"/>
              </a:buClr>
              <a:buSzPts val="1600"/>
              <a:buFont typeface="Lato"/>
              <a:buAutoNum type="arabicPeriod"/>
            </a:pPr>
            <a:r>
              <a:rPr b="1" lang="en-GB" sz="1600">
                <a:solidFill>
                  <a:srgbClr val="B7B7B7"/>
                </a:solidFill>
                <a:latin typeface="Lato"/>
                <a:ea typeface="Lato"/>
                <a:cs typeface="Lato"/>
                <a:sym typeface="Lato"/>
              </a:rPr>
              <a:t>Explain </a:t>
            </a:r>
            <a:r>
              <a:rPr b="1" i="0" lang="en-GB" sz="1600" u="none" cap="none" strike="noStrike">
                <a:solidFill>
                  <a:srgbClr val="B7B7B7"/>
                </a:solidFill>
                <a:latin typeface="Lato"/>
                <a:ea typeface="Lato"/>
                <a:cs typeface="Lato"/>
                <a:sym typeface="Lato"/>
              </a:rPr>
              <a:t>how the value of money can change over time</a:t>
            </a:r>
            <a:r>
              <a:rPr b="0" i="0" lang="en-GB" sz="1600" u="none" cap="none" strike="noStrike">
                <a:solidFill>
                  <a:srgbClr val="B7B7B7"/>
                </a:solidFill>
                <a:latin typeface="Lato Light"/>
                <a:ea typeface="Lato Light"/>
                <a:cs typeface="Lato Light"/>
                <a:sym typeface="Lato Light"/>
              </a:rPr>
              <a:t> and how that impacts budgeting.</a:t>
            </a:r>
            <a:endParaRPr b="0" i="0" sz="1600" u="none" cap="none" strike="noStrike">
              <a:solidFill>
                <a:srgbClr val="B7B7B7"/>
              </a:solidFill>
              <a:latin typeface="Lato Light"/>
              <a:ea typeface="Lato Light"/>
              <a:cs typeface="Lato Light"/>
              <a:sym typeface="Lato Light"/>
            </a:endParaRPr>
          </a:p>
        </p:txBody>
      </p:sp>
      <p:sp>
        <p:nvSpPr>
          <p:cNvPr id="608" name="Google Shape;608;g138e9fea7e6_0_37"/>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g14b5d431ea2_0_134"/>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614" name="Google Shape;614;g14b5d431ea2_0_134"/>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lang="en-GB" sz="5600">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615" name="Google Shape;615;g14b5d431ea2_0_134"/>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9600">
                <a:latin typeface="Lato Black"/>
                <a:ea typeface="Lato Black"/>
                <a:cs typeface="Lato Black"/>
                <a:sym typeface="Lato Black"/>
              </a:rPr>
              <a:t>?</a:t>
            </a:r>
            <a:endParaRPr sz="9600">
              <a:latin typeface="Lato Black"/>
              <a:ea typeface="Lato Black"/>
              <a:cs typeface="Lato Black"/>
              <a:sym typeface="Lato Black"/>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g132c63cc0bd_0_27"/>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621" name="Google Shape;621;g132c63cc0bd_0_27"/>
          <p:cNvSpPr txBox="1"/>
          <p:nvPr/>
        </p:nvSpPr>
        <p:spPr>
          <a:xfrm>
            <a:off x="331500" y="1169975"/>
            <a:ext cx="8481000" cy="216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chemeClr val="lt1"/>
                </a:solidFill>
                <a:latin typeface="Lato"/>
                <a:ea typeface="Lato"/>
                <a:cs typeface="Lato"/>
                <a:sym typeface="Lato"/>
              </a:rPr>
              <a:t>Chapter 3:</a:t>
            </a:r>
            <a:endParaRPr b="0" i="0" sz="2400" u="none" cap="none" strike="noStrike">
              <a:solidFill>
                <a:schemeClr val="lt1"/>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Inflation, what does it mean for budgeting?</a:t>
            </a:r>
            <a:endParaRPr b="1" i="0" sz="5600" u="none" cap="none" strike="noStrike">
              <a:solidFill>
                <a:schemeClr val="accent2"/>
              </a:solidFill>
              <a:latin typeface="Lato Black"/>
              <a:ea typeface="Lato Black"/>
              <a:cs typeface="Lato Black"/>
              <a:sym typeface="Lato Black"/>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g138e9fea7e6_0_147"/>
          <p:cNvSpPr txBox="1"/>
          <p:nvPr/>
        </p:nvSpPr>
        <p:spPr>
          <a:xfrm>
            <a:off x="360375" y="2703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300" u="none" cap="none" strike="noStrike">
                <a:solidFill>
                  <a:srgbClr val="FF8022"/>
                </a:solidFill>
                <a:latin typeface="Lato Black"/>
                <a:ea typeface="Lato Black"/>
                <a:cs typeface="Lato Black"/>
                <a:sym typeface="Lato Black"/>
              </a:rPr>
              <a:t>Having a respectful learning environment</a:t>
            </a:r>
            <a:endParaRPr b="1" i="0" sz="3300" u="none" cap="none" strike="noStrike">
              <a:solidFill>
                <a:srgbClr val="FF8022"/>
              </a:solidFill>
              <a:latin typeface="Lato Black"/>
              <a:ea typeface="Lato Black"/>
              <a:cs typeface="Lato Black"/>
              <a:sym typeface="Lato Black"/>
            </a:endParaRPr>
          </a:p>
        </p:txBody>
      </p:sp>
      <p:sp>
        <p:nvSpPr>
          <p:cNvPr id="627" name="Google Shape;627;g138e9fea7e6_0_147"/>
          <p:cNvSpPr txBox="1"/>
          <p:nvPr/>
        </p:nvSpPr>
        <p:spPr>
          <a:xfrm>
            <a:off x="324100" y="1254075"/>
            <a:ext cx="76380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listen to each other respectfully</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avoid making judgements or assumptions about others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comment on what has been said, not the person who has said it</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won’t put anyone on the spot and we have the right to pass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not share personal stories or ask personal questions</a:t>
            </a:r>
            <a:endParaRPr b="1" i="0" sz="1600" u="none" cap="none" strike="noStrike">
              <a:solidFill>
                <a:schemeClr val="accent2"/>
              </a:solidFill>
              <a:latin typeface="Lato"/>
              <a:ea typeface="Lato"/>
              <a:cs typeface="Lato"/>
              <a:sym typeface="Lato"/>
            </a:endParaRPr>
          </a:p>
        </p:txBody>
      </p:sp>
      <p:sp>
        <p:nvSpPr>
          <p:cNvPr id="628" name="Google Shape;628;g138e9fea7e6_0_147"/>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g146716adfc3_0_47"/>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634" name="Google Shape;634;g146716adfc3_0_47"/>
          <p:cNvSpPr txBox="1"/>
          <p:nvPr/>
        </p:nvSpPr>
        <p:spPr>
          <a:xfrm>
            <a:off x="360375" y="1483825"/>
            <a:ext cx="4978500" cy="2692200"/>
          </a:xfrm>
          <a:prstGeom prst="rect">
            <a:avLst/>
          </a:prstGeom>
          <a:noFill/>
          <a:ln cap="flat" cmpd="sng" w="28575">
            <a:solidFill>
              <a:srgbClr val="FF8022"/>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800">
                <a:latin typeface="Lato"/>
                <a:ea typeface="Lato"/>
                <a:cs typeface="Lato"/>
                <a:sym typeface="Lato"/>
              </a:rPr>
              <a:t>Mariam looks after two children and works as a receptionist.</a:t>
            </a:r>
            <a:endParaRPr sz="1800">
              <a:latin typeface="Lato"/>
              <a:ea typeface="Lato"/>
              <a:cs typeface="Lato"/>
              <a:sym typeface="Lato"/>
            </a:endParaRPr>
          </a:p>
          <a:p>
            <a:pPr indent="0" lvl="0" marL="0" rtl="0" algn="l">
              <a:lnSpc>
                <a:spcPct val="115000"/>
              </a:lnSpc>
              <a:spcBef>
                <a:spcPts val="0"/>
              </a:spcBef>
              <a:spcAft>
                <a:spcPts val="0"/>
              </a:spcAft>
              <a:buNone/>
            </a:pPr>
            <a:r>
              <a:rPr lang="en-GB" sz="1800">
                <a:latin typeface="Lato"/>
                <a:ea typeface="Lato"/>
                <a:cs typeface="Lato"/>
                <a:sym typeface="Lato"/>
              </a:rPr>
              <a:t>The </a:t>
            </a:r>
            <a:r>
              <a:rPr lang="en-GB" sz="1800">
                <a:latin typeface="Lato"/>
                <a:ea typeface="Lato"/>
                <a:cs typeface="Lato"/>
                <a:sym typeface="Lato"/>
              </a:rPr>
              <a:t>eldest child</a:t>
            </a:r>
            <a:r>
              <a:rPr lang="en-GB" sz="1800">
                <a:latin typeface="Lato"/>
                <a:ea typeface="Lato"/>
                <a:cs typeface="Lato"/>
                <a:sym typeface="Lato"/>
              </a:rPr>
              <a:t> is 16 and has asked for new equipment and clothes for the start of college. </a:t>
            </a:r>
            <a:br>
              <a:rPr lang="en-GB" sz="1800">
                <a:latin typeface="Lato"/>
                <a:ea typeface="Lato"/>
                <a:cs typeface="Lato"/>
                <a:sym typeface="Lato"/>
              </a:rPr>
            </a:br>
            <a:r>
              <a:rPr lang="en-GB" sz="1800">
                <a:latin typeface="Lato"/>
                <a:ea typeface="Lato"/>
                <a:cs typeface="Lato"/>
                <a:sym typeface="Lato"/>
              </a:rPr>
              <a:t>The younger child is turning five in November and Mariam would love to treat them to a trip to the theme park for their favourite cartoon character. This is likely to cost almost £400.</a:t>
            </a:r>
            <a:endParaRPr sz="1800">
              <a:latin typeface="Lato"/>
              <a:ea typeface="Lato"/>
              <a:cs typeface="Lato"/>
              <a:sym typeface="Lato"/>
            </a:endParaRPr>
          </a:p>
        </p:txBody>
      </p:sp>
      <p:sp>
        <p:nvSpPr>
          <p:cNvPr id="635" name="Google Shape;635;g146716adfc3_0_47"/>
          <p:cNvSpPr/>
          <p:nvPr/>
        </p:nvSpPr>
        <p:spPr>
          <a:xfrm>
            <a:off x="5990550" y="1575625"/>
            <a:ext cx="2928900" cy="1183800"/>
          </a:xfrm>
          <a:prstGeom prst="wedgeRectCallout">
            <a:avLst>
              <a:gd fmla="val -70831" name="adj1"/>
              <a:gd fmla="val 29693" name="adj2"/>
            </a:avLst>
          </a:prstGeom>
          <a:solidFill>
            <a:schemeClr val="l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lt1"/>
                </a:solidFill>
                <a:latin typeface="Lato"/>
                <a:ea typeface="Lato"/>
                <a:cs typeface="Lato"/>
                <a:sym typeface="Lato"/>
              </a:rPr>
              <a:t>Write two lists for what Mariam might consider as the family’s needs and wants?</a:t>
            </a:r>
            <a:endParaRPr sz="1600">
              <a:solidFill>
                <a:schemeClr val="lt1"/>
              </a:solidFill>
              <a:latin typeface="Lato"/>
              <a:ea typeface="Lato"/>
              <a:cs typeface="Lato"/>
              <a:sym typeface="Lato"/>
            </a:endParaRPr>
          </a:p>
        </p:txBody>
      </p:sp>
      <p:sp>
        <p:nvSpPr>
          <p:cNvPr id="636" name="Google Shape;636;g146716adfc3_0_47"/>
          <p:cNvSpPr/>
          <p:nvPr/>
        </p:nvSpPr>
        <p:spPr>
          <a:xfrm>
            <a:off x="5990550" y="2922050"/>
            <a:ext cx="2928900" cy="1129500"/>
          </a:xfrm>
          <a:prstGeom prst="wedgeRectCallout">
            <a:avLst>
              <a:gd fmla="val -67074" name="adj1"/>
              <a:gd fmla="val 22893" name="adj2"/>
            </a:avLst>
          </a:prstGeom>
          <a:solidFill>
            <a:schemeClr val="l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lt1"/>
                </a:solidFill>
                <a:latin typeface="Lato"/>
                <a:ea typeface="Lato"/>
                <a:cs typeface="Lato"/>
                <a:sym typeface="Lato"/>
              </a:rPr>
              <a:t>Stretch: How can Mariam be sure that she can afford all of these expenses.</a:t>
            </a:r>
            <a:endParaRPr sz="1600">
              <a:solidFill>
                <a:schemeClr val="lt1"/>
              </a:solidFill>
              <a:latin typeface="Lato"/>
              <a:ea typeface="Lato"/>
              <a:cs typeface="Lato"/>
              <a:sym typeface="Lato"/>
            </a:endParaRPr>
          </a:p>
        </p:txBody>
      </p:sp>
      <p:sp>
        <p:nvSpPr>
          <p:cNvPr id="637" name="Google Shape;637;g146716adfc3_0_47"/>
          <p:cNvSpPr txBox="1"/>
          <p:nvPr/>
        </p:nvSpPr>
        <p:spPr>
          <a:xfrm>
            <a:off x="37937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Learning Recap</a:t>
            </a:r>
            <a:r>
              <a:rPr b="1" i="0" lang="en-GB" sz="2600" u="none" cap="none" strike="noStrike">
                <a:solidFill>
                  <a:srgbClr val="FF8022"/>
                </a:solidFill>
                <a:latin typeface="Lato Black"/>
                <a:ea typeface="Lato Black"/>
                <a:cs typeface="Lato Black"/>
                <a:sym typeface="Lato Black"/>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g132c63cc0bd_0_20"/>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82" name="Google Shape;82;g132c63cc0bd_0_2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g132c63cc0bd_0_20"/>
          <p:cNvSpPr txBox="1"/>
          <p:nvPr/>
        </p:nvSpPr>
        <p:spPr>
          <a:xfrm>
            <a:off x="0" y="1491150"/>
            <a:ext cx="9144000" cy="216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chemeClr val="lt1"/>
                </a:solidFill>
                <a:latin typeface="Lato"/>
                <a:ea typeface="Lato"/>
                <a:cs typeface="Lato"/>
                <a:sym typeface="Lato"/>
              </a:rPr>
              <a:t>Chapter 1:</a:t>
            </a:r>
            <a:endParaRPr b="0" i="0" sz="2400" u="none" cap="none" strike="noStrike">
              <a:solidFill>
                <a:schemeClr val="lt1"/>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lang="en-GB" sz="5600">
                <a:solidFill>
                  <a:schemeClr val="lt1"/>
                </a:solidFill>
                <a:latin typeface="Lato Black"/>
                <a:ea typeface="Lato Black"/>
                <a:cs typeface="Lato Black"/>
                <a:sym typeface="Lato Black"/>
              </a:rPr>
              <a:t>M</a:t>
            </a:r>
            <a:r>
              <a:rPr b="1" i="0" lang="en-GB" sz="5600" u="none" cap="none" strike="noStrike">
                <a:solidFill>
                  <a:schemeClr val="lt1"/>
                </a:solidFill>
                <a:latin typeface="Lato Black"/>
                <a:ea typeface="Lato Black"/>
                <a:cs typeface="Lato Black"/>
                <a:sym typeface="Lato Black"/>
              </a:rPr>
              <a:t>oney mindset</a:t>
            </a:r>
            <a:r>
              <a:rPr b="1" lang="en-GB" sz="5600">
                <a:solidFill>
                  <a:schemeClr val="lt1"/>
                </a:solidFill>
                <a:latin typeface="Lato Black"/>
                <a:ea typeface="Lato Black"/>
                <a:cs typeface="Lato Black"/>
                <a:sym typeface="Lato Black"/>
              </a:rPr>
              <a:t>s</a:t>
            </a:r>
            <a:r>
              <a:rPr b="1" i="0" lang="en-GB" sz="5600" u="none" cap="none" strike="noStrike">
                <a:solidFill>
                  <a:schemeClr val="lt1"/>
                </a:solidFill>
                <a:latin typeface="Lato Black"/>
                <a:ea typeface="Lato Black"/>
                <a:cs typeface="Lato Black"/>
                <a:sym typeface="Lato Black"/>
              </a:rPr>
              <a:t> </a:t>
            </a:r>
            <a:br>
              <a:rPr b="1" i="0" lang="en-GB" sz="5600" u="none" cap="none" strike="noStrike">
                <a:solidFill>
                  <a:schemeClr val="lt1"/>
                </a:solidFill>
                <a:latin typeface="Lato Black"/>
                <a:ea typeface="Lato Black"/>
                <a:cs typeface="Lato Black"/>
                <a:sym typeface="Lato Black"/>
              </a:rPr>
            </a:br>
            <a:endParaRPr b="1" i="0" sz="5600" u="none" cap="none" strike="noStrike">
              <a:solidFill>
                <a:schemeClr val="accent2"/>
              </a:solidFill>
              <a:latin typeface="Lato Black"/>
              <a:ea typeface="Lato Black"/>
              <a:cs typeface="Lato Black"/>
              <a:sym typeface="Lato Black"/>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641" name="Shape 641"/>
        <p:cNvGrpSpPr/>
        <p:nvPr/>
      </p:nvGrpSpPr>
      <p:grpSpPr>
        <a:xfrm>
          <a:off x="0" y="0"/>
          <a:ext cx="0" cy="0"/>
          <a:chOff x="0" y="0"/>
          <a:chExt cx="0" cy="0"/>
        </a:xfrm>
      </p:grpSpPr>
      <p:sp>
        <p:nvSpPr>
          <p:cNvPr id="642" name="Google Shape;642;g138e9fea7e6_0_115"/>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g138e9fea7e6_0_115"/>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644" name="Google Shape;644;g138e9fea7e6_0_115"/>
          <p:cNvSpPr txBox="1"/>
          <p:nvPr/>
        </p:nvSpPr>
        <p:spPr>
          <a:xfrm>
            <a:off x="442300" y="429273"/>
            <a:ext cx="6465900" cy="5496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600"/>
              <a:buFont typeface="Arial"/>
              <a:buNone/>
            </a:pPr>
            <a:r>
              <a:t/>
            </a:r>
            <a:endParaRPr b="0" i="0" sz="2600" u="none" cap="none" strike="noStrike">
              <a:solidFill>
                <a:srgbClr val="000000"/>
              </a:solidFill>
              <a:latin typeface="Lato"/>
              <a:ea typeface="Lato"/>
              <a:cs typeface="Lato"/>
              <a:sym typeface="Lato"/>
            </a:endParaRPr>
          </a:p>
        </p:txBody>
      </p:sp>
      <p:sp>
        <p:nvSpPr>
          <p:cNvPr id="645" name="Google Shape;645;g138e9fea7e6_0_115"/>
          <p:cNvSpPr txBox="1"/>
          <p:nvPr/>
        </p:nvSpPr>
        <p:spPr>
          <a:xfrm>
            <a:off x="574975" y="719075"/>
            <a:ext cx="8101800" cy="735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600"/>
              <a:buFont typeface="Arial"/>
              <a:buNone/>
            </a:pPr>
            <a:r>
              <a:rPr b="1" i="0" lang="en-GB" sz="2600" u="none" cap="none" strike="noStrike">
                <a:solidFill>
                  <a:schemeClr val="accent2"/>
                </a:solidFill>
                <a:latin typeface="Lato"/>
                <a:ea typeface="Lato"/>
                <a:cs typeface="Lato"/>
                <a:sym typeface="Lato"/>
              </a:rPr>
              <a:t>Recap: How might a person’s wants change over time?</a:t>
            </a:r>
            <a:endParaRPr b="1" i="0" sz="2600" u="none" cap="none" strike="noStrike">
              <a:solidFill>
                <a:schemeClr val="accent2"/>
              </a:solidFill>
              <a:latin typeface="Lato"/>
              <a:ea typeface="Lato"/>
              <a:cs typeface="Lato"/>
              <a:sym typeface="Lato"/>
            </a:endParaRPr>
          </a:p>
        </p:txBody>
      </p:sp>
      <p:pic>
        <p:nvPicPr>
          <p:cNvPr id="646" name="Google Shape;646;g138e9fea7e6_0_115"/>
          <p:cNvPicPr preferRelativeResize="0"/>
          <p:nvPr/>
        </p:nvPicPr>
        <p:blipFill rotWithShape="1">
          <a:blip r:embed="rId3">
            <a:alphaModFix/>
          </a:blip>
          <a:srcRect b="0" l="0" r="0" t="0"/>
          <a:stretch/>
        </p:blipFill>
        <p:spPr>
          <a:xfrm>
            <a:off x="1342576" y="1454374"/>
            <a:ext cx="1480945" cy="1300675"/>
          </a:xfrm>
          <a:prstGeom prst="rect">
            <a:avLst/>
          </a:prstGeom>
          <a:noFill/>
          <a:ln>
            <a:noFill/>
          </a:ln>
        </p:spPr>
      </p:pic>
      <p:pic>
        <p:nvPicPr>
          <p:cNvPr id="647" name="Google Shape;647;g138e9fea7e6_0_115"/>
          <p:cNvPicPr preferRelativeResize="0"/>
          <p:nvPr/>
        </p:nvPicPr>
        <p:blipFill rotWithShape="1">
          <a:blip r:embed="rId4">
            <a:alphaModFix/>
          </a:blip>
          <a:srcRect b="0" l="0" r="0" t="0"/>
          <a:stretch/>
        </p:blipFill>
        <p:spPr>
          <a:xfrm>
            <a:off x="3037794" y="1454374"/>
            <a:ext cx="1480945" cy="1300675"/>
          </a:xfrm>
          <a:prstGeom prst="rect">
            <a:avLst/>
          </a:prstGeom>
          <a:noFill/>
          <a:ln>
            <a:noFill/>
          </a:ln>
        </p:spPr>
      </p:pic>
      <p:pic>
        <p:nvPicPr>
          <p:cNvPr id="648" name="Google Shape;648;g138e9fea7e6_0_115"/>
          <p:cNvPicPr preferRelativeResize="0"/>
          <p:nvPr/>
        </p:nvPicPr>
        <p:blipFill rotWithShape="1">
          <a:blip r:embed="rId5">
            <a:alphaModFix/>
          </a:blip>
          <a:srcRect b="0" l="0" r="0" t="0"/>
          <a:stretch/>
        </p:blipFill>
        <p:spPr>
          <a:xfrm>
            <a:off x="4733013" y="1454374"/>
            <a:ext cx="1480945" cy="1300675"/>
          </a:xfrm>
          <a:prstGeom prst="rect">
            <a:avLst/>
          </a:prstGeom>
          <a:noFill/>
          <a:ln>
            <a:noFill/>
          </a:ln>
        </p:spPr>
      </p:pic>
      <p:pic>
        <p:nvPicPr>
          <p:cNvPr id="649" name="Google Shape;649;g138e9fea7e6_0_115"/>
          <p:cNvPicPr preferRelativeResize="0"/>
          <p:nvPr/>
        </p:nvPicPr>
        <p:blipFill rotWithShape="1">
          <a:blip r:embed="rId6">
            <a:alphaModFix/>
          </a:blip>
          <a:srcRect b="0" l="0" r="0" t="0"/>
          <a:stretch/>
        </p:blipFill>
        <p:spPr>
          <a:xfrm>
            <a:off x="6428232" y="1454374"/>
            <a:ext cx="1480945" cy="1300675"/>
          </a:xfrm>
          <a:prstGeom prst="rect">
            <a:avLst/>
          </a:prstGeom>
          <a:noFill/>
          <a:ln>
            <a:noFill/>
          </a:ln>
        </p:spPr>
      </p:pic>
      <p:sp>
        <p:nvSpPr>
          <p:cNvPr id="650" name="Google Shape;650;g138e9fea7e6_0_115"/>
          <p:cNvSpPr txBox="1"/>
          <p:nvPr/>
        </p:nvSpPr>
        <p:spPr>
          <a:xfrm>
            <a:off x="615800" y="2912550"/>
            <a:ext cx="8101800" cy="735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600"/>
              <a:buFont typeface="Arial"/>
              <a:buNone/>
            </a:pPr>
            <a:r>
              <a:rPr b="1" lang="en-GB" sz="2400">
                <a:solidFill>
                  <a:schemeClr val="lt1"/>
                </a:solidFill>
                <a:latin typeface="Lato"/>
                <a:ea typeface="Lato"/>
                <a:cs typeface="Lato"/>
                <a:sym typeface="Lato"/>
              </a:rPr>
              <a:t>Sometimes changes to needs and wants are not due to changes to personal circumstances. </a:t>
            </a:r>
            <a:endParaRPr b="1" sz="2400">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rPr b="1" lang="en-GB" sz="2400">
                <a:solidFill>
                  <a:schemeClr val="lt1"/>
                </a:solidFill>
                <a:latin typeface="Lato"/>
                <a:ea typeface="Lato"/>
                <a:cs typeface="Lato"/>
                <a:sym typeface="Lato"/>
              </a:rPr>
              <a:t>Political and Economic changes can determine changes to our spending behaviours.</a:t>
            </a:r>
            <a:endParaRPr b="1" i="0" sz="2400" u="none" cap="none" strike="noStrike">
              <a:solidFill>
                <a:schemeClr val="lt1"/>
              </a:solidFill>
              <a:latin typeface="Lato"/>
              <a:ea typeface="Lato"/>
              <a:cs typeface="Lato"/>
              <a:sym typeface="La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g138e9fea7e6_0_44"/>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g138e9fea7e6_0_44"/>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GB" sz="2000" u="none" cap="none" strike="noStrike">
                <a:solidFill>
                  <a:schemeClr val="accent2"/>
                </a:solidFill>
                <a:latin typeface="Lato Black"/>
                <a:ea typeface="Lato Black"/>
                <a:cs typeface="Lato Black"/>
                <a:sym typeface="Lato Black"/>
              </a:rPr>
              <a:t>By the end of the session, I will be able to:</a:t>
            </a:r>
            <a:endParaRPr b="0" i="0" sz="2000" u="none" cap="none" strike="noStrike">
              <a:solidFill>
                <a:schemeClr val="accent2"/>
              </a:solidFill>
              <a:latin typeface="Lato Black"/>
              <a:ea typeface="Lato Black"/>
              <a:cs typeface="Lato Black"/>
              <a:sym typeface="Lato Black"/>
            </a:endParaRPr>
          </a:p>
        </p:txBody>
      </p:sp>
      <p:sp>
        <p:nvSpPr>
          <p:cNvPr id="657" name="Google Shape;657;g138e9fea7e6_0_44"/>
          <p:cNvSpPr txBox="1"/>
          <p:nvPr/>
        </p:nvSpPr>
        <p:spPr>
          <a:xfrm>
            <a:off x="488167" y="1121687"/>
            <a:ext cx="6625500" cy="30660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Describe </a:t>
            </a:r>
            <a:r>
              <a:rPr b="1" i="0" lang="en-GB" sz="1600" u="none" cap="none" strike="noStrike">
                <a:solidFill>
                  <a:srgbClr val="00FF00"/>
                </a:solidFill>
                <a:latin typeface="Lato"/>
                <a:ea typeface="Lato"/>
                <a:cs typeface="Lato"/>
                <a:sym typeface="Lato"/>
              </a:rPr>
              <a:t>the difference between financial needs and wants </a:t>
            </a:r>
            <a:br>
              <a:rPr b="1" i="0" lang="en-GB" sz="1600" u="none" cap="none" strike="noStrike">
                <a:solidFill>
                  <a:srgbClr val="00FF00"/>
                </a:solidFill>
                <a:latin typeface="Lato"/>
                <a:ea typeface="Lato"/>
                <a:cs typeface="Lato"/>
                <a:sym typeface="Lato"/>
              </a:rPr>
            </a:br>
            <a:r>
              <a:rPr b="0" i="0" lang="en-GB" sz="1600" u="none" cap="none" strike="noStrike">
                <a:solidFill>
                  <a:srgbClr val="00FF00"/>
                </a:solidFill>
                <a:latin typeface="Lato Light"/>
                <a:ea typeface="Lato Light"/>
                <a:cs typeface="Lato Light"/>
                <a:sym typeface="Lato Light"/>
              </a:rPr>
              <a:t>and the external influences that could impact them. </a:t>
            </a:r>
            <a:endParaRPr b="0" i="0" sz="1600" u="none" cap="none" strike="noStrike">
              <a:solidFill>
                <a:srgbClr val="00FF00"/>
              </a:solidFill>
              <a:latin typeface="Arial"/>
              <a:ea typeface="Arial"/>
              <a:cs typeface="Arial"/>
              <a:sym typeface="Arial"/>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Determine smart choices about managing my money </a:t>
            </a:r>
            <a:r>
              <a:rPr lang="en-GB" sz="1600">
                <a:solidFill>
                  <a:srgbClr val="00FF00"/>
                </a:solidFill>
                <a:latin typeface="Lato Light"/>
                <a:ea typeface="Lato Light"/>
                <a:cs typeface="Lato Light"/>
                <a:sym typeface="Lato Light"/>
              </a:rPr>
              <a:t>that align with needs, wants and future goals.</a:t>
            </a:r>
            <a:endParaRPr sz="1600">
              <a:solidFill>
                <a:srgbClr val="00FF00"/>
              </a:solidFill>
              <a:latin typeface="Lato Light"/>
              <a:ea typeface="Lato Light"/>
              <a:cs typeface="Lato Light"/>
              <a:sym typeface="Lato Light"/>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Identify different budgeting systems </a:t>
            </a:r>
            <a:r>
              <a:rPr lang="en-GB" sz="1600">
                <a:solidFill>
                  <a:srgbClr val="00FF00"/>
                </a:solidFill>
                <a:latin typeface="Lato Light"/>
                <a:ea typeface="Lato Light"/>
                <a:cs typeface="Lato Light"/>
                <a:sym typeface="Lato Light"/>
              </a:rPr>
              <a:t>and how to apply them in different contexts. </a:t>
            </a:r>
            <a:endParaRPr sz="1600">
              <a:solidFill>
                <a:srgbClr val="00FF00"/>
              </a:solidFill>
              <a:latin typeface="Lato Light"/>
              <a:ea typeface="Lato Light"/>
              <a:cs typeface="Lato Light"/>
              <a:sym typeface="Lato Light"/>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Examine </a:t>
            </a:r>
            <a:r>
              <a:rPr b="1" i="0" lang="en-GB" sz="1600" u="none" cap="none" strike="noStrike">
                <a:solidFill>
                  <a:srgbClr val="00FF00"/>
                </a:solidFill>
                <a:latin typeface="Lato"/>
                <a:ea typeface="Lato"/>
                <a:cs typeface="Lato"/>
                <a:sym typeface="Lato"/>
              </a:rPr>
              <a:t>how income from jobs is taxed </a:t>
            </a:r>
            <a:r>
              <a:rPr b="0" i="0" lang="en-GB" sz="1600" u="none" cap="none" strike="noStrike">
                <a:solidFill>
                  <a:srgbClr val="00FF00"/>
                </a:solidFill>
                <a:latin typeface="Lato Light"/>
                <a:ea typeface="Lato Light"/>
                <a:cs typeface="Lato Light"/>
                <a:sym typeface="Lato Light"/>
              </a:rPr>
              <a:t>and calculate how much is left to budget.</a:t>
            </a:r>
            <a:endParaRPr b="0" i="0" sz="1600" u="none" cap="none" strike="noStrike">
              <a:solidFill>
                <a:srgbClr val="00FF00"/>
              </a:solidFill>
              <a:latin typeface="Lato Light"/>
              <a:ea typeface="Lato Light"/>
              <a:cs typeface="Lato Light"/>
              <a:sym typeface="Lato Light"/>
            </a:endParaRPr>
          </a:p>
          <a:p>
            <a:pPr indent="-330200" lvl="0" marL="457200" marR="0" rtl="0" algn="l">
              <a:lnSpc>
                <a:spcPct val="107000"/>
              </a:lnSpc>
              <a:spcBef>
                <a:spcPts val="0"/>
              </a:spcBef>
              <a:spcAft>
                <a:spcPts val="0"/>
              </a:spcAft>
              <a:buClr>
                <a:schemeClr val="accent2"/>
              </a:buClr>
              <a:buSzPts val="1600"/>
              <a:buFont typeface="Lato"/>
              <a:buAutoNum type="arabicPeriod"/>
            </a:pP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31"/>
                  </a:ext>
                </a:extLst>
              </a:rPr>
              <a:t>Recognise inflation </a:t>
            </a:r>
            <a:r>
              <a:rPr b="0"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32"/>
                  </a:ext>
                </a:extLst>
              </a:rPr>
              <a:t>and understand how it is measured</a:t>
            </a:r>
            <a:r>
              <a:rPr b="0" i="0" lang="en-GB" sz="1600" u="none" cap="none" strike="noStrike">
                <a:solidFill>
                  <a:schemeClr val="lt1"/>
                </a:solidFill>
                <a:latin typeface="Lato"/>
                <a:ea typeface="Lato"/>
                <a:cs typeface="Lato"/>
                <a:sym typeface="Lato"/>
              </a:rPr>
              <a:t>.</a:t>
            </a:r>
            <a:endParaRPr b="0" i="0" sz="1600" u="none" cap="none" strike="noStrike">
              <a:solidFill>
                <a:schemeClr val="lt1"/>
              </a:solidFill>
              <a:latin typeface="Lato"/>
              <a:ea typeface="Lato"/>
              <a:cs typeface="Lato"/>
              <a:sym typeface="Lato"/>
            </a:endParaRPr>
          </a:p>
          <a:p>
            <a:pPr indent="-330200" lvl="0" marL="457200" marR="0" rtl="0" algn="l">
              <a:lnSpc>
                <a:spcPct val="107000"/>
              </a:lnSpc>
              <a:spcBef>
                <a:spcPts val="0"/>
              </a:spcBef>
              <a:spcAft>
                <a:spcPts val="0"/>
              </a:spcAft>
              <a:buClr>
                <a:schemeClr val="accent2"/>
              </a:buClr>
              <a:buSzPts val="1600"/>
              <a:buFont typeface="Lato"/>
              <a:buAutoNum type="arabicPeriod"/>
            </a:pPr>
            <a:r>
              <a:rPr b="1" lang="en-GB" sz="1600">
                <a:solidFill>
                  <a:schemeClr val="lt1"/>
                </a:solidFill>
                <a:latin typeface="Lato"/>
                <a:ea typeface="Lato"/>
                <a:cs typeface="Lato"/>
                <a:sym typeface="Lato"/>
              </a:rPr>
              <a:t>Explain </a:t>
            </a:r>
            <a:r>
              <a:rPr b="1" i="0" lang="en-GB" sz="1600" u="none" cap="none" strike="noStrike">
                <a:solidFill>
                  <a:schemeClr val="lt1"/>
                </a:solidFill>
                <a:latin typeface="Lato"/>
                <a:ea typeface="Lato"/>
                <a:cs typeface="Lato"/>
                <a:sym typeface="Lato"/>
              </a:rPr>
              <a:t>how the value of money can change over time</a:t>
            </a:r>
            <a:r>
              <a:rPr b="0" i="0" lang="en-GB" sz="1600" u="none" cap="none" strike="noStrike">
                <a:solidFill>
                  <a:schemeClr val="lt1"/>
                </a:solidFill>
                <a:latin typeface="Lato Light"/>
                <a:ea typeface="Lato Light"/>
                <a:cs typeface="Lato Light"/>
                <a:sym typeface="Lato Light"/>
              </a:rPr>
              <a:t> and how that impacts budgeting.</a:t>
            </a:r>
            <a:endParaRPr b="0" i="0" sz="1600" u="none" cap="none" strike="noStrike">
              <a:solidFill>
                <a:schemeClr val="lt1"/>
              </a:solidFill>
              <a:latin typeface="Lato Light"/>
              <a:ea typeface="Lato Light"/>
              <a:cs typeface="Lato Light"/>
              <a:sym typeface="Lato Light"/>
            </a:endParaRPr>
          </a:p>
        </p:txBody>
      </p:sp>
      <p:sp>
        <p:nvSpPr>
          <p:cNvPr id="658" name="Google Shape;658;g138e9fea7e6_0_44"/>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g11a1c386e06_0_0"/>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Rising </a:t>
            </a:r>
            <a:r>
              <a:rPr b="1" lang="en-GB" sz="2600">
                <a:solidFill>
                  <a:srgbClr val="FF8022"/>
                </a:solidFill>
                <a:latin typeface="Lato Black"/>
                <a:ea typeface="Lato Black"/>
                <a:cs typeface="Lato Black"/>
                <a:sym typeface="Lato Black"/>
              </a:rPr>
              <a:t>costs</a:t>
            </a:r>
            <a:r>
              <a:rPr b="1" lang="en-GB" sz="2600">
                <a:solidFill>
                  <a:srgbClr val="FF8022"/>
                </a:solidFill>
                <a:latin typeface="Lato Black"/>
                <a:ea typeface="Lato Black"/>
                <a:cs typeface="Lato Black"/>
                <a:sym typeface="Lato Black"/>
              </a:rPr>
              <a:t> </a:t>
            </a:r>
            <a:endParaRPr b="0" i="0" sz="2600" u="none" cap="none" strike="noStrike">
              <a:solidFill>
                <a:srgbClr val="000000"/>
              </a:solidFill>
              <a:latin typeface="Arial"/>
              <a:ea typeface="Arial"/>
              <a:cs typeface="Arial"/>
              <a:sym typeface="Arial"/>
            </a:endParaRPr>
          </a:p>
        </p:txBody>
      </p:sp>
      <p:graphicFrame>
        <p:nvGraphicFramePr>
          <p:cNvPr id="664" name="Google Shape;664;g11a1c386e06_0_0"/>
          <p:cNvGraphicFramePr/>
          <p:nvPr/>
        </p:nvGraphicFramePr>
        <p:xfrm>
          <a:off x="1217075" y="4046900"/>
          <a:ext cx="3000000" cy="3000000"/>
        </p:xfrm>
        <a:graphic>
          <a:graphicData uri="http://schemas.openxmlformats.org/drawingml/2006/table">
            <a:tbl>
              <a:tblPr>
                <a:noFill/>
                <a:tableStyleId>{05B961BD-71DF-44F8-A61A-7268E0FFEF89}</a:tableStyleId>
              </a:tblPr>
              <a:tblGrid>
                <a:gridCol w="806700"/>
                <a:gridCol w="2264225"/>
              </a:tblGrid>
              <a:tr h="309300">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solidFill>
                            <a:schemeClr val="accent3"/>
                          </a:solidFill>
                          <a:latin typeface="Lato Black"/>
                          <a:ea typeface="Lato Black"/>
                          <a:cs typeface="Lato Black"/>
                          <a:sym typeface="Lato Black"/>
                        </a:rPr>
                        <a:t>2007</a:t>
                      </a:r>
                      <a:endParaRPr sz="1200" u="none" cap="none" strike="noStrike">
                        <a:solidFill>
                          <a:schemeClr val="accent3"/>
                        </a:solidFill>
                        <a:latin typeface="Lato Black"/>
                        <a:ea typeface="Lato Black"/>
                        <a:cs typeface="Lato Black"/>
                        <a:sym typeface="Lato Black"/>
                      </a:endParaRPr>
                    </a:p>
                  </a:txBody>
                  <a:tcPr marT="95250" marB="95250" marR="95250" marL="9525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solidFill>
                            <a:schemeClr val="accent3"/>
                          </a:solidFill>
                          <a:latin typeface="Lato Black"/>
                          <a:ea typeface="Lato Black"/>
                          <a:cs typeface="Lato Black"/>
                          <a:sym typeface="Lato Black"/>
                        </a:rPr>
                        <a:t>Nike Air Force 1 £76.36</a:t>
                      </a:r>
                      <a:endParaRPr sz="1200" u="none" cap="none" strike="noStrike">
                        <a:solidFill>
                          <a:schemeClr val="accent3"/>
                        </a:solidFill>
                        <a:latin typeface="Lato Black"/>
                        <a:ea typeface="Lato Black"/>
                        <a:cs typeface="Lato Black"/>
                        <a:sym typeface="Lato Black"/>
                      </a:endParaRPr>
                    </a:p>
                  </a:txBody>
                  <a:tcPr marT="95250" marB="95250" marR="95250" marL="9525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r>
            </a:tbl>
          </a:graphicData>
        </a:graphic>
      </p:graphicFrame>
      <p:sp>
        <p:nvSpPr>
          <p:cNvPr id="665" name="Google Shape;665;g11a1c386e06_0_0"/>
          <p:cNvSpPr txBox="1"/>
          <p:nvPr/>
        </p:nvSpPr>
        <p:spPr>
          <a:xfrm>
            <a:off x="682200" y="1053525"/>
            <a:ext cx="77796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lang="en-GB" sz="1600">
                <a:latin typeface="Lato"/>
                <a:ea typeface="Lato"/>
                <a:cs typeface="Lato"/>
                <a:sym typeface="Lato"/>
              </a:rPr>
              <a:t>How much do you think </a:t>
            </a:r>
            <a:r>
              <a:rPr b="0" i="0" lang="en-GB" sz="1600" u="none" cap="none" strike="noStrike">
                <a:solidFill>
                  <a:srgbClr val="000000"/>
                </a:solidFill>
                <a:latin typeface="Lato"/>
                <a:ea typeface="Lato"/>
                <a:cs typeface="Lato"/>
                <a:sym typeface="Lato"/>
                <a:extLst>
                  <a:ext uri="http://customooxmlschemas.google.com/">
                    <go:slidesCustomData xmlns:go="http://customooxmlschemas.google.com/" textRoundtripDataId="33"/>
                  </a:ext>
                </a:extLst>
              </a:rPr>
              <a:t>the cost of Nikes has </a:t>
            </a:r>
            <a:r>
              <a:rPr lang="en-GB" sz="1600">
                <a:latin typeface="Lato"/>
                <a:ea typeface="Lato"/>
                <a:cs typeface="Lato"/>
                <a:sym typeface="Lato"/>
                <a:extLst>
                  <a:ext uri="http://customooxmlschemas.google.com/">
                    <go:slidesCustomData xmlns:go="http://customooxmlschemas.google.com/" textRoundtripDataId="34"/>
                  </a:ext>
                </a:extLst>
              </a:rPr>
              <a:t>changed</a:t>
            </a:r>
            <a:r>
              <a:rPr b="0" i="0" lang="en-GB" sz="1600" u="none" cap="none" strike="noStrike">
                <a:solidFill>
                  <a:srgbClr val="000000"/>
                </a:solidFill>
                <a:latin typeface="Lato"/>
                <a:ea typeface="Lato"/>
                <a:cs typeface="Lato"/>
                <a:sym typeface="Lato"/>
                <a:extLst>
                  <a:ext uri="http://customooxmlschemas.google.com/">
                    <go:slidesCustomData xmlns:go="http://customooxmlschemas.google.com/" textRoundtripDataId="35"/>
                  </a:ext>
                </a:extLst>
              </a:rPr>
              <a:t> over time? </a:t>
            </a:r>
            <a:endParaRPr b="0" i="0" sz="1600" u="none" cap="none" strike="noStrike">
              <a:solidFill>
                <a:srgbClr val="000000"/>
              </a:solidFill>
              <a:latin typeface="Lato"/>
              <a:ea typeface="Lato"/>
              <a:cs typeface="Lato"/>
              <a:sym typeface="Lato"/>
              <a:extLst>
                <a:ext uri="http://customooxmlschemas.google.com/">
                  <go:slidesCustomData xmlns:go="http://customooxmlschemas.google.com/" textRoundtripDataId="36"/>
                </a:ext>
              </a:extLst>
            </a:endParaRPr>
          </a:p>
          <a:p>
            <a:pPr indent="0" lvl="0" marL="0" marR="0" rtl="0" algn="ctr">
              <a:lnSpc>
                <a:spcPct val="100000"/>
              </a:lnSpc>
              <a:spcBef>
                <a:spcPts val="0"/>
              </a:spcBef>
              <a:spcAft>
                <a:spcPts val="0"/>
              </a:spcAft>
              <a:buClr>
                <a:srgbClr val="000000"/>
              </a:buClr>
              <a:buSzPts val="1400"/>
              <a:buFont typeface="Arial"/>
              <a:buNone/>
            </a:pPr>
            <a:r>
              <a:rPr b="0" i="0" lang="en-GB" sz="1600" u="none" cap="none" strike="noStrike">
                <a:solidFill>
                  <a:srgbClr val="000000"/>
                </a:solidFill>
                <a:latin typeface="Lato"/>
                <a:ea typeface="Lato"/>
                <a:cs typeface="Lato"/>
                <a:sym typeface="Lato"/>
                <a:extLst>
                  <a:ext uri="http://customooxmlschemas.google.com/">
                    <go:slidesCustomData xmlns:go="http://customooxmlschemas.google.com/" textRoundtripDataId="37"/>
                  </a:ext>
                </a:extLst>
              </a:rPr>
              <a:t>What other products have you seen change in price over time? </a:t>
            </a:r>
            <a:endParaRPr b="0" i="0" sz="1600" u="none" cap="none" strike="noStrike">
              <a:solidFill>
                <a:srgbClr val="000000"/>
              </a:solidFill>
              <a:latin typeface="Lato"/>
              <a:ea typeface="Lato"/>
              <a:cs typeface="Lato"/>
              <a:sym typeface="Lato"/>
              <a:extLst>
                <a:ext uri="http://customooxmlschemas.google.com/">
                  <go:slidesCustomData xmlns:go="http://customooxmlschemas.google.com/" textRoundtripDataId="38"/>
                </a:ext>
              </a:extLst>
            </a:endParaRPr>
          </a:p>
          <a:p>
            <a:pPr indent="0" lvl="0" marL="0" marR="0" rtl="0" algn="ctr">
              <a:lnSpc>
                <a:spcPct val="100000"/>
              </a:lnSpc>
              <a:spcBef>
                <a:spcPts val="0"/>
              </a:spcBef>
              <a:spcAft>
                <a:spcPts val="0"/>
              </a:spcAft>
              <a:buClr>
                <a:srgbClr val="000000"/>
              </a:buClr>
              <a:buSzPts val="1400"/>
              <a:buFont typeface="Arial"/>
              <a:buNone/>
            </a:pPr>
            <a:r>
              <a:rPr b="0" i="1" lang="en-GB" sz="1600" u="none" cap="none" strike="noStrike">
                <a:solidFill>
                  <a:srgbClr val="000000"/>
                </a:solidFill>
                <a:latin typeface="Lato"/>
                <a:ea typeface="Lato"/>
                <a:cs typeface="Lato"/>
                <a:sym typeface="Lato"/>
                <a:extLst>
                  <a:ext uri="http://customooxmlschemas.google.com/">
                    <go:slidesCustomData xmlns:go="http://customooxmlschemas.google.com/" textRoundtripDataId="39"/>
                  </a:ext>
                </a:extLst>
              </a:rPr>
              <a:t>Can you remember the previous price and </a:t>
            </a:r>
            <a:r>
              <a:rPr b="0" i="1" lang="en-GB" sz="1600" u="none" cap="none" strike="noStrike">
                <a:solidFill>
                  <a:srgbClr val="000000"/>
                </a:solidFill>
                <a:latin typeface="Lato"/>
                <a:ea typeface="Lato"/>
                <a:cs typeface="Lato"/>
                <a:sym typeface="Lato"/>
              </a:rPr>
              <a:t>today’s </a:t>
            </a:r>
            <a:r>
              <a:rPr b="0" i="1" lang="en-GB" sz="1600" u="none" cap="none" strike="noStrike">
                <a:solidFill>
                  <a:srgbClr val="000000"/>
                </a:solidFill>
                <a:latin typeface="Lato"/>
                <a:ea typeface="Lato"/>
                <a:cs typeface="Lato"/>
                <a:sym typeface="Lato"/>
                <a:extLst>
                  <a:ext uri="http://customooxmlschemas.google.com/">
                    <go:slidesCustomData xmlns:go="http://customooxmlschemas.google.com/" textRoundtripDataId="40"/>
                  </a:ext>
                </a:extLst>
              </a:rPr>
              <a:t>price?</a:t>
            </a:r>
            <a:r>
              <a:rPr b="0" i="1" lang="en-GB" sz="1600" u="none" cap="none" strike="noStrike">
                <a:solidFill>
                  <a:srgbClr val="000000"/>
                </a:solidFill>
                <a:latin typeface="Lato"/>
                <a:ea typeface="Lato"/>
                <a:cs typeface="Lato"/>
                <a:sym typeface="Lato"/>
                <a:extLst>
                  <a:ext uri="http://customooxmlschemas.google.com/">
                    <go:slidesCustomData xmlns:go="http://customooxmlschemas.google.com/" textRoundtripDataId="41"/>
                  </a:ext>
                </a:extLst>
              </a:rPr>
              <a:t> </a:t>
            </a:r>
            <a:endParaRPr b="0" i="1" sz="1600" u="none" cap="none" strike="noStrike">
              <a:solidFill>
                <a:srgbClr val="000000"/>
              </a:solidFill>
              <a:latin typeface="Lato"/>
              <a:ea typeface="Lato"/>
              <a:cs typeface="Lato"/>
              <a:sym typeface="Lato"/>
              <a:extLst>
                <a:ext uri="http://customooxmlschemas.google.com/">
                  <go:slidesCustomData xmlns:go="http://customooxmlschemas.google.com/" textRoundtripDataId="42"/>
                </a:ext>
              </a:extLst>
            </a:endParaRPr>
          </a:p>
          <a:p>
            <a:pPr indent="0" lvl="0" marL="0" marR="0" rtl="0" algn="ctr">
              <a:lnSpc>
                <a:spcPct val="100000"/>
              </a:lnSpc>
              <a:spcBef>
                <a:spcPts val="0"/>
              </a:spcBef>
              <a:spcAft>
                <a:spcPts val="0"/>
              </a:spcAft>
              <a:buClr>
                <a:srgbClr val="000000"/>
              </a:buClr>
              <a:buSzPts val="1400"/>
              <a:buFont typeface="Arial"/>
              <a:buNone/>
            </a:pPr>
            <a:r>
              <a:t/>
            </a:r>
            <a:endParaRPr b="0" i="0" sz="800" u="none" cap="none" strike="noStrike">
              <a:solidFill>
                <a:srgbClr val="000000"/>
              </a:solidFill>
              <a:latin typeface="Arial"/>
              <a:ea typeface="Arial"/>
              <a:cs typeface="Arial"/>
              <a:sym typeface="Arial"/>
              <a:extLst>
                <a:ext uri="http://customooxmlschemas.google.com/">
                  <go:slidesCustomData xmlns:go="http://customooxmlschemas.google.com/" textRoundtripDataId="43"/>
                </a:ext>
              </a:extLst>
            </a:endParaRPr>
          </a:p>
          <a:p>
            <a:pPr indent="0" lvl="0" marL="0" marR="0" rtl="0" algn="ctr">
              <a:lnSpc>
                <a:spcPct val="100000"/>
              </a:lnSpc>
              <a:spcBef>
                <a:spcPts val="0"/>
              </a:spcBef>
              <a:spcAft>
                <a:spcPts val="0"/>
              </a:spcAft>
              <a:buClr>
                <a:srgbClr val="000000"/>
              </a:buClr>
              <a:buSzPts val="1400"/>
              <a:buFont typeface="Arial"/>
              <a:buNone/>
            </a:pPr>
            <a:r>
              <a:rPr b="1" i="0" lang="en-GB" sz="1600" u="none" cap="none" strike="noStrike">
                <a:solidFill>
                  <a:srgbClr val="000000"/>
                </a:solidFill>
                <a:latin typeface="Lato"/>
                <a:ea typeface="Lato"/>
                <a:cs typeface="Lato"/>
                <a:sym typeface="Lato"/>
                <a:extLst>
                  <a:ext uri="http://customooxmlschemas.google.com/">
                    <go:slidesCustomData xmlns:go="http://customooxmlschemas.google.com/" textRoundtripDataId="44"/>
                  </a:ext>
                </a:extLst>
              </a:rPr>
              <a:t>Explore your ideas with the person next to you on post-it notes. </a:t>
            </a:r>
            <a:endParaRPr b="1" i="0" sz="1600" u="none" cap="none" strike="noStrike">
              <a:solidFill>
                <a:srgbClr val="000000"/>
              </a:solidFill>
              <a:latin typeface="Lato"/>
              <a:ea typeface="Lato"/>
              <a:cs typeface="Lato"/>
              <a:sym typeface="Lato"/>
            </a:endParaRPr>
          </a:p>
        </p:txBody>
      </p:sp>
      <p:pic>
        <p:nvPicPr>
          <p:cNvPr id="666" name="Google Shape;666;g11a1c386e06_0_0"/>
          <p:cNvPicPr preferRelativeResize="0"/>
          <p:nvPr/>
        </p:nvPicPr>
        <p:blipFill rotWithShape="1">
          <a:blip r:embed="rId3">
            <a:alphaModFix/>
          </a:blip>
          <a:srcRect b="5375" l="0" r="0" t="14623"/>
          <a:stretch/>
        </p:blipFill>
        <p:spPr>
          <a:xfrm>
            <a:off x="5662691" y="2407100"/>
            <a:ext cx="1457557" cy="1457425"/>
          </a:xfrm>
          <a:prstGeom prst="rect">
            <a:avLst/>
          </a:prstGeom>
          <a:noFill/>
          <a:ln>
            <a:noFill/>
          </a:ln>
        </p:spPr>
      </p:pic>
      <p:pic>
        <p:nvPicPr>
          <p:cNvPr id="667" name="Google Shape;667;g11a1c386e06_0_0"/>
          <p:cNvPicPr preferRelativeResize="0"/>
          <p:nvPr/>
        </p:nvPicPr>
        <p:blipFill rotWithShape="1">
          <a:blip r:embed="rId4">
            <a:alphaModFix/>
          </a:blip>
          <a:srcRect b="8094" l="0" r="0" t="11827"/>
          <a:stretch/>
        </p:blipFill>
        <p:spPr>
          <a:xfrm>
            <a:off x="2023774" y="2407100"/>
            <a:ext cx="1457559" cy="1457423"/>
          </a:xfrm>
          <a:prstGeom prst="rect">
            <a:avLst/>
          </a:prstGeom>
          <a:noFill/>
          <a:ln>
            <a:noFill/>
          </a:ln>
        </p:spPr>
      </p:pic>
      <p:sp>
        <p:nvSpPr>
          <p:cNvPr id="668" name="Google Shape;668;g11a1c386e06_0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graphicFrame>
        <p:nvGraphicFramePr>
          <p:cNvPr id="669" name="Google Shape;669;g11a1c386e06_0_0"/>
          <p:cNvGraphicFramePr/>
          <p:nvPr/>
        </p:nvGraphicFramePr>
        <p:xfrm>
          <a:off x="4856000" y="4046900"/>
          <a:ext cx="3000000" cy="3000000"/>
        </p:xfrm>
        <a:graphic>
          <a:graphicData uri="http://schemas.openxmlformats.org/drawingml/2006/table">
            <a:tbl>
              <a:tblPr>
                <a:noFill/>
                <a:tableStyleId>{05B961BD-71DF-44F8-A61A-7268E0FFEF89}</a:tableStyleId>
              </a:tblPr>
              <a:tblGrid>
                <a:gridCol w="806700"/>
                <a:gridCol w="2264225"/>
              </a:tblGrid>
              <a:tr h="346925">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solidFill>
                            <a:schemeClr val="accent3"/>
                          </a:solidFill>
                          <a:latin typeface="Lato Black"/>
                          <a:ea typeface="Lato Black"/>
                          <a:cs typeface="Lato Black"/>
                          <a:sym typeface="Lato Black"/>
                        </a:rPr>
                        <a:t>2022</a:t>
                      </a:r>
                      <a:endParaRPr sz="1200" u="none" cap="none" strike="noStrike">
                        <a:solidFill>
                          <a:schemeClr val="accent3"/>
                        </a:solidFill>
                        <a:latin typeface="Lato Black"/>
                        <a:ea typeface="Lato Black"/>
                        <a:cs typeface="Lato Black"/>
                        <a:sym typeface="Lato Black"/>
                      </a:endParaRPr>
                    </a:p>
                  </a:txBody>
                  <a:tcPr marT="95250" marB="95250" marR="95250" marL="9525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GB" sz="1200" u="none" cap="none" strike="noStrike">
                          <a:solidFill>
                            <a:schemeClr val="accent3"/>
                          </a:solidFill>
                          <a:latin typeface="Lato Black"/>
                          <a:ea typeface="Lato Black"/>
                          <a:cs typeface="Lato Black"/>
                          <a:sym typeface="Lato Black"/>
                        </a:rPr>
                        <a:t>Nike Air Force 1 £109.95</a:t>
                      </a:r>
                      <a:endParaRPr sz="1200" u="none" cap="none" strike="noStrike">
                        <a:solidFill>
                          <a:schemeClr val="accent3"/>
                        </a:solidFill>
                        <a:latin typeface="Lato Black"/>
                        <a:ea typeface="Lato Black"/>
                        <a:cs typeface="Lato Black"/>
                        <a:sym typeface="Lato Black"/>
                      </a:endParaRPr>
                    </a:p>
                  </a:txBody>
                  <a:tcPr marT="95250" marB="95250" marR="95250" marL="95250">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2"/>
                    </a:solidFill>
                  </a:tcPr>
                </a:tc>
              </a:tr>
            </a:tbl>
          </a:graphicData>
        </a:graphic>
      </p:graphicFrame>
      <p:sp>
        <p:nvSpPr>
          <p:cNvPr id="670" name="Google Shape;670;g11a1c386e06_0_0"/>
          <p:cNvSpPr txBox="1"/>
          <p:nvPr/>
        </p:nvSpPr>
        <p:spPr>
          <a:xfrm>
            <a:off x="3893275" y="2489300"/>
            <a:ext cx="1459500" cy="1293000"/>
          </a:xfrm>
          <a:prstGeom prst="rect">
            <a:avLst/>
          </a:prstGeom>
          <a:noFill/>
          <a:ln cap="flat" cmpd="sng" w="2857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latin typeface="Lato Black"/>
                <a:ea typeface="Lato Black"/>
                <a:cs typeface="Lato Black"/>
                <a:sym typeface="Lato Black"/>
              </a:rPr>
              <a:t>But why?!</a:t>
            </a:r>
            <a:endParaRPr sz="3600">
              <a:latin typeface="Lato Black"/>
              <a:ea typeface="Lato Black"/>
              <a:cs typeface="Lato Black"/>
              <a:sym typeface="Lato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g11e6bd958b3_0_23"/>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The Bank of England and the target rate of inflation </a:t>
            </a:r>
            <a:endParaRPr b="0" i="0" sz="1400" u="none" cap="none" strike="noStrike">
              <a:solidFill>
                <a:srgbClr val="000000"/>
              </a:solidFill>
              <a:latin typeface="Arial"/>
              <a:ea typeface="Arial"/>
              <a:cs typeface="Arial"/>
              <a:sym typeface="Arial"/>
            </a:endParaRPr>
          </a:p>
        </p:txBody>
      </p:sp>
      <p:sp>
        <p:nvSpPr>
          <p:cNvPr id="676" name="Google Shape;676;g11e6bd958b3_0_23"/>
          <p:cNvSpPr txBox="1"/>
          <p:nvPr/>
        </p:nvSpPr>
        <p:spPr>
          <a:xfrm>
            <a:off x="379375" y="1337447"/>
            <a:ext cx="3270600" cy="16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Lato"/>
                <a:ea typeface="Lato"/>
                <a:cs typeface="Lato"/>
                <a:sym typeface="Lato"/>
                <a:extLst>
                  <a:ext uri="http://customooxmlschemas.google.com/">
                    <go:slidesCustomData xmlns:go="http://customooxmlschemas.google.com/" textRoundtripDataId="45"/>
                  </a:ext>
                </a:extLst>
              </a:rPr>
              <a:t>Welcome to the Bank of England. The Bank of England is the </a:t>
            </a:r>
            <a:r>
              <a:rPr b="0" i="0" lang="en-GB" sz="1600" u="none" cap="none" strike="noStrike">
                <a:solidFill>
                  <a:srgbClr val="000000"/>
                </a:solidFill>
                <a:latin typeface="Lato"/>
                <a:ea typeface="Lato"/>
                <a:cs typeface="Lato"/>
                <a:sym typeface="Lato"/>
                <a:extLst>
                  <a:ext uri="http://customooxmlschemas.google.com/">
                    <go:slidesCustomData xmlns:go="http://customooxmlschemas.google.com/" textRoundtripDataId="46"/>
                  </a:ext>
                </a:extLst>
              </a:rPr>
              <a:t>UK’s central bank</a:t>
            </a:r>
            <a:r>
              <a:rPr b="0" i="0" lang="en-GB" sz="1600" u="none" cap="none" strike="noStrike">
                <a:solidFill>
                  <a:srgbClr val="000000"/>
                </a:solidFill>
                <a:latin typeface="Lato"/>
                <a:ea typeface="Lato"/>
                <a:cs typeface="Lato"/>
                <a:sym typeface="Lato"/>
                <a:extLst>
                  <a:ext uri="http://customooxmlschemas.google.com/">
                    <go:slidesCustomData xmlns:go="http://customooxmlschemas.google.com/" textRoundtripDataId="47"/>
                  </a:ext>
                </a:extLst>
              </a:rPr>
              <a:t> and one of </a:t>
            </a:r>
            <a:r>
              <a:rPr b="0" i="0" lang="en-GB" sz="1600" u="none" cap="none" strike="noStrike">
                <a:solidFill>
                  <a:srgbClr val="000000"/>
                </a:solidFill>
                <a:latin typeface="Lato"/>
                <a:ea typeface="Lato"/>
                <a:cs typeface="Lato"/>
                <a:sym typeface="Lato"/>
                <a:extLst>
                  <a:ext uri="http://customooxmlschemas.google.com/">
                    <go:slidesCustomData xmlns:go="http://customooxmlschemas.google.com/" textRoundtripDataId="48"/>
                  </a:ext>
                </a:extLst>
              </a:rPr>
              <a:t>it</a:t>
            </a:r>
            <a:r>
              <a:rPr b="0" i="0" lang="en-GB" sz="1600" u="none" cap="none" strike="noStrike">
                <a:solidFill>
                  <a:srgbClr val="000000"/>
                </a:solidFill>
                <a:latin typeface="Lato"/>
                <a:ea typeface="Lato"/>
                <a:cs typeface="Lato"/>
                <a:sym typeface="Lato"/>
              </a:rPr>
              <a:t>s</a:t>
            </a:r>
            <a:r>
              <a:rPr b="0" i="0" lang="en-GB" sz="1600" u="none" cap="none" strike="noStrike">
                <a:solidFill>
                  <a:srgbClr val="000000"/>
                </a:solidFill>
                <a:latin typeface="Lato"/>
                <a:ea typeface="Lato"/>
                <a:cs typeface="Lato"/>
                <a:sym typeface="Lato"/>
                <a:extLst>
                  <a:ext uri="http://customooxmlschemas.google.com/">
                    <go:slidesCustomData xmlns:go="http://customooxmlschemas.google.com/" textRoundtripDataId="49"/>
                  </a:ext>
                </a:extLst>
              </a:rPr>
              <a:t> roles is to keep prices stable. It does this by having an inflation target rate of about 2%</a:t>
            </a:r>
            <a:r>
              <a:rPr b="0" i="0" lang="en-GB" sz="1600" u="none" cap="none" strike="noStrike">
                <a:solidFill>
                  <a:srgbClr val="000000"/>
                </a:solidFill>
                <a:latin typeface="Lato"/>
                <a:ea typeface="Lato"/>
                <a:cs typeface="Lato"/>
                <a:sym typeface="Lato"/>
                <a:extLst>
                  <a:ext uri="http://customooxmlschemas.google.com/">
                    <go:slidesCustomData xmlns:go="http://customooxmlschemas.google.com/" textRoundtripDataId="50"/>
                  </a:ext>
                </a:extLst>
              </a:rPr>
              <a:t>.</a:t>
            </a:r>
            <a:endParaRPr b="0" i="0" sz="1600" u="none" cap="none" strike="noStrike">
              <a:solidFill>
                <a:srgbClr val="000000"/>
              </a:solidFill>
              <a:latin typeface="Lato"/>
              <a:ea typeface="Lato"/>
              <a:cs typeface="Lato"/>
              <a:sym typeface="Lato"/>
            </a:endParaRPr>
          </a:p>
        </p:txBody>
      </p:sp>
      <p:pic>
        <p:nvPicPr>
          <p:cNvPr id="677" name="Google Shape;677;g11e6bd958b3_0_23"/>
          <p:cNvPicPr preferRelativeResize="0"/>
          <p:nvPr/>
        </p:nvPicPr>
        <p:blipFill rotWithShape="1">
          <a:blip r:embed="rId3">
            <a:alphaModFix/>
          </a:blip>
          <a:srcRect b="10878" l="-3129" r="18067" t="4057"/>
          <a:stretch/>
        </p:blipFill>
        <p:spPr>
          <a:xfrm>
            <a:off x="4779003" y="1451000"/>
            <a:ext cx="4365002" cy="2455325"/>
          </a:xfrm>
          <a:prstGeom prst="rect">
            <a:avLst/>
          </a:prstGeom>
          <a:noFill/>
          <a:ln>
            <a:noFill/>
          </a:ln>
        </p:spPr>
      </p:pic>
      <p:sp>
        <p:nvSpPr>
          <p:cNvPr id="678" name="Google Shape;678;g11e6bd958b3_0_23"/>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679" name="Google Shape;679;g11e6bd958b3_0_23"/>
          <p:cNvPicPr preferRelativeResize="0"/>
          <p:nvPr/>
        </p:nvPicPr>
        <p:blipFill rotWithShape="1">
          <a:blip r:embed="rId4">
            <a:alphaModFix/>
          </a:blip>
          <a:srcRect b="0" l="0" r="0" t="0"/>
          <a:stretch/>
        </p:blipFill>
        <p:spPr>
          <a:xfrm>
            <a:off x="4490575" y="1224850"/>
            <a:ext cx="1391850" cy="3426675"/>
          </a:xfrm>
          <a:prstGeom prst="rect">
            <a:avLst/>
          </a:prstGeom>
          <a:noFill/>
          <a:ln>
            <a:noFill/>
          </a:ln>
        </p:spPr>
      </p:pic>
      <p:sp>
        <p:nvSpPr>
          <p:cNvPr id="680" name="Google Shape;680;g11e6bd958b3_0_23"/>
          <p:cNvSpPr txBox="1"/>
          <p:nvPr/>
        </p:nvSpPr>
        <p:spPr>
          <a:xfrm>
            <a:off x="379375" y="3386250"/>
            <a:ext cx="2814000" cy="51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Andrew Bailey</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Governor of the Bank of England</a:t>
            </a:r>
            <a:endParaRPr b="0" i="0" sz="1400" u="none" cap="none" strike="noStrike">
              <a:solidFill>
                <a:srgbClr val="000000"/>
              </a:solidFill>
              <a:latin typeface="Lato"/>
              <a:ea typeface="Lato"/>
              <a:cs typeface="Lato"/>
              <a:sym typeface="Lato"/>
            </a:endParaRPr>
          </a:p>
        </p:txBody>
      </p:sp>
      <p:cxnSp>
        <p:nvCxnSpPr>
          <p:cNvPr id="681" name="Google Shape;681;g11e6bd958b3_0_23"/>
          <p:cNvCxnSpPr/>
          <p:nvPr/>
        </p:nvCxnSpPr>
        <p:spPr>
          <a:xfrm flipH="1" rot="10800000">
            <a:off x="3280003" y="2934150"/>
            <a:ext cx="1002000" cy="710100"/>
          </a:xfrm>
          <a:prstGeom prst="bent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g11e6bd958b3_0_0"/>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What do we mean by inflation?</a:t>
            </a:r>
            <a:endParaRPr b="0" i="0" sz="1400" u="none" cap="none" strike="noStrike">
              <a:solidFill>
                <a:srgbClr val="000000"/>
              </a:solidFill>
              <a:latin typeface="Arial"/>
              <a:ea typeface="Arial"/>
              <a:cs typeface="Arial"/>
              <a:sym typeface="Arial"/>
            </a:endParaRPr>
          </a:p>
        </p:txBody>
      </p:sp>
      <p:sp>
        <p:nvSpPr>
          <p:cNvPr id="687" name="Google Shape;687;g11e6bd958b3_0_0"/>
          <p:cNvSpPr txBox="1"/>
          <p:nvPr/>
        </p:nvSpPr>
        <p:spPr>
          <a:xfrm>
            <a:off x="195625" y="1399950"/>
            <a:ext cx="6243900" cy="3090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1600" u="none" cap="none" strike="noStrike">
                <a:solidFill>
                  <a:srgbClr val="000000"/>
                </a:solidFill>
                <a:highlight>
                  <a:schemeClr val="lt1"/>
                </a:highlight>
                <a:latin typeface="Lato"/>
                <a:ea typeface="Lato"/>
                <a:cs typeface="Lato"/>
                <a:sym typeface="Lato"/>
              </a:rPr>
              <a:t>Inflation is the word we use to describe the rise in the price of something. </a:t>
            </a:r>
            <a:endParaRPr b="1" i="0" sz="1600" u="none" cap="none" strike="noStrike">
              <a:solidFill>
                <a:srgbClr val="000000"/>
              </a:solidFill>
              <a:highlight>
                <a:schemeClr val="lt1"/>
              </a:highlight>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1" i="0" lang="en-GB" sz="1600" u="none" cap="none" strike="noStrike">
                <a:solidFill>
                  <a:srgbClr val="000000"/>
                </a:solidFill>
                <a:highlight>
                  <a:schemeClr val="lt1"/>
                </a:highlight>
                <a:latin typeface="Lato"/>
                <a:ea typeface="Lato"/>
                <a:cs typeface="Lato"/>
                <a:sym typeface="Lato"/>
              </a:rPr>
              <a:t>How quickly prices go up is called the </a:t>
            </a:r>
            <a:r>
              <a:rPr b="1" i="1" lang="en-GB" sz="1600" u="none" cap="none" strike="noStrike">
                <a:solidFill>
                  <a:srgbClr val="000000"/>
                </a:solidFill>
                <a:highlight>
                  <a:schemeClr val="lt1"/>
                </a:highlight>
                <a:latin typeface="Lato"/>
                <a:ea typeface="Lato"/>
                <a:cs typeface="Lato"/>
                <a:sym typeface="Lato"/>
              </a:rPr>
              <a:t>rate</a:t>
            </a:r>
            <a:r>
              <a:rPr b="1" i="0" lang="en-GB" sz="1600" u="none" cap="none" strike="noStrike">
                <a:solidFill>
                  <a:srgbClr val="000000"/>
                </a:solidFill>
                <a:highlight>
                  <a:schemeClr val="lt1"/>
                </a:highlight>
                <a:latin typeface="Lato"/>
                <a:ea typeface="Lato"/>
                <a:cs typeface="Lato"/>
                <a:sym typeface="Lato"/>
              </a:rPr>
              <a:t> </a:t>
            </a:r>
            <a:r>
              <a:rPr b="1" i="1" lang="en-GB" sz="1600" u="none" cap="none" strike="noStrike">
                <a:solidFill>
                  <a:srgbClr val="000000"/>
                </a:solidFill>
                <a:highlight>
                  <a:schemeClr val="lt1"/>
                </a:highlight>
                <a:latin typeface="Lato"/>
                <a:ea typeface="Lato"/>
                <a:cs typeface="Lato"/>
                <a:sym typeface="Lato"/>
              </a:rPr>
              <a:t>of inflation</a:t>
            </a:r>
            <a:r>
              <a:rPr b="1" i="0" lang="en-GB" sz="1600" u="none" cap="none" strike="noStrike">
                <a:solidFill>
                  <a:srgbClr val="000000"/>
                </a:solidFill>
                <a:highlight>
                  <a:schemeClr val="lt1"/>
                </a:highlight>
                <a:latin typeface="Lato"/>
                <a:ea typeface="Lato"/>
                <a:cs typeface="Lato"/>
                <a:sym typeface="Lato"/>
              </a:rPr>
              <a:t>. </a:t>
            </a:r>
            <a:endParaRPr b="1" i="0" sz="1600" u="none" cap="none" strike="noStrike">
              <a:solidFill>
                <a:srgbClr val="000000"/>
              </a:solidFill>
              <a:highlight>
                <a:schemeClr val="lt1"/>
              </a:highlight>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rgbClr val="231F20"/>
                </a:solidFill>
                <a:latin typeface="Lato"/>
                <a:ea typeface="Lato"/>
                <a:cs typeface="Lato"/>
                <a:sym typeface="Lato"/>
              </a:rPr>
              <a:t>An annual inflation rate of 2% means that a product that was priced at £1.00 last year will now be priced at £1.02.</a:t>
            </a:r>
            <a:endParaRPr b="1" i="0" sz="1600" u="none" cap="none" strike="noStrike">
              <a:solidFill>
                <a:srgbClr val="000000"/>
              </a:solidFill>
              <a:highlight>
                <a:srgbClr val="F6F6F6"/>
              </a:highlight>
              <a:latin typeface="Lato"/>
              <a:ea typeface="Lato"/>
              <a:cs typeface="Lato"/>
              <a:sym typeface="Lato"/>
            </a:endParaRPr>
          </a:p>
          <a:p>
            <a:pPr indent="0" lvl="0" marL="0" marR="0" rtl="0" algn="l">
              <a:lnSpc>
                <a:spcPct val="115000"/>
              </a:lnSpc>
              <a:spcBef>
                <a:spcPts val="1400"/>
              </a:spcBef>
              <a:spcAft>
                <a:spcPts val="0"/>
              </a:spcAft>
              <a:buClr>
                <a:srgbClr val="000000"/>
              </a:buClr>
              <a:buSzPts val="1650"/>
              <a:buFont typeface="Arial"/>
              <a:buNone/>
            </a:pPr>
            <a:r>
              <a:rPr b="1" i="0" lang="en-GB" sz="1650" u="none" cap="none" strike="noStrike">
                <a:solidFill>
                  <a:srgbClr val="FF8022"/>
                </a:solidFill>
                <a:highlight>
                  <a:schemeClr val="accent6"/>
                </a:highlight>
                <a:latin typeface="Lato"/>
                <a:ea typeface="Lato"/>
                <a:cs typeface="Lato"/>
                <a:sym typeface="Lato"/>
              </a:rPr>
              <a:t>AKA: When inflation rises, you will be able to buy less of some things with the same amount of money than you did before, so the cost of living increases. </a:t>
            </a:r>
            <a:endParaRPr b="1" i="0" sz="1650" u="none" cap="none" strike="noStrike">
              <a:solidFill>
                <a:srgbClr val="FF8022"/>
              </a:solidFill>
              <a:highlight>
                <a:schemeClr val="accent6"/>
              </a:highlight>
              <a:latin typeface="Lato"/>
              <a:ea typeface="Lato"/>
              <a:cs typeface="Lato"/>
              <a:sym typeface="Lato"/>
            </a:endParaRPr>
          </a:p>
          <a:p>
            <a:pPr indent="0" lvl="0" marL="0" marR="0" rtl="0" algn="l">
              <a:lnSpc>
                <a:spcPct val="115000"/>
              </a:lnSpc>
              <a:spcBef>
                <a:spcPts val="1400"/>
              </a:spcBef>
              <a:spcAft>
                <a:spcPts val="1400"/>
              </a:spcAft>
              <a:buClr>
                <a:srgbClr val="000000"/>
              </a:buClr>
              <a:buSzPts val="1650"/>
              <a:buFont typeface="Arial"/>
              <a:buNone/>
            </a:pPr>
            <a:r>
              <a:t/>
            </a:r>
            <a:endParaRPr b="0" i="1" sz="1650" u="none" cap="none" strike="noStrike">
              <a:solidFill>
                <a:srgbClr val="000000"/>
              </a:solidFill>
              <a:highlight>
                <a:srgbClr val="F6F6F6"/>
              </a:highlight>
              <a:latin typeface="Lato"/>
              <a:ea typeface="Lato"/>
              <a:cs typeface="Lato"/>
              <a:sym typeface="Lato"/>
            </a:endParaRPr>
          </a:p>
        </p:txBody>
      </p:sp>
      <p:pic>
        <p:nvPicPr>
          <p:cNvPr id="688" name="Google Shape;688;g11e6bd958b3_0_0"/>
          <p:cNvPicPr preferRelativeResize="0"/>
          <p:nvPr/>
        </p:nvPicPr>
        <p:blipFill rotWithShape="1">
          <a:blip r:embed="rId3">
            <a:alphaModFix/>
          </a:blip>
          <a:srcRect b="0" l="0" r="0" t="0"/>
          <a:stretch/>
        </p:blipFill>
        <p:spPr>
          <a:xfrm>
            <a:off x="6760537" y="1754125"/>
            <a:ext cx="2069526" cy="1912150"/>
          </a:xfrm>
          <a:prstGeom prst="rect">
            <a:avLst/>
          </a:prstGeom>
          <a:noFill/>
          <a:ln>
            <a:noFill/>
          </a:ln>
          <a:effectLst>
            <a:outerShdw blurRad="57150" rotWithShape="0" algn="bl" dir="5400000" dist="19050">
              <a:srgbClr val="000000">
                <a:alpha val="49019"/>
              </a:srgbClr>
            </a:outerShdw>
          </a:effectLst>
        </p:spPr>
      </p:pic>
      <p:sp>
        <p:nvSpPr>
          <p:cNvPr id="689" name="Google Shape;689;g11e6bd958b3_0_0"/>
          <p:cNvSpPr txBox="1"/>
          <p:nvPr/>
        </p:nvSpPr>
        <p:spPr>
          <a:xfrm>
            <a:off x="450750" y="3103550"/>
            <a:ext cx="2859600" cy="64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g11e6bd958b3_0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g13bb94dd73f_1_9"/>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696" name="Google Shape;696;g13bb94dd73f_1_9"/>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g13bb94dd73f_1_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698" name="Google Shape;698;g13bb94dd73f_1_9"/>
          <p:cNvSpPr txBox="1"/>
          <p:nvPr/>
        </p:nvSpPr>
        <p:spPr>
          <a:xfrm>
            <a:off x="482025" y="429200"/>
            <a:ext cx="7258500" cy="6150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200" u="none" cap="none" strike="noStrike">
                <a:solidFill>
                  <a:srgbClr val="FF8022"/>
                </a:solidFill>
                <a:latin typeface="Lato Black"/>
                <a:ea typeface="Lato Black"/>
                <a:cs typeface="Lato Black"/>
                <a:sym typeface="Lato Black"/>
              </a:rPr>
              <a:t>What does inflation mean </a:t>
            </a:r>
            <a:r>
              <a:rPr b="1" lang="en-GB" sz="3200">
                <a:solidFill>
                  <a:srgbClr val="FF8022"/>
                </a:solidFill>
                <a:latin typeface="Lato Black"/>
                <a:ea typeface="Lato Black"/>
                <a:cs typeface="Lato Black"/>
                <a:sym typeface="Lato Black"/>
              </a:rPr>
              <a:t>as we spend</a:t>
            </a:r>
            <a:r>
              <a:rPr b="1" i="0" lang="en-GB" sz="3200" u="none" cap="none" strike="noStrike">
                <a:solidFill>
                  <a:srgbClr val="FF8022"/>
                </a:solidFill>
                <a:latin typeface="Lato Black"/>
                <a:ea typeface="Lato Black"/>
                <a:cs typeface="Lato Black"/>
                <a:sym typeface="Lato Black"/>
              </a:rPr>
              <a:t>?</a:t>
            </a:r>
            <a:endParaRPr b="1" i="0" sz="3200" u="none" cap="none" strike="noStrike">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1" i="0" sz="3200" u="none" cap="none" strike="noStrike">
              <a:solidFill>
                <a:srgbClr val="FF8022"/>
              </a:solidFill>
              <a:latin typeface="Lato Black"/>
              <a:ea typeface="Lato Black"/>
              <a:cs typeface="Lato Black"/>
              <a:sym typeface="Lato Black"/>
            </a:endParaRPr>
          </a:p>
        </p:txBody>
      </p:sp>
      <p:sp>
        <p:nvSpPr>
          <p:cNvPr id="699" name="Google Shape;699;g13bb94dd73f_1_9"/>
          <p:cNvSpPr txBox="1"/>
          <p:nvPr/>
        </p:nvSpPr>
        <p:spPr>
          <a:xfrm flipH="1">
            <a:off x="311700" y="1044200"/>
            <a:ext cx="8746200" cy="392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highlight>
                  <a:schemeClr val="lt2"/>
                </a:highlight>
                <a:latin typeface="Lato"/>
                <a:ea typeface="Lato"/>
                <a:cs typeface="Lato"/>
                <a:sym typeface="Lato"/>
              </a:rPr>
              <a:t>Click here to watch a video </a:t>
            </a:r>
            <a:r>
              <a:rPr b="0" i="0" lang="en-GB" sz="1800" u="none" cap="none" strike="noStrike">
                <a:solidFill>
                  <a:schemeClr val="lt1"/>
                </a:solidFill>
                <a:highlight>
                  <a:schemeClr val="lt2"/>
                </a:highlight>
                <a:latin typeface="Lato"/>
                <a:ea typeface="Lato"/>
                <a:cs typeface="Lato"/>
                <a:sym typeface="Lato"/>
                <a:extLst>
                  <a:ext uri="http://customooxmlschemas.google.com/">
                    <go:slidesCustomData xmlns:go="http://customooxmlschemas.google.com/" textRoundtripDataId="51"/>
                  </a:ext>
                </a:extLst>
              </a:rPr>
              <a:t>about the rising cost of Freddos</a:t>
            </a:r>
            <a:endParaRPr b="0" i="0" sz="1800" u="none" cap="none" strike="noStrike">
              <a:solidFill>
                <a:schemeClr val="lt1"/>
              </a:solidFill>
              <a:highlight>
                <a:schemeClr val="lt2"/>
              </a:highlight>
              <a:latin typeface="Lato"/>
              <a:ea typeface="Lato"/>
              <a:cs typeface="Lato"/>
              <a:sym typeface="Lato"/>
              <a:extLst>
                <a:ext uri="http://customooxmlschemas.google.com/">
                  <go:slidesCustomData xmlns:go="http://customooxmlschemas.google.com/" textRoundtripDataId="52"/>
                </a:ext>
              </a:extLst>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accent1"/>
              </a:solidFill>
              <a:highlight>
                <a:schemeClr val="lt2"/>
              </a:highlight>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t/>
            </a:r>
            <a:endParaRPr sz="1800">
              <a:solidFill>
                <a:schemeClr val="accent1"/>
              </a:solidFill>
              <a:highlight>
                <a:schemeClr val="lt2"/>
              </a:highlight>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t/>
            </a:r>
            <a:endParaRPr sz="1800">
              <a:solidFill>
                <a:schemeClr val="accent1"/>
              </a:solidFill>
              <a:highlight>
                <a:schemeClr val="lt2"/>
              </a:highlight>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t/>
            </a:r>
            <a:endParaRPr sz="1800">
              <a:solidFill>
                <a:schemeClr val="accent1"/>
              </a:solidFill>
              <a:highlight>
                <a:schemeClr val="lt2"/>
              </a:highlight>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t/>
            </a:r>
            <a:endParaRPr sz="1800">
              <a:solidFill>
                <a:schemeClr val="accent1"/>
              </a:solidFill>
              <a:highlight>
                <a:schemeClr val="lt2"/>
              </a:highlight>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t/>
            </a:r>
            <a:endParaRPr sz="1800">
              <a:solidFill>
                <a:schemeClr val="accent1"/>
              </a:solidFill>
              <a:highlight>
                <a:schemeClr val="lt2"/>
              </a:highlight>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t/>
            </a:r>
            <a:endParaRPr sz="1800">
              <a:solidFill>
                <a:schemeClr val="accent1"/>
              </a:solidFill>
              <a:highlight>
                <a:schemeClr val="lt2"/>
              </a:highlight>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t/>
            </a:r>
            <a:endParaRPr sz="1800">
              <a:solidFill>
                <a:schemeClr val="accent1"/>
              </a:solidFill>
              <a:highlight>
                <a:schemeClr val="lt2"/>
              </a:highlight>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t/>
            </a:r>
            <a:endParaRPr sz="1800">
              <a:solidFill>
                <a:srgbClr val="FFFFFF"/>
              </a:solidFill>
              <a:highlight>
                <a:schemeClr val="lt2"/>
              </a:highlight>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t/>
            </a:r>
            <a:endParaRPr sz="1800">
              <a:solidFill>
                <a:srgbClr val="FFFFFF"/>
              </a:solidFill>
              <a:highlight>
                <a:schemeClr val="lt2"/>
              </a:highlight>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rgbClr val="FFFFFF"/>
                </a:solidFill>
                <a:highlight>
                  <a:schemeClr val="lt2"/>
                </a:highlight>
                <a:latin typeface="Lato"/>
                <a:ea typeface="Lato"/>
                <a:cs typeface="Lato"/>
                <a:sym typeface="Lato"/>
              </a:rPr>
              <a:t>Video made in collaboration with Olamide Majekodunmi </a:t>
            </a:r>
            <a:endParaRPr b="0" i="0" sz="1800" u="none" cap="none" strike="noStrike">
              <a:solidFill>
                <a:schemeClr val="accent1"/>
              </a:solidFill>
              <a:highlight>
                <a:schemeClr val="lt2"/>
              </a:highlight>
              <a:latin typeface="Lato"/>
              <a:ea typeface="Lato"/>
              <a:cs typeface="Lato"/>
              <a:sym typeface="Lato"/>
            </a:endParaRPr>
          </a:p>
        </p:txBody>
      </p:sp>
      <p:pic>
        <p:nvPicPr>
          <p:cNvPr descr="If you've heard that the rate of inflation is on the rise, this means that the money you have right now, won't buy you as much as it did before.  Inflation is usually quite low - and manageable. It's when it hikes up quickly that you should think about how to protect your money from losing its value and ask your boss for a pay rise!&#10;&#10;&#10;Educators - use this video to show how your buying power can change over time.&#10;&#10;&#10;Video made in collaboration with Olamide Majekodunmi https://allthingsmoney.uk/category/budgeting/" id="700" name="Google Shape;700;g13bb94dd73f_1_9" title="What does inflation mean for you?">
            <a:hlinkClick r:id="rId3"/>
          </p:cNvPr>
          <p:cNvPicPr preferRelativeResize="0"/>
          <p:nvPr/>
        </p:nvPicPr>
        <p:blipFill>
          <a:blip r:embed="rId4">
            <a:alphaModFix/>
          </a:blip>
          <a:stretch>
            <a:fillRect/>
          </a:stretch>
        </p:blipFill>
        <p:spPr>
          <a:xfrm>
            <a:off x="531675" y="1844075"/>
            <a:ext cx="3261400" cy="2446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1000"/>
                                        <p:tgtEl>
                                          <p:spTgt spid="7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id="705" name="Google Shape;705;g11e6bd958b3_0_79"/>
          <p:cNvPicPr preferRelativeResize="0"/>
          <p:nvPr/>
        </p:nvPicPr>
        <p:blipFill rotWithShape="1">
          <a:blip r:embed="rId4">
            <a:alphaModFix/>
          </a:blip>
          <a:srcRect b="0" l="0" r="0" t="0"/>
          <a:stretch/>
        </p:blipFill>
        <p:spPr>
          <a:xfrm>
            <a:off x="2187663" y="1191550"/>
            <a:ext cx="4663626" cy="3804751"/>
          </a:xfrm>
          <a:prstGeom prst="rect">
            <a:avLst/>
          </a:prstGeom>
          <a:noFill/>
          <a:ln>
            <a:noFill/>
          </a:ln>
        </p:spPr>
      </p:pic>
      <p:sp>
        <p:nvSpPr>
          <p:cNvPr id="706" name="Google Shape;706;g11e6bd958b3_0_79"/>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extLst>
                  <a:ext uri="http://customooxmlschemas.google.com/">
                    <go:slidesCustomData xmlns:go="http://customooxmlschemas.google.com/" textRoundtripDataId="53"/>
                  </a:ext>
                </a:extLst>
              </a:rPr>
              <a:t>What is the inflation rate today?</a:t>
            </a:r>
            <a:endParaRPr b="1" i="0" sz="2600" u="none" cap="none" strike="noStrike">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chemeClr val="accent2"/>
                </a:solidFill>
                <a:latin typeface="Lato Black"/>
                <a:ea typeface="Lato Black"/>
                <a:cs typeface="Lato Black"/>
                <a:sym typeface="Lato Black"/>
              </a:rPr>
              <a:t>Hotter or colder</a:t>
            </a:r>
            <a:endParaRPr b="1" i="0" sz="2600" u="none" cap="none" strike="noStrike">
              <a:solidFill>
                <a:srgbClr val="FF8022"/>
              </a:solidFill>
              <a:latin typeface="Lato Black"/>
              <a:ea typeface="Lato Black"/>
              <a:cs typeface="Lato Black"/>
              <a:sym typeface="Lato Black"/>
            </a:endParaRPr>
          </a:p>
        </p:txBody>
      </p:sp>
      <p:sp>
        <p:nvSpPr>
          <p:cNvPr id="707" name="Google Shape;707;g11e6bd958b3_0_79"/>
          <p:cNvSpPr/>
          <p:nvPr/>
        </p:nvSpPr>
        <p:spPr>
          <a:xfrm>
            <a:off x="3460208" y="1466820"/>
            <a:ext cx="2969400" cy="321900"/>
          </a:xfrm>
          <a:prstGeom prst="roundRect">
            <a:avLst>
              <a:gd fmla="val 16667" name="adj"/>
            </a:avLst>
          </a:prstGeom>
          <a:solidFill>
            <a:srgbClr val="FFF1E7"/>
          </a:solidFill>
          <a:ln>
            <a:noFill/>
          </a:ln>
        </p:spPr>
        <p:txBody>
          <a:bodyPr anchorCtr="0" anchor="ctr" bIns="91425" lIns="36000"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600" u="none" cap="none" strike="noStrike">
                <a:solidFill>
                  <a:srgbClr val="000000"/>
                </a:solidFill>
                <a:latin typeface="Arial"/>
                <a:ea typeface="Arial"/>
                <a:cs typeface="Arial"/>
                <a:sym typeface="Arial"/>
              </a:rPr>
              <a:t>rate is…</a:t>
            </a:r>
            <a:endParaRPr b="0" i="0" sz="1600" u="none" cap="none" strike="noStrike">
              <a:solidFill>
                <a:srgbClr val="000000"/>
              </a:solidFill>
              <a:latin typeface="Arial"/>
              <a:ea typeface="Arial"/>
              <a:cs typeface="Arial"/>
              <a:sym typeface="Arial"/>
            </a:endParaRPr>
          </a:p>
        </p:txBody>
      </p:sp>
      <p:grpSp>
        <p:nvGrpSpPr>
          <p:cNvPr id="708" name="Google Shape;708;g11e6bd958b3_0_79"/>
          <p:cNvGrpSpPr/>
          <p:nvPr/>
        </p:nvGrpSpPr>
        <p:grpSpPr>
          <a:xfrm>
            <a:off x="6682228" y="1368957"/>
            <a:ext cx="2582964" cy="2642418"/>
            <a:chOff x="6484942" y="998311"/>
            <a:chExt cx="3040928" cy="3110923"/>
          </a:xfrm>
        </p:grpSpPr>
        <p:pic>
          <p:nvPicPr>
            <p:cNvPr id="709" name="Google Shape;709;g11e6bd958b3_0_79"/>
            <p:cNvPicPr preferRelativeResize="0"/>
            <p:nvPr/>
          </p:nvPicPr>
          <p:blipFill rotWithShape="1">
            <a:blip r:embed="rId5">
              <a:alphaModFix/>
            </a:blip>
            <a:srcRect b="0" l="0" r="0" t="0"/>
            <a:stretch/>
          </p:blipFill>
          <p:spPr>
            <a:xfrm rot="672513">
              <a:off x="6719091" y="1222962"/>
              <a:ext cx="2572630" cy="2661621"/>
            </a:xfrm>
            <a:prstGeom prst="rect">
              <a:avLst/>
            </a:prstGeom>
            <a:noFill/>
            <a:ln>
              <a:noFill/>
            </a:ln>
          </p:spPr>
        </p:pic>
        <p:sp>
          <p:nvSpPr>
            <p:cNvPr id="710" name="Google Shape;710;g11e6bd958b3_0_79"/>
            <p:cNvSpPr/>
            <p:nvPr/>
          </p:nvSpPr>
          <p:spPr>
            <a:xfrm rot="-97172">
              <a:off x="7969560" y="1441612"/>
              <a:ext cx="201681" cy="201681"/>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1" name="Google Shape;711;g11e6bd958b3_0_79"/>
            <p:cNvSpPr txBox="1"/>
            <p:nvPr/>
          </p:nvSpPr>
          <p:spPr>
            <a:xfrm rot="-491589">
              <a:off x="6964439" y="2335840"/>
              <a:ext cx="2081950" cy="643142"/>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2"/>
                  </a:solidFill>
                  <a:latin typeface="Lato Black"/>
                  <a:ea typeface="Lato Black"/>
                  <a:cs typeface="Lato Black"/>
                  <a:sym typeface="Lato Black"/>
                </a:rPr>
                <a:t>?</a:t>
              </a:r>
              <a:endParaRPr b="0" i="0" sz="1400" u="none" cap="none" strike="noStrike">
                <a:solidFill>
                  <a:srgbClr val="000000"/>
                </a:solidFill>
                <a:latin typeface="Arial"/>
                <a:ea typeface="Arial"/>
                <a:cs typeface="Arial"/>
                <a:sym typeface="Arial"/>
              </a:endParaRPr>
            </a:p>
          </p:txBody>
        </p:sp>
      </p:grpSp>
      <p:grpSp>
        <p:nvGrpSpPr>
          <p:cNvPr id="712" name="Google Shape;712;g11e6bd958b3_0_79"/>
          <p:cNvGrpSpPr/>
          <p:nvPr/>
        </p:nvGrpSpPr>
        <p:grpSpPr>
          <a:xfrm>
            <a:off x="-39668" y="2301339"/>
            <a:ext cx="2307429" cy="2281729"/>
            <a:chOff x="-197739" y="2479387"/>
            <a:chExt cx="2821508" cy="2790081"/>
          </a:xfrm>
        </p:grpSpPr>
        <p:pic>
          <p:nvPicPr>
            <p:cNvPr id="713" name="Google Shape;713;g11e6bd958b3_0_79"/>
            <p:cNvPicPr preferRelativeResize="0"/>
            <p:nvPr/>
          </p:nvPicPr>
          <p:blipFill rotWithShape="1">
            <a:blip r:embed="rId6">
              <a:alphaModFix/>
            </a:blip>
            <a:srcRect b="0" l="0" r="0" t="0"/>
            <a:stretch/>
          </p:blipFill>
          <p:spPr>
            <a:xfrm rot="177664">
              <a:off x="-130964" y="2547041"/>
              <a:ext cx="2687958" cy="2654773"/>
            </a:xfrm>
            <a:prstGeom prst="rect">
              <a:avLst/>
            </a:prstGeom>
            <a:noFill/>
            <a:ln>
              <a:noFill/>
            </a:ln>
          </p:spPr>
        </p:pic>
        <p:sp>
          <p:nvSpPr>
            <p:cNvPr id="714" name="Google Shape;714;g11e6bd958b3_0_79"/>
            <p:cNvSpPr/>
            <p:nvPr/>
          </p:nvSpPr>
          <p:spPr>
            <a:xfrm>
              <a:off x="1025516" y="2796567"/>
              <a:ext cx="201600" cy="2016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5" name="Google Shape;715;g11e6bd958b3_0_79"/>
            <p:cNvSpPr txBox="1"/>
            <p:nvPr/>
          </p:nvSpPr>
          <p:spPr>
            <a:xfrm rot="252715">
              <a:off x="170419" y="3425658"/>
              <a:ext cx="1997395" cy="614273"/>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2"/>
                  </a:solidFill>
                  <a:latin typeface="Lato Black"/>
                  <a:ea typeface="Lato Black"/>
                  <a:cs typeface="Lato Black"/>
                  <a:sym typeface="Lato Black"/>
                </a:rPr>
                <a:t>?</a:t>
              </a:r>
              <a:endParaRPr b="0" i="0" sz="1400" u="none" cap="none" strike="noStrike">
                <a:solidFill>
                  <a:srgbClr val="000000"/>
                </a:solidFill>
                <a:latin typeface="Arial"/>
                <a:ea typeface="Arial"/>
                <a:cs typeface="Arial"/>
                <a:sym typeface="Arial"/>
              </a:endParaRPr>
            </a:p>
          </p:txBody>
        </p:sp>
      </p:grpSp>
      <p:sp>
        <p:nvSpPr>
          <p:cNvPr id="716" name="Google Shape;716;g11e6bd958b3_0_79"/>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g14b5d431ea2_0_171"/>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How has the UK’s inflation rate changed over time?</a:t>
            </a:r>
            <a:endParaRPr b="0" i="0" sz="1400" u="none" cap="none" strike="noStrike">
              <a:solidFill>
                <a:srgbClr val="000000"/>
              </a:solidFill>
              <a:latin typeface="Arial"/>
              <a:ea typeface="Arial"/>
              <a:cs typeface="Arial"/>
              <a:sym typeface="Arial"/>
            </a:endParaRPr>
          </a:p>
        </p:txBody>
      </p:sp>
      <p:sp>
        <p:nvSpPr>
          <p:cNvPr id="722" name="Google Shape;722;g14b5d431ea2_0_171"/>
          <p:cNvSpPr txBox="1"/>
          <p:nvPr/>
        </p:nvSpPr>
        <p:spPr>
          <a:xfrm>
            <a:off x="2468425" y="1173000"/>
            <a:ext cx="36621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extLst>
                  <a:ext uri="http://customooxmlschemas.google.com/">
                    <go:slidesCustomData xmlns:go="http://customooxmlschemas.google.com/" textRoundtripDataId="54"/>
                  </a:ext>
                </a:extLst>
              </a:rPr>
              <a:t>UK inflation over the past 10 years</a:t>
            </a:r>
            <a:endParaRPr b="1" i="0" sz="1400" u="none" cap="none" strike="noStrike">
              <a:solidFill>
                <a:srgbClr val="000000"/>
              </a:solidFill>
              <a:latin typeface="Lato"/>
              <a:ea typeface="Lato"/>
              <a:cs typeface="Lato"/>
              <a:sym typeface="Lato"/>
            </a:endParaRPr>
          </a:p>
        </p:txBody>
      </p:sp>
      <p:sp>
        <p:nvSpPr>
          <p:cNvPr id="723" name="Google Shape;723;g14b5d431ea2_0_171"/>
          <p:cNvSpPr txBox="1"/>
          <p:nvPr/>
        </p:nvSpPr>
        <p:spPr>
          <a:xfrm>
            <a:off x="6213025" y="1943375"/>
            <a:ext cx="142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24" name="Google Shape;724;g14b5d431ea2_0_171"/>
          <p:cNvPicPr preferRelativeResize="0"/>
          <p:nvPr/>
        </p:nvPicPr>
        <p:blipFill rotWithShape="1">
          <a:blip r:embed="rId3">
            <a:alphaModFix/>
          </a:blip>
          <a:srcRect b="0" l="0" r="0" t="0"/>
          <a:stretch/>
        </p:blipFill>
        <p:spPr>
          <a:xfrm>
            <a:off x="1429125" y="1573200"/>
            <a:ext cx="5740689" cy="2855125"/>
          </a:xfrm>
          <a:prstGeom prst="rect">
            <a:avLst/>
          </a:prstGeom>
          <a:noFill/>
          <a:ln>
            <a:noFill/>
          </a:ln>
        </p:spPr>
      </p:pic>
      <p:sp>
        <p:nvSpPr>
          <p:cNvPr id="725" name="Google Shape;725;g14b5d431ea2_0_171"/>
          <p:cNvSpPr/>
          <p:nvPr/>
        </p:nvSpPr>
        <p:spPr>
          <a:xfrm>
            <a:off x="138125" y="1556650"/>
            <a:ext cx="1204200" cy="1081800"/>
          </a:xfrm>
          <a:prstGeom prst="wedgeRectCallout">
            <a:avLst>
              <a:gd fmla="val 41070" name="adj1"/>
              <a:gd fmla="val 63205"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Lato"/>
                <a:ea typeface="Lato"/>
                <a:cs typeface="Lato"/>
                <a:sym typeface="Lato"/>
              </a:rPr>
              <a:t>When was inflation at its highest?</a:t>
            </a:r>
            <a:endParaRPr b="1">
              <a:solidFill>
                <a:schemeClr val="lt1"/>
              </a:solidFill>
              <a:latin typeface="Lato"/>
              <a:ea typeface="Lato"/>
              <a:cs typeface="Lato"/>
              <a:sym typeface="Lato"/>
            </a:endParaRPr>
          </a:p>
        </p:txBody>
      </p:sp>
      <p:sp>
        <p:nvSpPr>
          <p:cNvPr id="726" name="Google Shape;726;g14b5d431ea2_0_171"/>
          <p:cNvSpPr/>
          <p:nvPr/>
        </p:nvSpPr>
        <p:spPr>
          <a:xfrm>
            <a:off x="138125" y="3086775"/>
            <a:ext cx="1204200" cy="1081800"/>
          </a:xfrm>
          <a:prstGeom prst="wedgeRectCallout">
            <a:avLst>
              <a:gd fmla="val 41070" name="adj1"/>
              <a:gd fmla="val 63205"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Lato"/>
                <a:ea typeface="Lato"/>
                <a:cs typeface="Lato"/>
                <a:sym typeface="Lato"/>
              </a:rPr>
              <a:t>Between what years was inflation ‘steady’ ?</a:t>
            </a:r>
            <a:endParaRPr b="1">
              <a:solidFill>
                <a:schemeClr val="lt1"/>
              </a:solidFill>
              <a:latin typeface="Lato"/>
              <a:ea typeface="Lato"/>
              <a:cs typeface="Lato"/>
              <a:sym typeface="Lato"/>
            </a:endParaRPr>
          </a:p>
        </p:txBody>
      </p:sp>
      <p:sp>
        <p:nvSpPr>
          <p:cNvPr id="727" name="Google Shape;727;g14b5d431ea2_0_171"/>
          <p:cNvSpPr/>
          <p:nvPr/>
        </p:nvSpPr>
        <p:spPr>
          <a:xfrm>
            <a:off x="7560500" y="1602575"/>
            <a:ext cx="1426200" cy="954300"/>
          </a:xfrm>
          <a:prstGeom prst="wedgeRectCallout">
            <a:avLst>
              <a:gd fmla="val -47714" name="adj1"/>
              <a:gd fmla="val 6650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Lato"/>
                <a:ea typeface="Lato"/>
                <a:cs typeface="Lato"/>
                <a:sym typeface="Lato"/>
              </a:rPr>
              <a:t>When was inflation at its lowest?</a:t>
            </a:r>
            <a:endParaRPr b="1">
              <a:solidFill>
                <a:schemeClr val="lt1"/>
              </a:solidFill>
              <a:latin typeface="Lato"/>
              <a:ea typeface="Lato"/>
              <a:cs typeface="Lato"/>
              <a:sym typeface="Lato"/>
            </a:endParaRPr>
          </a:p>
        </p:txBody>
      </p:sp>
      <p:sp>
        <p:nvSpPr>
          <p:cNvPr id="728" name="Google Shape;728;g14b5d431ea2_0_171"/>
          <p:cNvSpPr/>
          <p:nvPr/>
        </p:nvSpPr>
        <p:spPr>
          <a:xfrm>
            <a:off x="7560500" y="2883350"/>
            <a:ext cx="1426200" cy="1178100"/>
          </a:xfrm>
          <a:prstGeom prst="wedgeRectCallout">
            <a:avLst>
              <a:gd fmla="val -47714" name="adj1"/>
              <a:gd fmla="val 6650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Lato"/>
                <a:ea typeface="Lato"/>
                <a:cs typeface="Lato"/>
                <a:sym typeface="Lato"/>
              </a:rPr>
              <a:t>What has happened to inflation between 2020 and 2022?</a:t>
            </a:r>
            <a:endParaRPr b="1">
              <a:solidFill>
                <a:schemeClr val="lt1"/>
              </a:solidFill>
              <a:latin typeface="Lato"/>
              <a:ea typeface="Lato"/>
              <a:cs typeface="Lato"/>
              <a:sym typeface="Lato"/>
            </a:endParaRPr>
          </a:p>
        </p:txBody>
      </p:sp>
      <p:sp>
        <p:nvSpPr>
          <p:cNvPr id="729" name="Google Shape;729;g14b5d431ea2_0_171"/>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g12c8d1b1417_1_145"/>
          <p:cNvSpPr txBox="1"/>
          <p:nvPr/>
        </p:nvSpPr>
        <p:spPr>
          <a:xfrm>
            <a:off x="2673000" y="1182321"/>
            <a:ext cx="3798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600" u="none" cap="none" strike="noStrike">
                <a:solidFill>
                  <a:srgbClr val="000000"/>
                </a:solidFill>
                <a:latin typeface="Lato"/>
                <a:ea typeface="Lato"/>
                <a:cs typeface="Lato"/>
                <a:sym typeface="Lato"/>
                <a:extLst>
                  <a:ext uri="http://customooxmlschemas.google.com/">
                    <go:slidesCustomData xmlns:go="http://customooxmlschemas.google.com/" textRoundtripDataId="55"/>
                  </a:ext>
                </a:extLst>
              </a:rPr>
              <a:t>Bank of England </a:t>
            </a:r>
            <a:r>
              <a:rPr b="1" i="0" lang="en-GB" sz="1600" u="sng" cap="none" strike="noStrike">
                <a:solidFill>
                  <a:schemeClr val="hlink"/>
                </a:solidFill>
                <a:latin typeface="Lato"/>
                <a:ea typeface="Lato"/>
                <a:cs typeface="Lato"/>
                <a:sym typeface="Lato"/>
                <a:hlinkClick r:id="rId3"/>
                <a:extLst>
                  <a:ext uri="http://customooxmlschemas.google.com/">
                    <go:slidesCustomData xmlns:go="http://customooxmlschemas.google.com/" textRoundtripDataId="56"/>
                  </a:ext>
                </a:extLst>
              </a:rPr>
              <a:t>inflation calculator </a:t>
            </a:r>
            <a:endParaRPr b="1" i="0" sz="1600" u="none" cap="none" strike="noStrike">
              <a:solidFill>
                <a:srgbClr val="000000"/>
              </a:solidFill>
              <a:latin typeface="Lato"/>
              <a:ea typeface="Lato"/>
              <a:cs typeface="Lato"/>
              <a:sym typeface="Lato"/>
            </a:endParaRPr>
          </a:p>
        </p:txBody>
      </p:sp>
      <p:sp>
        <p:nvSpPr>
          <p:cNvPr id="735" name="Google Shape;735;g12c8d1b1417_1_145"/>
          <p:cNvSpPr txBox="1"/>
          <p:nvPr/>
        </p:nvSpPr>
        <p:spPr>
          <a:xfrm>
            <a:off x="457200" y="70850"/>
            <a:ext cx="7676100" cy="98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chemeClr val="accent2"/>
                </a:solidFill>
                <a:latin typeface="Lato Black"/>
                <a:ea typeface="Lato Black"/>
                <a:cs typeface="Lato Black"/>
                <a:sym typeface="Lato Black"/>
              </a:rPr>
              <a:t>Looking back | How has inflation changed over time?</a:t>
            </a:r>
            <a:endParaRPr b="0" i="0" sz="1400" u="none" cap="none" strike="noStrike">
              <a:solidFill>
                <a:srgbClr val="000000"/>
              </a:solidFill>
              <a:latin typeface="Arial"/>
              <a:ea typeface="Arial"/>
              <a:cs typeface="Arial"/>
              <a:sym typeface="Arial"/>
            </a:endParaRPr>
          </a:p>
        </p:txBody>
      </p:sp>
      <p:sp>
        <p:nvSpPr>
          <p:cNvPr id="736" name="Google Shape;736;g12c8d1b1417_1_145"/>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737" name="Google Shape;737;g12c8d1b1417_1_145"/>
          <p:cNvPicPr preferRelativeResize="0"/>
          <p:nvPr/>
        </p:nvPicPr>
        <p:blipFill rotWithShape="1">
          <a:blip r:embed="rId4">
            <a:alphaModFix/>
          </a:blip>
          <a:srcRect b="28815" l="12825" r="33422" t="19609"/>
          <a:stretch/>
        </p:blipFill>
        <p:spPr>
          <a:xfrm>
            <a:off x="1714500" y="1678450"/>
            <a:ext cx="5715000" cy="30845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g11e6bd958b3_0_38"/>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Measuring inflation | Basket of goods </a:t>
            </a:r>
            <a:endParaRPr b="0" i="0" sz="1400" u="none" cap="none" strike="noStrike">
              <a:solidFill>
                <a:srgbClr val="000000"/>
              </a:solidFill>
              <a:latin typeface="Arial"/>
              <a:ea typeface="Arial"/>
              <a:cs typeface="Arial"/>
              <a:sym typeface="Arial"/>
            </a:endParaRPr>
          </a:p>
        </p:txBody>
      </p:sp>
      <p:pic>
        <p:nvPicPr>
          <p:cNvPr id="743" name="Google Shape;743;g11e6bd958b3_0_38"/>
          <p:cNvPicPr preferRelativeResize="0"/>
          <p:nvPr/>
        </p:nvPicPr>
        <p:blipFill rotWithShape="1">
          <a:blip r:embed="rId3">
            <a:alphaModFix/>
          </a:blip>
          <a:srcRect b="0" l="48527" r="0" t="0"/>
          <a:stretch/>
        </p:blipFill>
        <p:spPr>
          <a:xfrm>
            <a:off x="5525950" y="1699250"/>
            <a:ext cx="3154125" cy="3055074"/>
          </a:xfrm>
          <a:prstGeom prst="rect">
            <a:avLst/>
          </a:prstGeom>
          <a:noFill/>
          <a:ln>
            <a:noFill/>
          </a:ln>
        </p:spPr>
      </p:pic>
      <p:sp>
        <p:nvSpPr>
          <p:cNvPr id="744" name="Google Shape;744;g11e6bd958b3_0_38"/>
          <p:cNvSpPr txBox="1"/>
          <p:nvPr/>
        </p:nvSpPr>
        <p:spPr>
          <a:xfrm>
            <a:off x="379375" y="1268150"/>
            <a:ext cx="48219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231F20"/>
                </a:solidFill>
                <a:latin typeface="Lato"/>
                <a:ea typeface="Lato"/>
                <a:cs typeface="Lato"/>
                <a:sym typeface="Lato"/>
              </a:rPr>
              <a:t>Inflation is measured by tracking how the price of a basket of everyday items changes over time.</a:t>
            </a:r>
            <a:endParaRPr b="1" i="0" sz="1800" u="none" cap="none" strike="noStrike">
              <a:solidFill>
                <a:srgbClr val="000000"/>
              </a:solidFill>
              <a:latin typeface="Lato"/>
              <a:ea typeface="Lato"/>
              <a:cs typeface="Lato"/>
              <a:sym typeface="Lato"/>
            </a:endParaRPr>
          </a:p>
        </p:txBody>
      </p:sp>
      <p:sp>
        <p:nvSpPr>
          <p:cNvPr id="745" name="Google Shape;745;g11e6bd958b3_0_38"/>
          <p:cNvSpPr txBox="1"/>
          <p:nvPr/>
        </p:nvSpPr>
        <p:spPr>
          <a:xfrm>
            <a:off x="379375" y="1980000"/>
            <a:ext cx="5010600" cy="25308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15000"/>
              </a:lnSpc>
              <a:spcBef>
                <a:spcPts val="0"/>
              </a:spcBef>
              <a:spcAft>
                <a:spcPts val="0"/>
              </a:spcAft>
              <a:buClr>
                <a:srgbClr val="1E1E1E"/>
              </a:buClr>
              <a:buSzPts val="1500"/>
              <a:buFont typeface="Lato"/>
              <a:buChar char="●"/>
            </a:pPr>
            <a:r>
              <a:rPr b="0" i="0" lang="en-GB" sz="1500" u="none" cap="none" strike="noStrike">
                <a:solidFill>
                  <a:srgbClr val="1E1E1E"/>
                </a:solidFill>
                <a:highlight>
                  <a:srgbClr val="FFFFFF"/>
                </a:highlight>
                <a:latin typeface="Lato"/>
                <a:ea typeface="Lato"/>
                <a:cs typeface="Lato"/>
                <a:sym typeface="Lato"/>
                <a:extLst>
                  <a:ext uri="http://customooxmlschemas.google.com/">
                    <go:slidesCustomData xmlns:go="http://customooxmlschemas.google.com/" textRoundtripDataId="57"/>
                  </a:ext>
                </a:extLst>
              </a:rPr>
              <a:t>Consumer inflation is measured by taking a sample ‘shopping basket’ of around 700 goods and services each month in the UK, and monitoring how the total price of the basket changes. </a:t>
            </a:r>
            <a:endParaRPr b="0" i="0" sz="1500" u="none" cap="none" strike="noStrike">
              <a:solidFill>
                <a:srgbClr val="1E1E1E"/>
              </a:solidFill>
              <a:highlight>
                <a:srgbClr val="FFFFFF"/>
              </a:highlight>
              <a:latin typeface="Lato"/>
              <a:ea typeface="Lato"/>
              <a:cs typeface="Lato"/>
              <a:sym typeface="Lato"/>
              <a:extLst>
                <a:ext uri="http://customooxmlschemas.google.com/">
                  <go:slidesCustomData xmlns:go="http://customooxmlschemas.google.com/" textRoundtripDataId="58"/>
                </a:ext>
              </a:extLst>
            </a:endParaRPr>
          </a:p>
          <a:p>
            <a:pPr indent="-323850" lvl="0" marL="457200" marR="0" rtl="0" algn="l">
              <a:lnSpc>
                <a:spcPct val="115000"/>
              </a:lnSpc>
              <a:spcBef>
                <a:spcPts val="1000"/>
              </a:spcBef>
              <a:spcAft>
                <a:spcPts val="0"/>
              </a:spcAft>
              <a:buClr>
                <a:srgbClr val="1E1E1E"/>
              </a:buClr>
              <a:buSzPts val="1500"/>
              <a:buFont typeface="Lato"/>
              <a:buChar char="●"/>
            </a:pPr>
            <a:r>
              <a:rPr b="0" i="0" lang="en-GB" sz="1500" u="none" cap="none" strike="noStrike">
                <a:solidFill>
                  <a:srgbClr val="1E1E1E"/>
                </a:solidFill>
                <a:highlight>
                  <a:srgbClr val="FFFFFF"/>
                </a:highlight>
                <a:latin typeface="Lato"/>
                <a:ea typeface="Lato"/>
                <a:cs typeface="Lato"/>
                <a:sym typeface="Lato"/>
                <a:extLst>
                  <a:ext uri="http://customooxmlschemas.google.com/">
                    <go:slidesCustomData xmlns:go="http://customooxmlschemas.google.com/" textRoundtripDataId="59"/>
                  </a:ext>
                </a:extLst>
              </a:rPr>
              <a:t>Goods include things like food, clothes and petrol. Services include </a:t>
            </a:r>
            <a:r>
              <a:rPr b="0" i="0" lang="en-GB" sz="1500" u="none" cap="none" strike="noStrike">
                <a:solidFill>
                  <a:srgbClr val="1E1E1E"/>
                </a:solidFill>
                <a:highlight>
                  <a:srgbClr val="FFFFFF"/>
                </a:highlight>
                <a:latin typeface="Lato"/>
                <a:ea typeface="Lato"/>
                <a:cs typeface="Lato"/>
                <a:sym typeface="Lato"/>
                <a:extLst>
                  <a:ext uri="http://customooxmlschemas.google.com/">
                    <go:slidesCustomData xmlns:go="http://customooxmlschemas.google.com/" textRoundtripDataId="60"/>
                  </a:ext>
                </a:extLst>
              </a:rPr>
              <a:t>things </a:t>
            </a:r>
            <a:r>
              <a:rPr b="0" i="0" lang="en-GB" sz="1500" u="none" cap="none" strike="noStrike">
                <a:solidFill>
                  <a:srgbClr val="1E1E1E"/>
                </a:solidFill>
                <a:highlight>
                  <a:srgbClr val="FFFFFF"/>
                </a:highlight>
                <a:latin typeface="Lato"/>
                <a:ea typeface="Lato"/>
                <a:cs typeface="Lato"/>
                <a:sym typeface="Lato"/>
                <a:extLst>
                  <a:ext uri="http://customooxmlschemas.google.com/">
                    <go:slidesCustomData xmlns:go="http://customooxmlschemas.google.com/" textRoundtripDataId="61"/>
                  </a:ext>
                </a:extLst>
              </a:rPr>
              <a:t>like transport, restaurants and cinema trips.</a:t>
            </a:r>
            <a:endParaRPr b="0" i="0" sz="1500" u="none" cap="none" strike="noStrike">
              <a:solidFill>
                <a:srgbClr val="1E1E1E"/>
              </a:solidFill>
              <a:highlight>
                <a:srgbClr val="FFFFFF"/>
              </a:highlight>
              <a:latin typeface="Lato"/>
              <a:ea typeface="Lato"/>
              <a:cs typeface="Lato"/>
              <a:sym typeface="Lato"/>
              <a:extLst>
                <a:ext uri="http://customooxmlschemas.google.com/">
                  <go:slidesCustomData xmlns:go="http://customooxmlschemas.google.com/" textRoundtripDataId="62"/>
                </a:ext>
              </a:extLst>
            </a:endParaRPr>
          </a:p>
          <a:p>
            <a:pPr indent="-323850" lvl="0" marL="457200" marR="0" rtl="0" algn="l">
              <a:lnSpc>
                <a:spcPct val="115000"/>
              </a:lnSpc>
              <a:spcBef>
                <a:spcPts val="1000"/>
              </a:spcBef>
              <a:spcAft>
                <a:spcPts val="1000"/>
              </a:spcAft>
              <a:buClr>
                <a:srgbClr val="1E1E1E"/>
              </a:buClr>
              <a:buSzPts val="1500"/>
              <a:buFont typeface="Lato"/>
              <a:buChar char="●"/>
            </a:pPr>
            <a:r>
              <a:rPr b="0" i="0" lang="en-GB" sz="1500" u="none" cap="none" strike="noStrike">
                <a:solidFill>
                  <a:srgbClr val="1E1E1E"/>
                </a:solidFill>
                <a:highlight>
                  <a:srgbClr val="FFFFFF"/>
                </a:highlight>
                <a:latin typeface="Lato"/>
                <a:ea typeface="Lato"/>
                <a:cs typeface="Lato"/>
                <a:sym typeface="Lato"/>
                <a:extLst>
                  <a:ext uri="http://customooxmlschemas.google.com/">
                    <go:slidesCustomData xmlns:go="http://customooxmlschemas.google.com/" textRoundtripDataId="63"/>
                  </a:ext>
                </a:extLst>
              </a:rPr>
              <a:t>This is known as the </a:t>
            </a:r>
            <a:r>
              <a:rPr b="0" i="0" lang="en-GB" sz="1500" u="sng" cap="none" strike="noStrike">
                <a:solidFill>
                  <a:srgbClr val="1E1E1E"/>
                </a:solidFill>
                <a:highlight>
                  <a:srgbClr val="FFFFFF"/>
                </a:highlight>
                <a:latin typeface="Lato"/>
                <a:ea typeface="Lato"/>
                <a:cs typeface="Lato"/>
                <a:sym typeface="Lato"/>
                <a:extLst>
                  <a:ext uri="http://customooxmlschemas.google.com/">
                    <go:slidesCustomData xmlns:go="http://customooxmlschemas.google.com/" textRoundtripDataId="64"/>
                  </a:ext>
                </a:extLst>
              </a:rPr>
              <a:t>‘Consumer Prices Index’</a:t>
            </a:r>
            <a:r>
              <a:rPr b="0" i="0" lang="en-GB" sz="1500" u="none" cap="none" strike="noStrike">
                <a:solidFill>
                  <a:srgbClr val="1E1E1E"/>
                </a:solidFill>
                <a:highlight>
                  <a:srgbClr val="FFFFFF"/>
                </a:highlight>
                <a:latin typeface="Lato"/>
                <a:ea typeface="Lato"/>
                <a:cs typeface="Lato"/>
                <a:sym typeface="Lato"/>
                <a:extLst>
                  <a:ext uri="http://customooxmlschemas.google.com/">
                    <go:slidesCustomData xmlns:go="http://customooxmlschemas.google.com/" textRoundtripDataId="65"/>
                  </a:ext>
                </a:extLst>
              </a:rPr>
              <a:t> (CPI)</a:t>
            </a:r>
            <a:endParaRPr b="0" i="0" sz="1500" u="none" cap="none" strike="noStrike">
              <a:solidFill>
                <a:srgbClr val="1E1E1E"/>
              </a:solidFill>
              <a:highlight>
                <a:srgbClr val="FFFFFF"/>
              </a:highlight>
              <a:latin typeface="Lato"/>
              <a:ea typeface="Lato"/>
              <a:cs typeface="Lato"/>
              <a:sym typeface="Lato"/>
            </a:endParaRPr>
          </a:p>
        </p:txBody>
      </p:sp>
      <p:pic>
        <p:nvPicPr>
          <p:cNvPr id="746" name="Google Shape;746;g11e6bd958b3_0_38"/>
          <p:cNvPicPr preferRelativeResize="0"/>
          <p:nvPr/>
        </p:nvPicPr>
        <p:blipFill rotWithShape="1">
          <a:blip r:embed="rId4">
            <a:alphaModFix/>
          </a:blip>
          <a:srcRect b="0" l="0" r="0" t="0"/>
          <a:stretch/>
        </p:blipFill>
        <p:spPr>
          <a:xfrm>
            <a:off x="8050064" y="4271275"/>
            <a:ext cx="792833" cy="585405"/>
          </a:xfrm>
          <a:prstGeom prst="rect">
            <a:avLst/>
          </a:prstGeom>
          <a:noFill/>
          <a:ln>
            <a:noFill/>
          </a:ln>
        </p:spPr>
      </p:pic>
      <p:sp>
        <p:nvSpPr>
          <p:cNvPr id="747" name="Google Shape;747;g11e6bd958b3_0_38"/>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6"/>
          <p:cNvSpPr txBox="1"/>
          <p:nvPr/>
        </p:nvSpPr>
        <p:spPr>
          <a:xfrm>
            <a:off x="159300" y="31377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89" name="Google Shape;89;p6"/>
          <p:cNvSpPr/>
          <p:nvPr/>
        </p:nvSpPr>
        <p:spPr>
          <a:xfrm>
            <a:off x="4392351" y="1310087"/>
            <a:ext cx="3674100" cy="18501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600" u="none" cap="none" strike="noStrike">
                <a:solidFill>
                  <a:schemeClr val="dk1"/>
                </a:solidFill>
                <a:latin typeface="Lato Black"/>
                <a:ea typeface="Lato Black"/>
                <a:cs typeface="Lato Black"/>
                <a:sym typeface="Lato Black"/>
              </a:rPr>
              <a:t>Your question here</a:t>
            </a:r>
            <a:endParaRPr b="1" i="0" sz="1600" u="none" cap="none" strike="noStrike">
              <a:solidFill>
                <a:srgbClr val="000000"/>
              </a:solidFill>
              <a:latin typeface="Lato Black"/>
              <a:ea typeface="Lato Black"/>
              <a:cs typeface="Lato Black"/>
              <a:sym typeface="Lato Black"/>
            </a:endParaRPr>
          </a:p>
        </p:txBody>
      </p:sp>
      <p:sp>
        <p:nvSpPr>
          <p:cNvPr id="90" name="Google Shape;90;p6"/>
          <p:cNvSpPr txBox="1"/>
          <p:nvPr/>
        </p:nvSpPr>
        <p:spPr>
          <a:xfrm>
            <a:off x="477475" y="429192"/>
            <a:ext cx="8242200" cy="5886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0" i="0" lang="en-GB" sz="3600" u="none" cap="none" strike="noStrike">
                <a:solidFill>
                  <a:schemeClr val="accent2"/>
                </a:solidFill>
                <a:latin typeface="Lato Light"/>
                <a:ea typeface="Lato Light"/>
                <a:cs typeface="Lato Light"/>
                <a:sym typeface="Lato Light"/>
              </a:rPr>
              <a:t>Asking </a:t>
            </a:r>
            <a:r>
              <a:rPr b="1" i="0" lang="en-GB" sz="3600" u="none" cap="none" strike="noStrike">
                <a:solidFill>
                  <a:schemeClr val="accent2"/>
                </a:solidFill>
                <a:latin typeface="Lato Black"/>
                <a:ea typeface="Lato Black"/>
                <a:cs typeface="Lato Black"/>
                <a:sym typeface="Lato Black"/>
              </a:rPr>
              <a:t>BIG</a:t>
            </a:r>
            <a:r>
              <a:rPr b="0" i="0" lang="en-GB" sz="3600" u="none" cap="none" strike="noStrike">
                <a:solidFill>
                  <a:schemeClr val="accent2"/>
                </a:solidFill>
                <a:latin typeface="Lato Light"/>
                <a:ea typeface="Lato Light"/>
                <a:cs typeface="Lato Light"/>
                <a:sym typeface="Lato Light"/>
              </a:rPr>
              <a:t> money questions</a:t>
            </a:r>
            <a:endParaRPr b="0" i="0" sz="3600" u="none" cap="none" strike="noStrike">
              <a:solidFill>
                <a:schemeClr val="accent2"/>
              </a:solidFill>
              <a:latin typeface="Lato Light"/>
              <a:ea typeface="Lato Light"/>
              <a:cs typeface="Lato Light"/>
              <a:sym typeface="Lato Light"/>
            </a:endParaRPr>
          </a:p>
        </p:txBody>
      </p:sp>
      <p:sp>
        <p:nvSpPr>
          <p:cNvPr id="91" name="Google Shape;91;p6"/>
          <p:cNvSpPr txBox="1"/>
          <p:nvPr/>
        </p:nvSpPr>
        <p:spPr>
          <a:xfrm rot="-2260">
            <a:off x="543389" y="1170855"/>
            <a:ext cx="3194101"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Lato Black"/>
                <a:ea typeface="Lato Black"/>
                <a:cs typeface="Lato Black"/>
                <a:sym typeface="Lato Black"/>
              </a:rPr>
              <a:t>“Why is it important to think about how we use our money?” </a:t>
            </a:r>
            <a:endParaRPr b="0" i="0" sz="1600" u="none" cap="none" strike="noStrike">
              <a:solidFill>
                <a:schemeClr val="lt1"/>
              </a:solidFill>
              <a:latin typeface="Lato Black"/>
              <a:ea typeface="Lato Black"/>
              <a:cs typeface="Lato Black"/>
              <a:sym typeface="Lato Black"/>
            </a:endParaRPr>
          </a:p>
        </p:txBody>
      </p:sp>
      <p:sp>
        <p:nvSpPr>
          <p:cNvPr id="92" name="Google Shape;92;p6"/>
          <p:cNvSpPr txBox="1"/>
          <p:nvPr/>
        </p:nvSpPr>
        <p:spPr>
          <a:xfrm rot="-1444">
            <a:off x="711996" y="2676909"/>
            <a:ext cx="28569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Lato Black"/>
                <a:ea typeface="Lato Black"/>
                <a:cs typeface="Lato Black"/>
                <a:sym typeface="Lato Black"/>
              </a:rPr>
              <a:t>“How can money make people feel?”</a:t>
            </a:r>
            <a:endParaRPr b="0" i="0" sz="1600" u="none" cap="none" strike="noStrike">
              <a:solidFill>
                <a:schemeClr val="lt1"/>
              </a:solidFill>
              <a:latin typeface="Lato Black"/>
              <a:ea typeface="Lato Black"/>
              <a:cs typeface="Lato Black"/>
              <a:sym typeface="Lato Black"/>
            </a:endParaRPr>
          </a:p>
        </p:txBody>
      </p:sp>
      <p:sp>
        <p:nvSpPr>
          <p:cNvPr id="93" name="Google Shape;93;p6"/>
          <p:cNvSpPr txBox="1"/>
          <p:nvPr/>
        </p:nvSpPr>
        <p:spPr>
          <a:xfrm>
            <a:off x="707564" y="1962000"/>
            <a:ext cx="28659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Lato Black"/>
                <a:ea typeface="Lato Black"/>
                <a:cs typeface="Lato Black"/>
                <a:sym typeface="Lato Black"/>
              </a:rPr>
              <a:t>“What does it mean to be good at managing money?”</a:t>
            </a:r>
            <a:endParaRPr b="0" i="0" sz="1600" u="none" cap="none" strike="noStrike">
              <a:solidFill>
                <a:schemeClr val="lt1"/>
              </a:solidFill>
              <a:latin typeface="Lato Black"/>
              <a:ea typeface="Lato Black"/>
              <a:cs typeface="Lato Black"/>
              <a:sym typeface="Lato Black"/>
            </a:endParaRPr>
          </a:p>
        </p:txBody>
      </p:sp>
      <p:sp>
        <p:nvSpPr>
          <p:cNvPr id="94" name="Google Shape;94;p6"/>
          <p:cNvSpPr txBox="1"/>
          <p:nvPr/>
        </p:nvSpPr>
        <p:spPr>
          <a:xfrm>
            <a:off x="360375" y="4242150"/>
            <a:ext cx="737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5" name="Google Shape;95;p6"/>
          <p:cNvSpPr txBox="1"/>
          <p:nvPr/>
        </p:nvSpPr>
        <p:spPr>
          <a:xfrm>
            <a:off x="418625" y="3452475"/>
            <a:ext cx="8242200" cy="677100"/>
          </a:xfrm>
          <a:prstGeom prst="rect">
            <a:avLst/>
          </a:prstGeom>
          <a:noFill/>
          <a:ln cap="flat" cmpd="sng" w="2857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600">
                <a:solidFill>
                  <a:schemeClr val="accent2"/>
                </a:solidFill>
              </a:rPr>
              <a:t>If there is a question </a:t>
            </a:r>
            <a:r>
              <a:rPr b="1" lang="en-GB" sz="1600">
                <a:solidFill>
                  <a:schemeClr val="accent2"/>
                </a:solidFill>
              </a:rPr>
              <a:t>that</a:t>
            </a:r>
            <a:r>
              <a:rPr b="1" lang="en-GB" sz="1600">
                <a:solidFill>
                  <a:schemeClr val="accent2"/>
                </a:solidFill>
              </a:rPr>
              <a:t> you do not wish to ask aloud, you can write it on a post-it note which will be collected throughout the session and answered at the end</a:t>
            </a:r>
            <a:endParaRPr b="1" sz="1600">
              <a:solidFill>
                <a:schemeClr val="accent2"/>
              </a:solidFill>
            </a:endParaRPr>
          </a:p>
        </p:txBody>
      </p:sp>
      <p:sp>
        <p:nvSpPr>
          <p:cNvPr id="96" name="Google Shape;96;p6"/>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g12c8d1b1417_1_0"/>
          <p:cNvSpPr txBox="1"/>
          <p:nvPr/>
        </p:nvSpPr>
        <p:spPr>
          <a:xfrm>
            <a:off x="1249300" y="253750"/>
            <a:ext cx="37407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Check in, c</a:t>
            </a:r>
            <a:r>
              <a:rPr b="1" i="0" lang="en-GB" sz="2600" u="none" cap="none" strike="noStrike">
                <a:solidFill>
                  <a:srgbClr val="FF8022"/>
                </a:solidFill>
                <a:latin typeface="Lato Black"/>
                <a:ea typeface="Lato Black"/>
                <a:cs typeface="Lato Black"/>
                <a:sym typeface="Lato Black"/>
                <a:extLst>
                  <a:ext uri="http://customooxmlschemas.google.com/">
                    <go:slidesCustomData xmlns:go="http://customooxmlschemas.google.com/" textRoundtripDataId="66"/>
                  </a:ext>
                </a:extLst>
              </a:rPr>
              <a:t>heck </a:t>
            </a:r>
            <a:r>
              <a:rPr b="1" i="0" lang="en-GB" sz="2600" u="none" cap="none" strike="noStrike">
                <a:solidFill>
                  <a:srgbClr val="FF8022"/>
                </a:solidFill>
                <a:latin typeface="Lato Black"/>
                <a:ea typeface="Lato Black"/>
                <a:cs typeface="Lato Black"/>
                <a:sym typeface="Lato Black"/>
              </a:rPr>
              <a:t>out</a:t>
            </a:r>
            <a:endParaRPr b="0" i="0" sz="1400" u="none" cap="none" strike="noStrike">
              <a:solidFill>
                <a:srgbClr val="000000"/>
              </a:solidFill>
              <a:latin typeface="Arial"/>
              <a:ea typeface="Arial"/>
              <a:cs typeface="Arial"/>
              <a:sym typeface="Arial"/>
            </a:endParaRPr>
          </a:p>
        </p:txBody>
      </p:sp>
      <p:sp>
        <p:nvSpPr>
          <p:cNvPr id="753" name="Google Shape;753;g12c8d1b1417_1_0"/>
          <p:cNvSpPr txBox="1"/>
          <p:nvPr/>
        </p:nvSpPr>
        <p:spPr>
          <a:xfrm>
            <a:off x="448800" y="1349693"/>
            <a:ext cx="4729200" cy="238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GB" sz="1600" u="none" cap="none" strike="noStrike">
                <a:solidFill>
                  <a:srgbClr val="000000"/>
                </a:solidFill>
                <a:latin typeface="Lato"/>
                <a:ea typeface="Lato"/>
                <a:cs typeface="Lato"/>
                <a:sym typeface="Lato"/>
              </a:rPr>
              <a:t>Part 1 | It’s 2015. </a:t>
            </a:r>
            <a:endParaRPr b="0" i="0" sz="16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0" i="0" sz="16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rPr b="0" i="0" lang="en-GB" sz="1600" u="none" cap="none" strike="noStrike">
                <a:solidFill>
                  <a:srgbClr val="000000"/>
                </a:solidFill>
                <a:latin typeface="Lato"/>
                <a:ea typeface="Lato"/>
                <a:cs typeface="Lato"/>
                <a:sym typeface="Lato"/>
              </a:rPr>
              <a:t>You’re going food shopping and have a </a:t>
            </a:r>
            <a:r>
              <a:rPr b="0" i="0" lang="en-GB" sz="1600" u="none" cap="none" strike="noStrike">
                <a:solidFill>
                  <a:srgbClr val="000000"/>
                </a:solidFill>
                <a:latin typeface="Lato"/>
                <a:ea typeface="Lato"/>
                <a:cs typeface="Lato"/>
                <a:sym typeface="Lato"/>
                <a:extLst>
                  <a:ext uri="http://customooxmlschemas.google.com/">
                    <go:slidesCustomData xmlns:go="http://customooxmlschemas.google.com/" textRoundtripDataId="67"/>
                  </a:ext>
                </a:extLst>
              </a:rPr>
              <a:t>£26.50 </a:t>
            </a:r>
            <a:r>
              <a:rPr b="0" i="0" lang="en-GB" sz="1600" u="none" cap="none" strike="noStrike">
                <a:solidFill>
                  <a:srgbClr val="000000"/>
                </a:solidFill>
                <a:latin typeface="Lato"/>
                <a:ea typeface="Lato"/>
                <a:cs typeface="Lato"/>
                <a:sym typeface="Lato"/>
              </a:rPr>
              <a:t>budget for your weekly food shop. Your task is to pick all of the ingredients and items you want to purchase to make meals for a week, sticking to your budget. </a:t>
            </a:r>
            <a:endParaRPr b="0" i="0" sz="1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754" name="Google Shape;754;g12c8d1b1417_1_0"/>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755" name="Google Shape;755;g12c8d1b1417_1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756" name="Google Shape;756;g12c8d1b1417_1_0"/>
          <p:cNvPicPr preferRelativeResize="0"/>
          <p:nvPr/>
        </p:nvPicPr>
        <p:blipFill rotWithShape="1">
          <a:blip r:embed="rId4">
            <a:alphaModFix/>
          </a:blip>
          <a:srcRect b="21458" l="23883" r="23992" t="14120"/>
          <a:stretch/>
        </p:blipFill>
        <p:spPr>
          <a:xfrm>
            <a:off x="5339053" y="1513000"/>
            <a:ext cx="3427325" cy="2382599"/>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g135522bfe87_0_29"/>
          <p:cNvSpPr txBox="1"/>
          <p:nvPr/>
        </p:nvSpPr>
        <p:spPr>
          <a:xfrm>
            <a:off x="448800" y="2571750"/>
            <a:ext cx="4926900" cy="185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1" i="0" lang="en-GB" sz="1200" u="none" cap="none" strike="noStrike">
                <a:solidFill>
                  <a:schemeClr val="accent1"/>
                </a:solidFill>
                <a:latin typeface="Lato"/>
                <a:ea typeface="Lato"/>
                <a:cs typeface="Lato"/>
                <a:sym typeface="Lato"/>
              </a:rPr>
              <a:t>When your shopping lists are completed, answer the following </a:t>
            </a:r>
            <a:r>
              <a:rPr b="1" i="0" lang="en-GB" sz="1200" u="none" cap="none" strike="noStrike">
                <a:solidFill>
                  <a:schemeClr val="accent1"/>
                </a:solidFill>
                <a:latin typeface="Lato"/>
                <a:ea typeface="Lato"/>
                <a:cs typeface="Lato"/>
                <a:sym typeface="Lato"/>
                <a:extLst>
                  <a:ext uri="http://customooxmlschemas.google.com/">
                    <go:slidesCustomData xmlns:go="http://customooxmlschemas.google.com/" textRoundtripDataId="68"/>
                  </a:ext>
                </a:extLst>
              </a:rPr>
              <a:t>questions</a:t>
            </a:r>
            <a:r>
              <a:rPr b="1" i="0" lang="en-GB" sz="1200" u="none" cap="none" strike="noStrike">
                <a:solidFill>
                  <a:schemeClr val="accent1"/>
                </a:solidFill>
                <a:latin typeface="Lato"/>
                <a:ea typeface="Lato"/>
                <a:cs typeface="Lato"/>
                <a:sym typeface="Lato"/>
              </a:rPr>
              <a:t>:</a:t>
            </a:r>
            <a:endParaRPr b="1" i="0" sz="1200" u="none" cap="none" strike="noStrike">
              <a:solidFill>
                <a:schemeClr val="accent1"/>
              </a:solidFill>
              <a:latin typeface="Lato"/>
              <a:ea typeface="Lato"/>
              <a:cs typeface="Lato"/>
              <a:sym typeface="Lato"/>
            </a:endParaRPr>
          </a:p>
          <a:p>
            <a:pPr indent="-304800" lvl="0" marL="457200" marR="0" rtl="0" algn="l">
              <a:lnSpc>
                <a:spcPct val="115000"/>
              </a:lnSpc>
              <a:spcBef>
                <a:spcPts val="0"/>
              </a:spcBef>
              <a:spcAft>
                <a:spcPts val="0"/>
              </a:spcAft>
              <a:buClr>
                <a:schemeClr val="accent1"/>
              </a:buClr>
              <a:buSzPts val="1200"/>
              <a:buFont typeface="Lato"/>
              <a:buAutoNum type="arabicPeriod"/>
            </a:pPr>
            <a:r>
              <a:rPr b="1" i="0" lang="en-GB" sz="1200" u="none" cap="none" strike="noStrike">
                <a:solidFill>
                  <a:schemeClr val="accent1"/>
                </a:solidFill>
                <a:latin typeface="Lato"/>
                <a:ea typeface="Lato"/>
                <a:cs typeface="Lato"/>
                <a:sym typeface="Lato"/>
              </a:rPr>
              <a:t>Is the total cost lower or higher than the original £26.50 total?</a:t>
            </a:r>
            <a:endParaRPr b="1" i="0" sz="1200" u="none" cap="none" strike="noStrike">
              <a:solidFill>
                <a:schemeClr val="accent1"/>
              </a:solidFill>
              <a:latin typeface="Lato"/>
              <a:ea typeface="Lato"/>
              <a:cs typeface="Lato"/>
              <a:sym typeface="Lato"/>
            </a:endParaRPr>
          </a:p>
          <a:p>
            <a:pPr indent="-304800" lvl="0" marL="457200" marR="0" rtl="0" algn="l">
              <a:lnSpc>
                <a:spcPct val="115000"/>
              </a:lnSpc>
              <a:spcBef>
                <a:spcPts val="0"/>
              </a:spcBef>
              <a:spcAft>
                <a:spcPts val="0"/>
              </a:spcAft>
              <a:buClr>
                <a:schemeClr val="accent1"/>
              </a:buClr>
              <a:buSzPts val="1200"/>
              <a:buFont typeface="Lato"/>
              <a:buAutoNum type="arabicPeriod"/>
            </a:pPr>
            <a:r>
              <a:rPr b="1" i="0" lang="en-GB" sz="1200" u="none" cap="none" strike="noStrike">
                <a:solidFill>
                  <a:schemeClr val="accent1"/>
                </a:solidFill>
                <a:latin typeface="Lato"/>
                <a:ea typeface="Lato"/>
                <a:cs typeface="Lato"/>
                <a:sym typeface="Lato"/>
              </a:rPr>
              <a:t>Which items have increased or decreased in price and why do you think these changes have taken place?</a:t>
            </a:r>
            <a:endParaRPr b="1" i="0" sz="1200" u="none" cap="none" strike="noStrike">
              <a:solidFill>
                <a:schemeClr val="accent1"/>
              </a:solidFill>
              <a:latin typeface="Lato"/>
              <a:ea typeface="Lato"/>
              <a:cs typeface="Lato"/>
              <a:sym typeface="Lato"/>
            </a:endParaRPr>
          </a:p>
          <a:p>
            <a:pPr indent="-304800" lvl="0" marL="457200" marR="0" rtl="0" algn="l">
              <a:lnSpc>
                <a:spcPct val="115000"/>
              </a:lnSpc>
              <a:spcBef>
                <a:spcPts val="0"/>
              </a:spcBef>
              <a:spcAft>
                <a:spcPts val="0"/>
              </a:spcAft>
              <a:buClr>
                <a:schemeClr val="accent1"/>
              </a:buClr>
              <a:buSzPts val="1200"/>
              <a:buFont typeface="Lato"/>
              <a:buAutoNum type="arabicPeriod"/>
            </a:pPr>
            <a:r>
              <a:rPr b="1" i="0" lang="en-GB" sz="1200" u="none" cap="none" strike="noStrike">
                <a:solidFill>
                  <a:schemeClr val="accent1"/>
                </a:solidFill>
                <a:latin typeface="Lato"/>
                <a:ea typeface="Lato"/>
                <a:cs typeface="Lato"/>
                <a:sym typeface="Lato"/>
              </a:rPr>
              <a:t>If the cost of products that I need like food </a:t>
            </a:r>
            <a:r>
              <a:rPr b="1" i="0" lang="en-GB" sz="1200" u="none" cap="none" strike="noStrike">
                <a:solidFill>
                  <a:schemeClr val="accent1"/>
                </a:solidFill>
                <a:latin typeface="Lato"/>
                <a:ea typeface="Lato"/>
                <a:cs typeface="Lato"/>
                <a:sym typeface="Lato"/>
                <a:extLst>
                  <a:ext uri="http://customooxmlschemas.google.com/">
                    <go:slidesCustomData xmlns:go="http://customooxmlschemas.google.com/" textRoundtripDataId="69"/>
                  </a:ext>
                </a:extLst>
              </a:rPr>
              <a:t>has </a:t>
            </a:r>
            <a:r>
              <a:rPr b="1" i="0" lang="en-GB" sz="1200" u="none" cap="none" strike="noStrike">
                <a:solidFill>
                  <a:schemeClr val="accent1"/>
                </a:solidFill>
                <a:latin typeface="Lato"/>
                <a:ea typeface="Lato"/>
                <a:cs typeface="Lato"/>
                <a:sym typeface="Lato"/>
              </a:rPr>
              <a:t>gone up, what does this mean for the money I have left for my wants or that I want to save or invest?</a:t>
            </a:r>
            <a:endParaRPr b="1" i="0" sz="1500" u="none" cap="none" strike="noStrike">
              <a:solidFill>
                <a:schemeClr val="accent1"/>
              </a:solidFill>
              <a:latin typeface="Lato"/>
              <a:ea typeface="Lato"/>
              <a:cs typeface="Lato"/>
              <a:sym typeface="Lato"/>
            </a:endParaRPr>
          </a:p>
        </p:txBody>
      </p:sp>
      <p:pic>
        <p:nvPicPr>
          <p:cNvPr id="762" name="Google Shape;762;g135522bfe87_0_29"/>
          <p:cNvPicPr preferRelativeResize="0"/>
          <p:nvPr/>
        </p:nvPicPr>
        <p:blipFill rotWithShape="1">
          <a:blip r:embed="rId3">
            <a:alphaModFix/>
          </a:blip>
          <a:srcRect b="0" l="0" r="0" t="0"/>
          <a:stretch/>
        </p:blipFill>
        <p:spPr>
          <a:xfrm>
            <a:off x="5556350" y="1477500"/>
            <a:ext cx="3587649" cy="2397725"/>
          </a:xfrm>
          <a:prstGeom prst="rect">
            <a:avLst/>
          </a:prstGeom>
          <a:noFill/>
          <a:ln>
            <a:noFill/>
          </a:ln>
        </p:spPr>
      </p:pic>
      <p:sp>
        <p:nvSpPr>
          <p:cNvPr id="763" name="Google Shape;763;g135522bfe87_0_29"/>
          <p:cNvSpPr txBox="1"/>
          <p:nvPr/>
        </p:nvSpPr>
        <p:spPr>
          <a:xfrm>
            <a:off x="1249300" y="253750"/>
            <a:ext cx="37407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Check in, c</a:t>
            </a:r>
            <a:r>
              <a:rPr b="1" i="0" lang="en-GB" sz="2600" u="none" cap="none" strike="noStrike">
                <a:solidFill>
                  <a:srgbClr val="FF8022"/>
                </a:solidFill>
                <a:latin typeface="Lato Black"/>
                <a:ea typeface="Lato Black"/>
                <a:cs typeface="Lato Black"/>
                <a:sym typeface="Lato Black"/>
                <a:extLst>
                  <a:ext uri="http://customooxmlschemas.google.com/">
                    <go:slidesCustomData xmlns:go="http://customooxmlschemas.google.com/" textRoundtripDataId="70"/>
                  </a:ext>
                </a:extLst>
              </a:rPr>
              <a:t>heck </a:t>
            </a:r>
            <a:r>
              <a:rPr b="1" i="0" lang="en-GB" sz="2600" u="none" cap="none" strike="noStrike">
                <a:solidFill>
                  <a:srgbClr val="FF8022"/>
                </a:solidFill>
                <a:latin typeface="Lato Black"/>
                <a:ea typeface="Lato Black"/>
                <a:cs typeface="Lato Black"/>
                <a:sym typeface="Lato Black"/>
              </a:rPr>
              <a:t>out</a:t>
            </a:r>
            <a:endParaRPr b="0" i="0" sz="1400" u="none" cap="none" strike="noStrike">
              <a:solidFill>
                <a:srgbClr val="000000"/>
              </a:solidFill>
              <a:latin typeface="Arial"/>
              <a:ea typeface="Arial"/>
              <a:cs typeface="Arial"/>
              <a:sym typeface="Arial"/>
            </a:endParaRPr>
          </a:p>
        </p:txBody>
      </p:sp>
      <p:pic>
        <p:nvPicPr>
          <p:cNvPr id="764" name="Google Shape;764;g135522bfe87_0_29"/>
          <p:cNvPicPr preferRelativeResize="0"/>
          <p:nvPr/>
        </p:nvPicPr>
        <p:blipFill rotWithShape="1">
          <a:blip r:embed="rId4">
            <a:alphaModFix/>
          </a:blip>
          <a:srcRect b="0" l="0" r="0" t="0"/>
          <a:stretch/>
        </p:blipFill>
        <p:spPr>
          <a:xfrm>
            <a:off x="448799" y="171188"/>
            <a:ext cx="690376" cy="690376"/>
          </a:xfrm>
          <a:prstGeom prst="rect">
            <a:avLst/>
          </a:prstGeom>
          <a:noFill/>
          <a:ln>
            <a:noFill/>
          </a:ln>
        </p:spPr>
      </p:pic>
      <p:sp>
        <p:nvSpPr>
          <p:cNvPr id="765" name="Google Shape;765;g135522bfe87_0_29"/>
          <p:cNvSpPr txBox="1"/>
          <p:nvPr/>
        </p:nvSpPr>
        <p:spPr>
          <a:xfrm>
            <a:off x="448800" y="1349699"/>
            <a:ext cx="4729200" cy="128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rgbClr val="000000"/>
                </a:solidFill>
                <a:latin typeface="Lato"/>
                <a:ea typeface="Lato"/>
                <a:cs typeface="Lato"/>
                <a:sym typeface="Lato"/>
              </a:rPr>
              <a:t>Part 2 | You’ve jumped forward a few years and it’s now 2022! Using the </a:t>
            </a:r>
            <a:r>
              <a:rPr b="0" i="1" lang="en-GB" sz="1600" u="none" cap="none" strike="noStrike">
                <a:solidFill>
                  <a:srgbClr val="000000"/>
                </a:solidFill>
                <a:latin typeface="Lato"/>
                <a:ea typeface="Lato"/>
                <a:cs typeface="Lato"/>
                <a:sym typeface="Lato"/>
              </a:rPr>
              <a:t>2022 Grocery Items List</a:t>
            </a:r>
            <a:r>
              <a:rPr b="0" i="0" lang="en-GB" sz="1600" u="none" cap="none" strike="noStrike">
                <a:solidFill>
                  <a:srgbClr val="000000"/>
                </a:solidFill>
                <a:latin typeface="Lato"/>
                <a:ea typeface="Lato"/>
                <a:cs typeface="Lato"/>
                <a:sym typeface="Lato"/>
              </a:rPr>
              <a:t>, calculate the total cost of the same shop at the same supermarket using the updated price list.</a:t>
            </a:r>
            <a:endParaRPr b="0" i="0" sz="1400" u="none" cap="none" strike="noStrike">
              <a:solidFill>
                <a:srgbClr val="000000"/>
              </a:solidFill>
              <a:latin typeface="Lato"/>
              <a:ea typeface="Lato"/>
              <a:cs typeface="Lato"/>
              <a:sym typeface="Lato"/>
            </a:endParaRPr>
          </a:p>
        </p:txBody>
      </p:sp>
      <p:sp>
        <p:nvSpPr>
          <p:cNvPr id="766" name="Google Shape;766;g135522bfe87_0_2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g11e6bd958b3_0_120"/>
          <p:cNvSpPr txBox="1"/>
          <p:nvPr/>
        </p:nvSpPr>
        <p:spPr>
          <a:xfrm>
            <a:off x="379375" y="0"/>
            <a:ext cx="7992600" cy="1024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extLst>
                  <a:ext uri="http://customooxmlschemas.google.com/">
                    <go:slidesCustomData xmlns:go="http://customooxmlschemas.google.com/" textRoundtripDataId="71"/>
                  </a:ext>
                </a:extLst>
              </a:rPr>
              <a:t>2022 Basket of goods </a:t>
            </a:r>
            <a:br>
              <a:rPr b="1" i="0" lang="en-GB" sz="2600" u="none" cap="none" strike="noStrike">
                <a:solidFill>
                  <a:srgbClr val="FF8022"/>
                </a:solidFill>
                <a:latin typeface="Lato Black"/>
                <a:ea typeface="Lato Black"/>
                <a:cs typeface="Lato Black"/>
                <a:sym typeface="Lato Black"/>
                <a:extLst>
                  <a:ext uri="http://customooxmlschemas.google.com/">
                    <go:slidesCustomData xmlns:go="http://customooxmlschemas.google.com/" textRoundtripDataId="71"/>
                  </a:ext>
                </a:extLst>
              </a:rPr>
            </a:br>
            <a:r>
              <a:rPr b="1" i="0" lang="en-GB" sz="2600" u="none" cap="none" strike="noStrike">
                <a:solidFill>
                  <a:srgbClr val="FF8022"/>
                </a:solidFill>
                <a:latin typeface="Lato Black"/>
                <a:ea typeface="Lato Black"/>
                <a:cs typeface="Lato Black"/>
                <a:sym typeface="Lato Black"/>
                <a:extLst>
                  <a:ext uri="http://customooxmlschemas.google.com/">
                    <go:slidesCustomData xmlns:go="http://customooxmlschemas.google.com/" textRoundtripDataId="71"/>
                  </a:ext>
                </a:extLst>
              </a:rPr>
              <a:t>Added, remained or removed?</a:t>
            </a:r>
            <a:endParaRPr b="0" i="0" sz="1400" u="none" cap="none" strike="noStrike">
              <a:solidFill>
                <a:srgbClr val="000000"/>
              </a:solidFill>
              <a:latin typeface="Arial"/>
              <a:ea typeface="Arial"/>
              <a:cs typeface="Arial"/>
              <a:sym typeface="Arial"/>
            </a:endParaRPr>
          </a:p>
        </p:txBody>
      </p:sp>
      <p:sp>
        <p:nvSpPr>
          <p:cNvPr id="772" name="Google Shape;772;g11e6bd958b3_0_120"/>
          <p:cNvSpPr txBox="1"/>
          <p:nvPr/>
        </p:nvSpPr>
        <p:spPr>
          <a:xfrm>
            <a:off x="1652150" y="-433300"/>
            <a:ext cx="734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73" name="Google Shape;773;g11e6bd958b3_0_120"/>
          <p:cNvGrpSpPr/>
          <p:nvPr/>
        </p:nvGrpSpPr>
        <p:grpSpPr>
          <a:xfrm>
            <a:off x="450775" y="1182614"/>
            <a:ext cx="1402510" cy="1447624"/>
            <a:chOff x="450775" y="1182614"/>
            <a:chExt cx="1402510" cy="1447624"/>
          </a:xfrm>
        </p:grpSpPr>
        <p:pic>
          <p:nvPicPr>
            <p:cNvPr id="774" name="Google Shape;774;g11e6bd958b3_0_120"/>
            <p:cNvPicPr preferRelativeResize="0"/>
            <p:nvPr/>
          </p:nvPicPr>
          <p:blipFill rotWithShape="1">
            <a:blip r:embed="rId3">
              <a:alphaModFix/>
            </a:blip>
            <a:srcRect b="0" l="0" r="0" t="13427"/>
            <a:stretch/>
          </p:blipFill>
          <p:spPr>
            <a:xfrm>
              <a:off x="450775" y="1182614"/>
              <a:ext cx="1402510" cy="1214165"/>
            </a:xfrm>
            <a:prstGeom prst="rect">
              <a:avLst/>
            </a:prstGeom>
            <a:noFill/>
            <a:ln>
              <a:noFill/>
            </a:ln>
          </p:spPr>
        </p:pic>
        <p:sp>
          <p:nvSpPr>
            <p:cNvPr id="775" name="Google Shape;775;g11e6bd958b3_0_120"/>
            <p:cNvSpPr txBox="1"/>
            <p:nvPr/>
          </p:nvSpPr>
          <p:spPr>
            <a:xfrm>
              <a:off x="476280" y="2230038"/>
              <a:ext cx="1351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extLst>
                    <a:ext uri="http://customooxmlschemas.google.com/">
                      <go:slidesCustomData xmlns:go="http://customooxmlschemas.google.com/" textRoundtripDataId="72"/>
                    </a:ext>
                  </a:extLst>
                </a:rPr>
                <a:t>Doughnuts</a:t>
              </a:r>
              <a:endParaRPr b="0" i="0" sz="1400" u="none" cap="none" strike="noStrike">
                <a:solidFill>
                  <a:schemeClr val="accent2"/>
                </a:solidFill>
                <a:latin typeface="Lato"/>
                <a:ea typeface="Lato"/>
                <a:cs typeface="Lato"/>
                <a:sym typeface="Lato"/>
              </a:endParaRPr>
            </a:p>
          </p:txBody>
        </p:sp>
      </p:grpSp>
      <p:grpSp>
        <p:nvGrpSpPr>
          <p:cNvPr id="776" name="Google Shape;776;g11e6bd958b3_0_120"/>
          <p:cNvGrpSpPr/>
          <p:nvPr/>
        </p:nvGrpSpPr>
        <p:grpSpPr>
          <a:xfrm>
            <a:off x="4843888" y="2833350"/>
            <a:ext cx="1351500" cy="1662395"/>
            <a:chOff x="4843888" y="2833350"/>
            <a:chExt cx="1351500" cy="1662395"/>
          </a:xfrm>
        </p:grpSpPr>
        <p:pic>
          <p:nvPicPr>
            <p:cNvPr id="777" name="Google Shape;777;g11e6bd958b3_0_120"/>
            <p:cNvPicPr preferRelativeResize="0"/>
            <p:nvPr/>
          </p:nvPicPr>
          <p:blipFill rotWithShape="1">
            <a:blip r:embed="rId4">
              <a:alphaModFix/>
            </a:blip>
            <a:srcRect b="0" l="0" r="0" t="0"/>
            <a:stretch/>
          </p:blipFill>
          <p:spPr>
            <a:xfrm>
              <a:off x="5114917" y="2833350"/>
              <a:ext cx="809422" cy="1214151"/>
            </a:xfrm>
            <a:prstGeom prst="rect">
              <a:avLst/>
            </a:prstGeom>
            <a:noFill/>
            <a:ln>
              <a:noFill/>
            </a:ln>
          </p:spPr>
        </p:pic>
        <p:sp>
          <p:nvSpPr>
            <p:cNvPr id="778" name="Google Shape;778;g11e6bd958b3_0_120"/>
            <p:cNvSpPr txBox="1"/>
            <p:nvPr/>
          </p:nvSpPr>
          <p:spPr>
            <a:xfrm>
              <a:off x="4843888" y="4095545"/>
              <a:ext cx="1351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Men’s suits</a:t>
              </a:r>
              <a:endParaRPr b="0" i="0" sz="1400" u="none" cap="none" strike="noStrike">
                <a:solidFill>
                  <a:srgbClr val="FF8022"/>
                </a:solidFill>
                <a:latin typeface="Lato"/>
                <a:ea typeface="Lato"/>
                <a:cs typeface="Lato"/>
                <a:sym typeface="Lato"/>
              </a:endParaRPr>
            </a:p>
          </p:txBody>
        </p:sp>
      </p:grpSp>
      <p:grpSp>
        <p:nvGrpSpPr>
          <p:cNvPr id="779" name="Google Shape;779;g11e6bd958b3_0_120"/>
          <p:cNvGrpSpPr/>
          <p:nvPr/>
        </p:nvGrpSpPr>
        <p:grpSpPr>
          <a:xfrm>
            <a:off x="4790723" y="1265401"/>
            <a:ext cx="1454100" cy="1365549"/>
            <a:chOff x="4790723" y="1265401"/>
            <a:chExt cx="1454100" cy="1365549"/>
          </a:xfrm>
        </p:grpSpPr>
        <p:pic>
          <p:nvPicPr>
            <p:cNvPr id="780" name="Google Shape;780;g11e6bd958b3_0_120"/>
            <p:cNvPicPr preferRelativeResize="0"/>
            <p:nvPr/>
          </p:nvPicPr>
          <p:blipFill rotWithShape="1">
            <a:blip r:embed="rId5">
              <a:alphaModFix/>
            </a:blip>
            <a:srcRect b="0" l="0" r="0" t="0"/>
            <a:stretch/>
          </p:blipFill>
          <p:spPr>
            <a:xfrm>
              <a:off x="5040562" y="1265401"/>
              <a:ext cx="954450" cy="954450"/>
            </a:xfrm>
            <a:prstGeom prst="rect">
              <a:avLst/>
            </a:prstGeom>
            <a:noFill/>
            <a:ln>
              <a:noFill/>
            </a:ln>
          </p:spPr>
        </p:pic>
        <p:sp>
          <p:nvSpPr>
            <p:cNvPr id="781" name="Google Shape;781;g11e6bd958b3_0_120"/>
            <p:cNvSpPr txBox="1"/>
            <p:nvPr/>
          </p:nvSpPr>
          <p:spPr>
            <a:xfrm>
              <a:off x="4790723" y="2230750"/>
              <a:ext cx="14541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Veggie sausages</a:t>
              </a:r>
              <a:endParaRPr b="0" i="0" sz="1400" u="none" cap="none" strike="noStrike">
                <a:solidFill>
                  <a:schemeClr val="accent2"/>
                </a:solidFill>
                <a:latin typeface="Lato"/>
                <a:ea typeface="Lato"/>
                <a:cs typeface="Lato"/>
                <a:sym typeface="Lato"/>
              </a:endParaRPr>
            </a:p>
          </p:txBody>
        </p:sp>
      </p:grpSp>
      <p:grpSp>
        <p:nvGrpSpPr>
          <p:cNvPr id="782" name="Google Shape;782;g11e6bd958b3_0_120"/>
          <p:cNvGrpSpPr/>
          <p:nvPr/>
        </p:nvGrpSpPr>
        <p:grpSpPr>
          <a:xfrm>
            <a:off x="6658075" y="3279825"/>
            <a:ext cx="1709100" cy="1220771"/>
            <a:chOff x="6658075" y="3279825"/>
            <a:chExt cx="1709100" cy="1220771"/>
          </a:xfrm>
        </p:grpSpPr>
        <p:pic>
          <p:nvPicPr>
            <p:cNvPr id="783" name="Google Shape;783;g11e6bd958b3_0_120"/>
            <p:cNvPicPr preferRelativeResize="0"/>
            <p:nvPr/>
          </p:nvPicPr>
          <p:blipFill rotWithShape="1">
            <a:blip r:embed="rId6">
              <a:alphaModFix/>
            </a:blip>
            <a:srcRect b="0" l="8909" r="4926" t="0"/>
            <a:stretch/>
          </p:blipFill>
          <p:spPr>
            <a:xfrm>
              <a:off x="6901085" y="3279825"/>
              <a:ext cx="1223082" cy="769447"/>
            </a:xfrm>
            <a:prstGeom prst="rect">
              <a:avLst/>
            </a:prstGeom>
            <a:noFill/>
            <a:ln>
              <a:noFill/>
            </a:ln>
          </p:spPr>
        </p:pic>
        <p:sp>
          <p:nvSpPr>
            <p:cNvPr id="784" name="Google Shape;784;g11e6bd958b3_0_120"/>
            <p:cNvSpPr txBox="1"/>
            <p:nvPr/>
          </p:nvSpPr>
          <p:spPr>
            <a:xfrm>
              <a:off x="6658075" y="4100396"/>
              <a:ext cx="17091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Coal</a:t>
              </a:r>
              <a:endParaRPr b="0" i="0" sz="1400" u="none" cap="none" strike="noStrike">
                <a:solidFill>
                  <a:schemeClr val="accent2"/>
                </a:solidFill>
                <a:latin typeface="Lato"/>
                <a:ea typeface="Lato"/>
                <a:cs typeface="Lato"/>
                <a:sym typeface="Lato"/>
              </a:endParaRPr>
            </a:p>
          </p:txBody>
        </p:sp>
      </p:grpSp>
      <p:grpSp>
        <p:nvGrpSpPr>
          <p:cNvPr id="785" name="Google Shape;785;g11e6bd958b3_0_120"/>
          <p:cNvGrpSpPr/>
          <p:nvPr/>
        </p:nvGrpSpPr>
        <p:grpSpPr>
          <a:xfrm>
            <a:off x="2409675" y="2938676"/>
            <a:ext cx="1709100" cy="1556520"/>
            <a:chOff x="2409675" y="2938676"/>
            <a:chExt cx="1709100" cy="1556520"/>
          </a:xfrm>
        </p:grpSpPr>
        <p:pic>
          <p:nvPicPr>
            <p:cNvPr id="786" name="Google Shape;786;g11e6bd958b3_0_120"/>
            <p:cNvPicPr preferRelativeResize="0"/>
            <p:nvPr/>
          </p:nvPicPr>
          <p:blipFill rotWithShape="1">
            <a:blip r:embed="rId7">
              <a:alphaModFix/>
            </a:blip>
            <a:srcRect b="0" l="0" r="0" t="0"/>
            <a:stretch/>
          </p:blipFill>
          <p:spPr>
            <a:xfrm>
              <a:off x="2883000" y="2938676"/>
              <a:ext cx="762426" cy="1103875"/>
            </a:xfrm>
            <a:prstGeom prst="rect">
              <a:avLst/>
            </a:prstGeom>
            <a:noFill/>
            <a:ln>
              <a:noFill/>
            </a:ln>
          </p:spPr>
        </p:pic>
        <p:sp>
          <p:nvSpPr>
            <p:cNvPr id="787" name="Google Shape;787;g11e6bd958b3_0_120"/>
            <p:cNvSpPr txBox="1"/>
            <p:nvPr/>
          </p:nvSpPr>
          <p:spPr>
            <a:xfrm>
              <a:off x="2409675" y="4094996"/>
              <a:ext cx="17091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Pet collar</a:t>
              </a:r>
              <a:endParaRPr b="0" i="0" sz="1400" u="none" cap="none" strike="noStrike">
                <a:solidFill>
                  <a:schemeClr val="accent2"/>
                </a:solidFill>
                <a:latin typeface="Lato"/>
                <a:ea typeface="Lato"/>
                <a:cs typeface="Lato"/>
                <a:sym typeface="Lato"/>
              </a:endParaRPr>
            </a:p>
          </p:txBody>
        </p:sp>
      </p:grpSp>
      <p:grpSp>
        <p:nvGrpSpPr>
          <p:cNvPr id="788" name="Google Shape;788;g11e6bd958b3_0_120"/>
          <p:cNvGrpSpPr/>
          <p:nvPr/>
        </p:nvGrpSpPr>
        <p:grpSpPr>
          <a:xfrm>
            <a:off x="6475975" y="1359413"/>
            <a:ext cx="2073300" cy="1271335"/>
            <a:chOff x="6475975" y="1359413"/>
            <a:chExt cx="2073300" cy="1271335"/>
          </a:xfrm>
        </p:grpSpPr>
        <p:pic>
          <p:nvPicPr>
            <p:cNvPr id="789" name="Google Shape;789;g11e6bd958b3_0_120"/>
            <p:cNvPicPr preferRelativeResize="0"/>
            <p:nvPr/>
          </p:nvPicPr>
          <p:blipFill rotWithShape="1">
            <a:blip r:embed="rId8">
              <a:alphaModFix/>
            </a:blip>
            <a:srcRect b="0" l="0" r="0" t="0"/>
            <a:stretch/>
          </p:blipFill>
          <p:spPr>
            <a:xfrm>
              <a:off x="6863739" y="1359413"/>
              <a:ext cx="1297770" cy="769425"/>
            </a:xfrm>
            <a:prstGeom prst="rect">
              <a:avLst/>
            </a:prstGeom>
            <a:noFill/>
            <a:ln>
              <a:noFill/>
            </a:ln>
          </p:spPr>
        </p:pic>
        <p:sp>
          <p:nvSpPr>
            <p:cNvPr id="790" name="Google Shape;790;g11e6bd958b3_0_120"/>
            <p:cNvSpPr txBox="1"/>
            <p:nvPr/>
          </p:nvSpPr>
          <p:spPr>
            <a:xfrm>
              <a:off x="6475975" y="2230548"/>
              <a:ext cx="2073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Anti-bacterial wipes</a:t>
              </a:r>
              <a:endParaRPr b="0" i="0" sz="1400" u="none" cap="none" strike="noStrike">
                <a:solidFill>
                  <a:srgbClr val="FF8022"/>
                </a:solidFill>
                <a:latin typeface="Lato"/>
                <a:ea typeface="Lato"/>
                <a:cs typeface="Lato"/>
                <a:sym typeface="Lato"/>
              </a:endParaRPr>
            </a:p>
          </p:txBody>
        </p:sp>
      </p:grpSp>
      <p:grpSp>
        <p:nvGrpSpPr>
          <p:cNvPr id="791" name="Google Shape;791;g11e6bd958b3_0_120"/>
          <p:cNvGrpSpPr/>
          <p:nvPr/>
        </p:nvGrpSpPr>
        <p:grpSpPr>
          <a:xfrm>
            <a:off x="572350" y="2938683"/>
            <a:ext cx="1159347" cy="1554492"/>
            <a:chOff x="572350" y="2938683"/>
            <a:chExt cx="1159347" cy="1554492"/>
          </a:xfrm>
        </p:grpSpPr>
        <p:pic>
          <p:nvPicPr>
            <p:cNvPr id="792" name="Google Shape;792;g11e6bd958b3_0_120"/>
            <p:cNvPicPr preferRelativeResize="0"/>
            <p:nvPr/>
          </p:nvPicPr>
          <p:blipFill rotWithShape="1">
            <a:blip r:embed="rId9">
              <a:alphaModFix/>
            </a:blip>
            <a:srcRect b="0" l="0" r="0" t="0"/>
            <a:stretch/>
          </p:blipFill>
          <p:spPr>
            <a:xfrm>
              <a:off x="572350" y="2938683"/>
              <a:ext cx="1159347" cy="1103892"/>
            </a:xfrm>
            <a:prstGeom prst="rect">
              <a:avLst/>
            </a:prstGeom>
            <a:noFill/>
            <a:ln>
              <a:noFill/>
            </a:ln>
          </p:spPr>
        </p:pic>
        <p:sp>
          <p:nvSpPr>
            <p:cNvPr id="793" name="Google Shape;793;g11e6bd958b3_0_120"/>
            <p:cNvSpPr txBox="1"/>
            <p:nvPr/>
          </p:nvSpPr>
          <p:spPr>
            <a:xfrm>
              <a:off x="572350" y="4092975"/>
              <a:ext cx="11592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Pizza </a:t>
              </a:r>
              <a:endParaRPr b="0" i="0" sz="1400" u="none" cap="none" strike="noStrike">
                <a:solidFill>
                  <a:schemeClr val="accent2"/>
                </a:solidFill>
                <a:latin typeface="Lato"/>
                <a:ea typeface="Lato"/>
                <a:cs typeface="Lato"/>
                <a:sym typeface="Lato"/>
              </a:endParaRPr>
            </a:p>
          </p:txBody>
        </p:sp>
      </p:grpSp>
      <p:grpSp>
        <p:nvGrpSpPr>
          <p:cNvPr id="794" name="Google Shape;794;g11e6bd958b3_0_120"/>
          <p:cNvGrpSpPr/>
          <p:nvPr/>
        </p:nvGrpSpPr>
        <p:grpSpPr>
          <a:xfrm>
            <a:off x="2413509" y="1265395"/>
            <a:ext cx="1701428" cy="1366330"/>
            <a:chOff x="2413509" y="1265395"/>
            <a:chExt cx="1701428" cy="1366330"/>
          </a:xfrm>
        </p:grpSpPr>
        <p:sp>
          <p:nvSpPr>
            <p:cNvPr id="795" name="Google Shape;795;g11e6bd958b3_0_120"/>
            <p:cNvSpPr txBox="1"/>
            <p:nvPr/>
          </p:nvSpPr>
          <p:spPr>
            <a:xfrm>
              <a:off x="2684613" y="2231525"/>
              <a:ext cx="11592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New cars</a:t>
              </a:r>
              <a:endParaRPr b="0" i="0" sz="1400" u="none" cap="none" strike="noStrike">
                <a:solidFill>
                  <a:schemeClr val="accent2"/>
                </a:solidFill>
                <a:latin typeface="Lato"/>
                <a:ea typeface="Lato"/>
                <a:cs typeface="Lato"/>
                <a:sym typeface="Lato"/>
              </a:endParaRPr>
            </a:p>
          </p:txBody>
        </p:sp>
        <p:pic>
          <p:nvPicPr>
            <p:cNvPr id="796" name="Google Shape;796;g11e6bd958b3_0_120"/>
            <p:cNvPicPr preferRelativeResize="0"/>
            <p:nvPr/>
          </p:nvPicPr>
          <p:blipFill rotWithShape="1">
            <a:blip r:embed="rId10">
              <a:alphaModFix/>
            </a:blip>
            <a:srcRect b="0" l="0" r="0" t="0"/>
            <a:stretch/>
          </p:blipFill>
          <p:spPr>
            <a:xfrm>
              <a:off x="2413509" y="1265395"/>
              <a:ext cx="1701428" cy="964912"/>
            </a:xfrm>
            <a:prstGeom prst="rect">
              <a:avLst/>
            </a:prstGeom>
            <a:noFill/>
            <a:ln>
              <a:noFill/>
            </a:ln>
          </p:spPr>
        </p:pic>
      </p:grpSp>
      <p:sp>
        <p:nvSpPr>
          <p:cNvPr id="797" name="Google Shape;797;g11e6bd958b3_0_120"/>
          <p:cNvSpPr txBox="1"/>
          <p:nvPr/>
        </p:nvSpPr>
        <p:spPr>
          <a:xfrm>
            <a:off x="572350" y="4698600"/>
            <a:ext cx="1554000" cy="492600"/>
          </a:xfrm>
          <a:prstGeom prst="rect">
            <a:avLst/>
          </a:prstGeom>
          <a:noFill/>
          <a:ln>
            <a:noFill/>
          </a:ln>
        </p:spPr>
        <p:txBody>
          <a:bodyPr anchorCtr="0" anchor="t" bIns="91425" lIns="0"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lang="en-GB" sz="1000"/>
              <a:t>Optional resource</a:t>
            </a:r>
            <a:endParaRPr sz="1000"/>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Arial"/>
                <a:ea typeface="Arial"/>
                <a:cs typeface="Arial"/>
                <a:sym typeface="Arial"/>
              </a:rPr>
              <a:t>Source: </a:t>
            </a:r>
            <a:r>
              <a:rPr b="0" i="0" lang="en-GB" sz="1000" u="sng" cap="none" strike="noStrike">
                <a:solidFill>
                  <a:schemeClr val="hlink"/>
                </a:solidFill>
                <a:latin typeface="Arial"/>
                <a:ea typeface="Arial"/>
                <a:cs typeface="Arial"/>
                <a:sym typeface="Arial"/>
                <a:hlinkClick r:id="rId11"/>
              </a:rPr>
              <a:t>ONS, 2022</a:t>
            </a:r>
            <a:endParaRPr b="0" i="0" sz="1000" u="none" cap="none" strike="noStrike">
              <a:solidFill>
                <a:srgbClr val="000000"/>
              </a:solidFill>
              <a:latin typeface="Arial"/>
              <a:ea typeface="Arial"/>
              <a:cs typeface="Arial"/>
              <a:sym typeface="Arial"/>
            </a:endParaRPr>
          </a:p>
        </p:txBody>
      </p:sp>
      <p:sp>
        <p:nvSpPr>
          <p:cNvPr id="798" name="Google Shape;798;g11e6bd958b3_0_120"/>
          <p:cNvSpPr txBox="1"/>
          <p:nvPr/>
        </p:nvSpPr>
        <p:spPr>
          <a:xfrm>
            <a:off x="476275" y="2464054"/>
            <a:ext cx="13515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200" u="none" cap="none" strike="noStrike">
                <a:solidFill>
                  <a:schemeClr val="accent2"/>
                </a:solidFill>
                <a:latin typeface="Lato"/>
                <a:ea typeface="Lato"/>
                <a:cs typeface="Lato"/>
                <a:sym typeface="Lato"/>
                <a:extLst>
                  <a:ext uri="http://customooxmlschemas.google.com/">
                    <go:slidesCustomData xmlns:go="http://customooxmlschemas.google.com/" textRoundtripDataId="73"/>
                  </a:ext>
                </a:extLst>
              </a:rPr>
              <a:t>REMOVED</a:t>
            </a:r>
            <a:endParaRPr b="1" i="0" sz="1200" u="none" cap="none" strike="noStrike">
              <a:solidFill>
                <a:schemeClr val="accent2"/>
              </a:solidFill>
              <a:latin typeface="Lato"/>
              <a:ea typeface="Lato"/>
              <a:cs typeface="Lato"/>
              <a:sym typeface="Lato"/>
            </a:endParaRPr>
          </a:p>
        </p:txBody>
      </p:sp>
      <p:sp>
        <p:nvSpPr>
          <p:cNvPr id="799" name="Google Shape;799;g11e6bd958b3_0_120"/>
          <p:cNvSpPr txBox="1"/>
          <p:nvPr/>
        </p:nvSpPr>
        <p:spPr>
          <a:xfrm>
            <a:off x="2588463" y="2464054"/>
            <a:ext cx="13515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200" u="none" cap="none" strike="noStrike">
                <a:solidFill>
                  <a:schemeClr val="accent2"/>
                </a:solidFill>
                <a:latin typeface="Lato"/>
                <a:ea typeface="Lato"/>
                <a:cs typeface="Lato"/>
                <a:sym typeface="Lato"/>
              </a:rPr>
              <a:t>REMAINED</a:t>
            </a:r>
            <a:endParaRPr b="1" i="0" sz="1200" u="none" cap="none" strike="noStrike">
              <a:solidFill>
                <a:schemeClr val="accent2"/>
              </a:solidFill>
              <a:latin typeface="Lato"/>
              <a:ea typeface="Lato"/>
              <a:cs typeface="Lato"/>
              <a:sym typeface="Lato"/>
            </a:endParaRPr>
          </a:p>
        </p:txBody>
      </p:sp>
      <p:sp>
        <p:nvSpPr>
          <p:cNvPr id="800" name="Google Shape;800;g11e6bd958b3_0_120"/>
          <p:cNvSpPr txBox="1"/>
          <p:nvPr/>
        </p:nvSpPr>
        <p:spPr>
          <a:xfrm>
            <a:off x="4842013" y="2464054"/>
            <a:ext cx="13515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200" u="none" cap="none" strike="noStrike">
                <a:solidFill>
                  <a:schemeClr val="accent2"/>
                </a:solidFill>
                <a:latin typeface="Lato"/>
                <a:ea typeface="Lato"/>
                <a:cs typeface="Lato"/>
                <a:sym typeface="Lato"/>
              </a:rPr>
              <a:t>ADDED</a:t>
            </a:r>
            <a:endParaRPr b="1" i="0" sz="1200" u="none" cap="none" strike="noStrike">
              <a:solidFill>
                <a:schemeClr val="accent2"/>
              </a:solidFill>
              <a:latin typeface="Lato"/>
              <a:ea typeface="Lato"/>
              <a:cs typeface="Lato"/>
              <a:sym typeface="Lato"/>
            </a:endParaRPr>
          </a:p>
        </p:txBody>
      </p:sp>
      <p:sp>
        <p:nvSpPr>
          <p:cNvPr id="801" name="Google Shape;801;g11e6bd958b3_0_120"/>
          <p:cNvSpPr txBox="1"/>
          <p:nvPr/>
        </p:nvSpPr>
        <p:spPr>
          <a:xfrm>
            <a:off x="6836863" y="2464054"/>
            <a:ext cx="13515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200" u="none" cap="none" strike="noStrike">
                <a:solidFill>
                  <a:schemeClr val="accent2"/>
                </a:solidFill>
                <a:latin typeface="Lato"/>
                <a:ea typeface="Lato"/>
                <a:cs typeface="Lato"/>
                <a:sym typeface="Lato"/>
              </a:rPr>
              <a:t>ADDED</a:t>
            </a:r>
            <a:endParaRPr b="1" i="0" sz="1200" u="none" cap="none" strike="noStrike">
              <a:solidFill>
                <a:schemeClr val="accent2"/>
              </a:solidFill>
              <a:latin typeface="Lato"/>
              <a:ea typeface="Lato"/>
              <a:cs typeface="Lato"/>
              <a:sym typeface="Lato"/>
            </a:endParaRPr>
          </a:p>
        </p:txBody>
      </p:sp>
      <p:sp>
        <p:nvSpPr>
          <p:cNvPr id="802" name="Google Shape;802;g11e6bd958b3_0_120"/>
          <p:cNvSpPr txBox="1"/>
          <p:nvPr/>
        </p:nvSpPr>
        <p:spPr>
          <a:xfrm>
            <a:off x="476263" y="4329307"/>
            <a:ext cx="13515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200" u="none" cap="none" strike="noStrike">
                <a:solidFill>
                  <a:schemeClr val="accent2"/>
                </a:solidFill>
                <a:latin typeface="Lato"/>
                <a:ea typeface="Lato"/>
                <a:cs typeface="Lato"/>
                <a:sym typeface="Lato"/>
              </a:rPr>
              <a:t>REMAINED</a:t>
            </a:r>
            <a:endParaRPr b="1" i="0" sz="1200" u="none" cap="none" strike="noStrike">
              <a:solidFill>
                <a:schemeClr val="accent2"/>
              </a:solidFill>
              <a:latin typeface="Lato"/>
              <a:ea typeface="Lato"/>
              <a:cs typeface="Lato"/>
              <a:sym typeface="Lato"/>
            </a:endParaRPr>
          </a:p>
        </p:txBody>
      </p:sp>
      <p:sp>
        <p:nvSpPr>
          <p:cNvPr id="803" name="Google Shape;803;g11e6bd958b3_0_120"/>
          <p:cNvSpPr txBox="1"/>
          <p:nvPr/>
        </p:nvSpPr>
        <p:spPr>
          <a:xfrm>
            <a:off x="2588463" y="4329304"/>
            <a:ext cx="13515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200" u="none" cap="none" strike="noStrike">
                <a:solidFill>
                  <a:schemeClr val="accent2"/>
                </a:solidFill>
                <a:latin typeface="Lato"/>
                <a:ea typeface="Lato"/>
                <a:cs typeface="Lato"/>
                <a:sym typeface="Lato"/>
              </a:rPr>
              <a:t>ADDED</a:t>
            </a:r>
            <a:endParaRPr b="1" i="0" sz="1200" u="none" cap="none" strike="noStrike">
              <a:solidFill>
                <a:schemeClr val="accent2"/>
              </a:solidFill>
              <a:latin typeface="Lato"/>
              <a:ea typeface="Lato"/>
              <a:cs typeface="Lato"/>
              <a:sym typeface="Lato"/>
            </a:endParaRPr>
          </a:p>
        </p:txBody>
      </p:sp>
      <p:sp>
        <p:nvSpPr>
          <p:cNvPr id="804" name="Google Shape;804;g11e6bd958b3_0_120"/>
          <p:cNvSpPr txBox="1"/>
          <p:nvPr/>
        </p:nvSpPr>
        <p:spPr>
          <a:xfrm>
            <a:off x="4843900" y="4329304"/>
            <a:ext cx="13515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200" u="none" cap="none" strike="noStrike">
                <a:solidFill>
                  <a:schemeClr val="accent2"/>
                </a:solidFill>
                <a:latin typeface="Lato"/>
                <a:ea typeface="Lato"/>
                <a:cs typeface="Lato"/>
                <a:sym typeface="Lato"/>
                <a:extLst>
                  <a:ext uri="http://customooxmlschemas.google.com/">
                    <go:slidesCustomData xmlns:go="http://customooxmlschemas.google.com/" textRoundtripDataId="74"/>
                  </a:ext>
                </a:extLst>
              </a:rPr>
              <a:t>REMOVED</a:t>
            </a:r>
            <a:endParaRPr b="1" i="0" sz="1200" u="none" cap="none" strike="noStrike">
              <a:solidFill>
                <a:schemeClr val="accent2"/>
              </a:solidFill>
              <a:latin typeface="Lato"/>
              <a:ea typeface="Lato"/>
              <a:cs typeface="Lato"/>
              <a:sym typeface="Lato"/>
            </a:endParaRPr>
          </a:p>
        </p:txBody>
      </p:sp>
      <p:sp>
        <p:nvSpPr>
          <p:cNvPr id="805" name="Google Shape;805;g11e6bd958b3_0_120"/>
          <p:cNvSpPr txBox="1"/>
          <p:nvPr/>
        </p:nvSpPr>
        <p:spPr>
          <a:xfrm>
            <a:off x="6836875" y="4329304"/>
            <a:ext cx="13515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200" u="none" cap="none" strike="noStrike">
                <a:solidFill>
                  <a:schemeClr val="accent2"/>
                </a:solidFill>
                <a:latin typeface="Lato"/>
                <a:ea typeface="Lato"/>
                <a:cs typeface="Lato"/>
                <a:sym typeface="Lato"/>
                <a:extLst>
                  <a:ext uri="http://customooxmlschemas.google.com/">
                    <go:slidesCustomData xmlns:go="http://customooxmlschemas.google.com/" textRoundtripDataId="75"/>
                  </a:ext>
                </a:extLst>
              </a:rPr>
              <a:t>REMOVED</a:t>
            </a:r>
            <a:endParaRPr b="1" i="0" sz="1200" u="none" cap="none" strike="noStrike">
              <a:solidFill>
                <a:schemeClr val="accent2"/>
              </a:solidFill>
              <a:latin typeface="Lato"/>
              <a:ea typeface="Lato"/>
              <a:cs typeface="Lato"/>
              <a:sym typeface="Lato"/>
            </a:endParaRPr>
          </a:p>
        </p:txBody>
      </p:sp>
      <p:sp>
        <p:nvSpPr>
          <p:cNvPr id="806" name="Google Shape;806;g11e6bd958b3_0_12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1000"/>
                                        <p:tgtEl>
                                          <p:spTgt spid="7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1000"/>
                                        <p:tgtEl>
                                          <p:spTgt spid="7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1000"/>
                                        <p:tgtEl>
                                          <p:spTgt spid="7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1000"/>
                                        <p:tgtEl>
                                          <p:spTgt spid="7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1000"/>
                                        <p:tgtEl>
                                          <p:spTgt spid="7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0"/>
                                        </p:tgtEl>
                                        <p:attrNameLst>
                                          <p:attrName>style.visibility</p:attrName>
                                        </p:attrNameLst>
                                      </p:cBhvr>
                                      <p:to>
                                        <p:strVal val="visible"/>
                                      </p:to>
                                    </p:set>
                                    <p:animEffect filter="fade" transition="in">
                                      <p:cBhvr>
                                        <p:cTn dur="1000"/>
                                        <p:tgtEl>
                                          <p:spTgt spid="8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gtEl>
                                        <p:attrNameLst>
                                          <p:attrName>style.visibility</p:attrName>
                                        </p:attrNameLst>
                                      </p:cBhvr>
                                      <p:to>
                                        <p:strVal val="visible"/>
                                      </p:to>
                                    </p:set>
                                    <p:animEffect filter="fade" transition="in">
                                      <p:cBhvr>
                                        <p:cTn dur="1000"/>
                                        <p:tgtEl>
                                          <p:spTgt spid="7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1000"/>
                                        <p:tgtEl>
                                          <p:spTgt spid="8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1000"/>
                                        <p:tgtEl>
                                          <p:spTgt spid="7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1000"/>
                                        <p:tgtEl>
                                          <p:spTgt spid="8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5"/>
                                        </p:tgtEl>
                                        <p:attrNameLst>
                                          <p:attrName>style.visibility</p:attrName>
                                        </p:attrNameLst>
                                      </p:cBhvr>
                                      <p:to>
                                        <p:strVal val="visible"/>
                                      </p:to>
                                    </p:set>
                                    <p:animEffect filter="fade" transition="in">
                                      <p:cBhvr>
                                        <p:cTn dur="1000"/>
                                        <p:tgtEl>
                                          <p:spTgt spid="7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3"/>
                                        </p:tgtEl>
                                        <p:attrNameLst>
                                          <p:attrName>style.visibility</p:attrName>
                                        </p:attrNameLst>
                                      </p:cBhvr>
                                      <p:to>
                                        <p:strVal val="visible"/>
                                      </p:to>
                                    </p:set>
                                    <p:animEffect filter="fade" transition="in">
                                      <p:cBhvr>
                                        <p:cTn dur="1000"/>
                                        <p:tgtEl>
                                          <p:spTgt spid="8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1000"/>
                                        <p:tgtEl>
                                          <p:spTgt spid="7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1000"/>
                                        <p:tgtEl>
                                          <p:spTgt spid="8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2"/>
                                        </p:tgtEl>
                                        <p:attrNameLst>
                                          <p:attrName>style.visibility</p:attrName>
                                        </p:attrNameLst>
                                      </p:cBhvr>
                                      <p:to>
                                        <p:strVal val="visible"/>
                                      </p:to>
                                    </p:set>
                                    <p:animEffect filter="fade" transition="in">
                                      <p:cBhvr>
                                        <p:cTn dur="1000"/>
                                        <p:tgtEl>
                                          <p:spTgt spid="7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1000"/>
                                        <p:tgtEl>
                                          <p:spTgt spid="8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g14b5d431ea2_0_215"/>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812" name="Google Shape;812;g14b5d431ea2_0_215"/>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Budgeting and Wellbeing</a:t>
            </a:r>
            <a:endParaRPr b="0" i="0" sz="1400" u="none" cap="none" strike="noStrike">
              <a:solidFill>
                <a:srgbClr val="000000"/>
              </a:solidFill>
              <a:latin typeface="Arial"/>
              <a:ea typeface="Arial"/>
              <a:cs typeface="Arial"/>
              <a:sym typeface="Arial"/>
            </a:endParaRPr>
          </a:p>
        </p:txBody>
      </p:sp>
      <p:sp>
        <p:nvSpPr>
          <p:cNvPr id="813" name="Google Shape;813;g14b5d431ea2_0_215"/>
          <p:cNvSpPr txBox="1"/>
          <p:nvPr/>
        </p:nvSpPr>
        <p:spPr>
          <a:xfrm>
            <a:off x="360375" y="1408500"/>
            <a:ext cx="8346300" cy="2439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000"/>
              </a:spcBef>
              <a:spcAft>
                <a:spcPts val="0"/>
              </a:spcAft>
              <a:buNone/>
            </a:pPr>
            <a:r>
              <a:rPr lang="en-GB" sz="1800">
                <a:solidFill>
                  <a:srgbClr val="1E1E1E"/>
                </a:solidFill>
                <a:highlight>
                  <a:srgbClr val="FFFFFF"/>
                </a:highlight>
                <a:latin typeface="Lato"/>
                <a:ea typeface="Lato"/>
                <a:cs typeface="Lato"/>
                <a:sym typeface="Lato"/>
              </a:rPr>
              <a:t>For many families rising inflation has been stressful to manage.</a:t>
            </a:r>
            <a:endParaRPr sz="1800">
              <a:solidFill>
                <a:srgbClr val="1E1E1E"/>
              </a:solidFill>
              <a:highlight>
                <a:srgbClr val="FFFFFF"/>
              </a:highlight>
              <a:latin typeface="Lato"/>
              <a:ea typeface="Lato"/>
              <a:cs typeface="Lato"/>
              <a:sym typeface="Lato"/>
            </a:endParaRPr>
          </a:p>
          <a:p>
            <a:pPr indent="0" lvl="0" marL="0" marR="0" rtl="0" algn="l">
              <a:lnSpc>
                <a:spcPct val="115000"/>
              </a:lnSpc>
              <a:spcBef>
                <a:spcPts val="1000"/>
              </a:spcBef>
              <a:spcAft>
                <a:spcPts val="0"/>
              </a:spcAft>
              <a:buNone/>
            </a:pPr>
            <a:r>
              <a:rPr lang="en-GB" sz="1800">
                <a:solidFill>
                  <a:srgbClr val="1E1E1E"/>
                </a:solidFill>
                <a:highlight>
                  <a:srgbClr val="FFFFFF"/>
                </a:highlight>
                <a:latin typeface="Lato"/>
                <a:ea typeface="Lato"/>
                <a:cs typeface="Lato"/>
                <a:sym typeface="Lato"/>
              </a:rPr>
              <a:t>Remember that inflation changes over time and this period will not last forever.</a:t>
            </a:r>
            <a:endParaRPr sz="1800">
              <a:solidFill>
                <a:srgbClr val="1E1E1E"/>
              </a:solidFill>
              <a:highlight>
                <a:srgbClr val="FFFFFF"/>
              </a:highlight>
              <a:latin typeface="Lato"/>
              <a:ea typeface="Lato"/>
              <a:cs typeface="Lato"/>
              <a:sym typeface="Lato"/>
            </a:endParaRPr>
          </a:p>
          <a:p>
            <a:pPr indent="0" lvl="0" marL="0" marR="0" rtl="0" algn="l">
              <a:lnSpc>
                <a:spcPct val="115000"/>
              </a:lnSpc>
              <a:spcBef>
                <a:spcPts val="1000"/>
              </a:spcBef>
              <a:spcAft>
                <a:spcPts val="0"/>
              </a:spcAft>
              <a:buNone/>
            </a:pPr>
            <a:r>
              <a:rPr lang="en-GB" sz="1800">
                <a:solidFill>
                  <a:srgbClr val="1E1E1E"/>
                </a:solidFill>
                <a:highlight>
                  <a:srgbClr val="FFFFFF"/>
                </a:highlight>
                <a:latin typeface="Lato"/>
                <a:ea typeface="Lato"/>
                <a:cs typeface="Lato"/>
                <a:sym typeface="Lato"/>
              </a:rPr>
              <a:t>As you have </a:t>
            </a:r>
            <a:r>
              <a:rPr lang="en-GB" sz="1800">
                <a:solidFill>
                  <a:srgbClr val="1E1E1E"/>
                </a:solidFill>
                <a:highlight>
                  <a:srgbClr val="FFFFFF"/>
                </a:highlight>
                <a:latin typeface="Lato"/>
                <a:ea typeface="Lato"/>
                <a:cs typeface="Lato"/>
                <a:sym typeface="Lato"/>
              </a:rPr>
              <a:t>learnt, t</a:t>
            </a:r>
            <a:r>
              <a:rPr lang="en-GB" sz="1800">
                <a:solidFill>
                  <a:srgbClr val="1E1E1E"/>
                </a:solidFill>
                <a:highlight>
                  <a:srgbClr val="FFFFFF"/>
                </a:highlight>
                <a:latin typeface="Lato"/>
                <a:ea typeface="Lato"/>
                <a:cs typeface="Lato"/>
                <a:sym typeface="Lato"/>
              </a:rPr>
              <a:t>here are things that people can do to adjust their budgets including reconsidering what things are needs and wants.</a:t>
            </a:r>
            <a:endParaRPr sz="1800">
              <a:solidFill>
                <a:srgbClr val="1E1E1E"/>
              </a:solidFill>
              <a:highlight>
                <a:srgbClr val="FFFFFF"/>
              </a:highlight>
              <a:latin typeface="Lato"/>
              <a:ea typeface="Lato"/>
              <a:cs typeface="Lato"/>
              <a:sym typeface="Lato"/>
            </a:endParaRPr>
          </a:p>
          <a:p>
            <a:pPr indent="0" lvl="0" marL="0" marR="0" rtl="0" algn="l">
              <a:lnSpc>
                <a:spcPct val="115000"/>
              </a:lnSpc>
              <a:spcBef>
                <a:spcPts val="1000"/>
              </a:spcBef>
              <a:spcAft>
                <a:spcPts val="1000"/>
              </a:spcAft>
              <a:buNone/>
            </a:pPr>
            <a:r>
              <a:rPr lang="en-GB" sz="1800">
                <a:solidFill>
                  <a:srgbClr val="1E1E1E"/>
                </a:solidFill>
                <a:highlight>
                  <a:srgbClr val="FFFFFF"/>
                </a:highlight>
                <a:latin typeface="Lato"/>
                <a:ea typeface="Lato"/>
                <a:cs typeface="Lato"/>
                <a:sym typeface="Lato"/>
              </a:rPr>
              <a:t>There are many sources of advisory services and help for families who are experiencing financial difficulties.</a:t>
            </a:r>
            <a:endParaRPr sz="1800">
              <a:solidFill>
                <a:srgbClr val="1E1E1E"/>
              </a:solidFill>
              <a:highlight>
                <a:srgbClr val="FFFFFF"/>
              </a:highlight>
              <a:latin typeface="Lato"/>
              <a:ea typeface="Lato"/>
              <a:cs typeface="Lato"/>
              <a:sym typeface="Lato"/>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g137fda5fc98_0_0"/>
          <p:cNvSpPr txBox="1"/>
          <p:nvPr/>
        </p:nvSpPr>
        <p:spPr>
          <a:xfrm>
            <a:off x="615825" y="403100"/>
            <a:ext cx="6670500" cy="78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i="0" lang="en-GB" sz="1800" u="none" cap="none" strike="noStrike">
                <a:solidFill>
                  <a:schemeClr val="lt1"/>
                </a:solidFill>
                <a:highlight>
                  <a:schemeClr val="dk2"/>
                </a:highlight>
                <a:latin typeface="Lato"/>
                <a:ea typeface="Lato"/>
                <a:cs typeface="Lato"/>
                <a:sym typeface="Lato"/>
              </a:rPr>
              <a:t>Services available for people who have concerns about their personal finance</a:t>
            </a:r>
            <a:endParaRPr b="0" i="0" sz="1400" u="none" cap="none" strike="noStrike">
              <a:solidFill>
                <a:schemeClr val="lt1"/>
              </a:solidFill>
              <a:highlight>
                <a:schemeClr val="dk2"/>
              </a:highlight>
              <a:latin typeface="Arial"/>
              <a:ea typeface="Arial"/>
              <a:cs typeface="Arial"/>
              <a:sym typeface="Arial"/>
            </a:endParaRPr>
          </a:p>
        </p:txBody>
      </p:sp>
      <p:sp>
        <p:nvSpPr>
          <p:cNvPr id="819" name="Google Shape;819;g137fda5fc98_0_0"/>
          <p:cNvSpPr txBox="1"/>
          <p:nvPr/>
        </p:nvSpPr>
        <p:spPr>
          <a:xfrm>
            <a:off x="1594650" y="1569700"/>
            <a:ext cx="2503500" cy="1535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300" u="sng" cap="none" strike="noStrike">
                <a:solidFill>
                  <a:schemeClr val="lt1"/>
                </a:solidFill>
                <a:latin typeface="Lato"/>
                <a:ea typeface="Lato"/>
                <a:cs typeface="Lato"/>
                <a:sym typeface="Lato"/>
                <a:hlinkClick r:id="rId3">
                  <a:extLst>
                    <a:ext uri="{A12FA001-AC4F-418D-AE19-62706E023703}">
                      <ahyp:hlinkClr val="tx"/>
                    </a:ext>
                  </a:extLst>
                </a:hlinkClick>
              </a:rPr>
              <a:t>Citizen’s Advice – ‘Debt and Money’</a:t>
            </a:r>
            <a:r>
              <a:rPr b="0" i="0" lang="en-GB" sz="1300" u="none" cap="none" strike="noStrike">
                <a:solidFill>
                  <a:schemeClr val="lt1"/>
                </a:solidFill>
                <a:latin typeface="Lato"/>
                <a:ea typeface="Lato"/>
                <a:cs typeface="Lato"/>
                <a:sym typeface="Lato"/>
              </a:rPr>
              <a:t> – this resource contains links to advice on a number of topics including financial difficulties, cost of living and communications with creditors</a:t>
            </a:r>
            <a:endParaRPr b="0" i="0" sz="1400" u="none" cap="none" strike="noStrike">
              <a:solidFill>
                <a:srgbClr val="000000"/>
              </a:solidFill>
              <a:latin typeface="Arial"/>
              <a:ea typeface="Arial"/>
              <a:cs typeface="Arial"/>
              <a:sym typeface="Arial"/>
            </a:endParaRPr>
          </a:p>
        </p:txBody>
      </p:sp>
      <p:sp>
        <p:nvSpPr>
          <p:cNvPr id="820" name="Google Shape;820;g137fda5fc98_0_0"/>
          <p:cNvSpPr txBox="1"/>
          <p:nvPr/>
        </p:nvSpPr>
        <p:spPr>
          <a:xfrm>
            <a:off x="5907100" y="1608550"/>
            <a:ext cx="2693400" cy="1305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rgbClr val="000000"/>
              </a:buClr>
              <a:buSzPts val="1300"/>
              <a:buFont typeface="Arial"/>
              <a:buNone/>
            </a:pPr>
            <a:r>
              <a:rPr b="1" i="0" lang="en-GB" sz="1300" u="sng" cap="none" strike="noStrike">
                <a:solidFill>
                  <a:schemeClr val="lt1"/>
                </a:solidFill>
                <a:latin typeface="Lato"/>
                <a:ea typeface="Lato"/>
                <a:cs typeface="Lato"/>
                <a:sym typeface="Lato"/>
                <a:hlinkClick r:id="rId4">
                  <a:extLst>
                    <a:ext uri="{A12FA001-AC4F-418D-AE19-62706E023703}">
                      <ahyp:hlinkClr val="tx"/>
                    </a:ext>
                  </a:extLst>
                </a:hlinkClick>
              </a:rPr>
              <a:t>MoneyHelper </a:t>
            </a:r>
            <a:r>
              <a:rPr b="0" i="0" lang="en-GB" sz="1300" u="sng" cap="none" strike="noStrike">
                <a:solidFill>
                  <a:schemeClr val="lt1"/>
                </a:solidFill>
                <a:latin typeface="Lato"/>
                <a:ea typeface="Lato"/>
                <a:cs typeface="Lato"/>
                <a:sym typeface="Lato"/>
                <a:hlinkClick r:id="rId5">
                  <a:extLst>
                    <a:ext uri="{A12FA001-AC4F-418D-AE19-62706E023703}">
                      <ahyp:hlinkClr val="tx"/>
                    </a:ext>
                  </a:extLst>
                </a:hlinkClick>
              </a:rPr>
              <a:t>– Help if you’re struggling with debt</a:t>
            </a:r>
            <a:r>
              <a:rPr b="0" i="0" lang="en-GB" sz="1300" u="none" cap="none" strike="noStrike">
                <a:solidFill>
                  <a:schemeClr val="lt1"/>
                </a:solidFill>
                <a:latin typeface="Lato"/>
                <a:ea typeface="Lato"/>
                <a:cs typeface="Lato"/>
                <a:sym typeface="Lato"/>
              </a:rPr>
              <a:t> – this resource provides a guide for individuals who are having issues keeping up with their debts.</a:t>
            </a:r>
            <a:endParaRPr b="0" i="0" sz="1400" u="none" cap="none" strike="noStrike">
              <a:solidFill>
                <a:srgbClr val="000000"/>
              </a:solidFill>
              <a:latin typeface="Arial"/>
              <a:ea typeface="Arial"/>
              <a:cs typeface="Arial"/>
              <a:sym typeface="Arial"/>
            </a:endParaRPr>
          </a:p>
        </p:txBody>
      </p:sp>
      <p:sp>
        <p:nvSpPr>
          <p:cNvPr id="821" name="Google Shape;821;g137fda5fc98_0_0"/>
          <p:cNvSpPr txBox="1"/>
          <p:nvPr/>
        </p:nvSpPr>
        <p:spPr>
          <a:xfrm>
            <a:off x="5830900" y="3099425"/>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900"/>
              </a:spcAft>
              <a:buClr>
                <a:srgbClr val="000000"/>
              </a:buClr>
              <a:buSzPts val="1300"/>
              <a:buFont typeface="Arial"/>
              <a:buNone/>
            </a:pPr>
            <a:r>
              <a:t/>
            </a:r>
            <a:endParaRPr b="0" i="0" sz="1400" u="none" cap="none" strike="noStrike">
              <a:solidFill>
                <a:srgbClr val="000000"/>
              </a:solidFill>
              <a:latin typeface="Arial"/>
              <a:ea typeface="Arial"/>
              <a:cs typeface="Arial"/>
              <a:sym typeface="Arial"/>
            </a:endParaRPr>
          </a:p>
        </p:txBody>
      </p:sp>
      <p:pic>
        <p:nvPicPr>
          <p:cNvPr id="822" name="Google Shape;822;g137fda5fc98_0_0"/>
          <p:cNvPicPr preferRelativeResize="0"/>
          <p:nvPr/>
        </p:nvPicPr>
        <p:blipFill rotWithShape="1">
          <a:blip r:embed="rId6">
            <a:alphaModFix/>
          </a:blip>
          <a:srcRect b="0" l="0" r="0" t="0"/>
          <a:stretch/>
        </p:blipFill>
        <p:spPr>
          <a:xfrm>
            <a:off x="673643" y="1598222"/>
            <a:ext cx="928675" cy="928675"/>
          </a:xfrm>
          <a:prstGeom prst="rect">
            <a:avLst/>
          </a:prstGeom>
          <a:noFill/>
          <a:ln>
            <a:noFill/>
          </a:ln>
        </p:spPr>
      </p:pic>
      <p:pic>
        <p:nvPicPr>
          <p:cNvPr id="823" name="Google Shape;823;g137fda5fc98_0_0"/>
          <p:cNvPicPr preferRelativeResize="0"/>
          <p:nvPr/>
        </p:nvPicPr>
        <p:blipFill rotWithShape="1">
          <a:blip r:embed="rId7">
            <a:alphaModFix/>
          </a:blip>
          <a:srcRect b="0" l="0" r="0" t="0"/>
          <a:stretch/>
        </p:blipFill>
        <p:spPr>
          <a:xfrm>
            <a:off x="4295733" y="1492843"/>
            <a:ext cx="1730714" cy="1126475"/>
          </a:xfrm>
          <a:prstGeom prst="rect">
            <a:avLst/>
          </a:prstGeom>
          <a:noFill/>
          <a:ln>
            <a:noFill/>
          </a:ln>
        </p:spPr>
      </p:pic>
      <p:sp>
        <p:nvSpPr>
          <p:cNvPr id="824" name="Google Shape;824;g137fda5fc98_0_0"/>
          <p:cNvSpPr txBox="1"/>
          <p:nvPr>
            <p:ph idx="12" type="sldNum"/>
          </p:nvPr>
        </p:nvSpPr>
        <p:spPr>
          <a:xfrm>
            <a:off x="8676695" y="326906"/>
            <a:ext cx="473700" cy="22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825" name="Google Shape;825;g137fda5fc98_0_0"/>
          <p:cNvSpPr txBox="1"/>
          <p:nvPr/>
        </p:nvSpPr>
        <p:spPr>
          <a:xfrm>
            <a:off x="182550" y="3247900"/>
            <a:ext cx="8778900" cy="7389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a:ea typeface="Lato"/>
                <a:cs typeface="Lato"/>
                <a:sym typeface="Lato"/>
              </a:rPr>
              <a:t>At school, you can speak with an adult you trust. </a:t>
            </a:r>
            <a:endParaRPr b="1" i="0" sz="18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a:ea typeface="Lato"/>
                <a:cs typeface="Lato"/>
                <a:sym typeface="Lato"/>
              </a:rPr>
              <a:t>This could be your form tutor, head of year or the school’s safeguarding officer</a:t>
            </a:r>
            <a:endParaRPr b="1" i="0" sz="1800" u="none" cap="none" strike="noStrike">
              <a:solidFill>
                <a:schemeClr val="accent2"/>
              </a:solidFill>
              <a:latin typeface="Lato"/>
              <a:ea typeface="Lato"/>
              <a:cs typeface="Lato"/>
              <a:sym typeface="Lato"/>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g156ef83dc72_0_99"/>
          <p:cNvSpPr txBox="1"/>
          <p:nvPr/>
        </p:nvSpPr>
        <p:spPr>
          <a:xfrm>
            <a:off x="379375" y="1287575"/>
            <a:ext cx="7661100" cy="8619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231F20"/>
              </a:buClr>
              <a:buSzPts val="2200"/>
              <a:buFont typeface="Lato"/>
              <a:buAutoNum type="arabicPeriod"/>
            </a:pPr>
            <a:r>
              <a:rPr lang="en-GB" sz="2200">
                <a:solidFill>
                  <a:srgbClr val="231F20"/>
                </a:solidFill>
                <a:latin typeface="Lato"/>
                <a:ea typeface="Lato"/>
                <a:cs typeface="Lato"/>
                <a:sym typeface="Lato"/>
              </a:rPr>
              <a:t>Inflation is…</a:t>
            </a:r>
            <a:endParaRPr sz="2200">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sz="2200">
              <a:solidFill>
                <a:srgbClr val="231F20"/>
              </a:solidFill>
              <a:latin typeface="Lato"/>
              <a:ea typeface="Lato"/>
              <a:cs typeface="Lato"/>
              <a:sym typeface="Lato"/>
            </a:endParaRPr>
          </a:p>
        </p:txBody>
      </p:sp>
      <p:sp>
        <p:nvSpPr>
          <p:cNvPr id="831" name="Google Shape;831;g156ef83dc72_0_99"/>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Inflation | Multiple choice</a:t>
            </a:r>
            <a:endParaRPr b="0" i="0" sz="1400" u="none" cap="none" strike="noStrike">
              <a:solidFill>
                <a:srgbClr val="000000"/>
              </a:solidFill>
              <a:latin typeface="Arial"/>
              <a:ea typeface="Arial"/>
              <a:cs typeface="Arial"/>
              <a:sym typeface="Arial"/>
            </a:endParaRPr>
          </a:p>
        </p:txBody>
      </p:sp>
      <p:sp>
        <p:nvSpPr>
          <p:cNvPr id="832" name="Google Shape;832;g156ef83dc72_0_9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833" name="Google Shape;833;g156ef83dc72_0_99"/>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834" name="Google Shape;834;g156ef83dc72_0_99"/>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graphicFrame>
        <p:nvGraphicFramePr>
          <p:cNvPr id="835" name="Google Shape;835;g156ef83dc72_0_99"/>
          <p:cNvGraphicFramePr/>
          <p:nvPr/>
        </p:nvGraphicFramePr>
        <p:xfrm>
          <a:off x="952500" y="2038350"/>
          <a:ext cx="3000000" cy="3000000"/>
        </p:xfrm>
        <a:graphic>
          <a:graphicData uri="http://schemas.openxmlformats.org/drawingml/2006/table">
            <a:tbl>
              <a:tblPr>
                <a:noFill/>
                <a:tableStyleId>{CF685A75-8B5F-43F1-B132-FEB3ECF9F056}</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A</a:t>
                      </a:r>
                      <a:endParaRPr b="1" sz="2200">
                        <a:solidFill>
                          <a:schemeClr val="lt1"/>
                        </a:solidFill>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6"/>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B</a:t>
                      </a:r>
                      <a:endParaRPr b="1" sz="2200">
                        <a:solidFill>
                          <a:schemeClr val="lt1"/>
                        </a:solidFill>
                        <a:latin typeface="Lato"/>
                        <a:ea typeface="Lato"/>
                        <a:cs typeface="Lato"/>
                        <a:sym typeface="Lato"/>
                      </a:endParaRPr>
                    </a:p>
                  </a:txBody>
                  <a:tcPr marT="91425" marB="91425" marR="91425" marL="91425">
                    <a:lnL cap="flat" cmpd="sng" w="28575">
                      <a:solidFill>
                        <a:schemeClr val="accent6"/>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C</a:t>
                      </a:r>
                      <a:endParaRPr b="1" sz="2200">
                        <a:solidFill>
                          <a:schemeClr val="lt1"/>
                        </a:solidFill>
                        <a:latin typeface="Lato"/>
                        <a:ea typeface="Lato"/>
                        <a:cs typeface="Lato"/>
                        <a:sym typeface="Lato"/>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r>
              <a:tr h="381000">
                <a:tc>
                  <a:txBody>
                    <a:bodyPr/>
                    <a:lstStyle/>
                    <a:p>
                      <a:pPr indent="0" lvl="0" marL="0" rtl="0" algn="l">
                        <a:spcBef>
                          <a:spcPts val="0"/>
                        </a:spcBef>
                        <a:spcAft>
                          <a:spcPts val="0"/>
                        </a:spcAft>
                        <a:buNone/>
                      </a:pPr>
                      <a:r>
                        <a:rPr b="1" lang="en-GB">
                          <a:solidFill>
                            <a:srgbClr val="231F20"/>
                          </a:solidFill>
                          <a:latin typeface="Lato"/>
                          <a:ea typeface="Lato"/>
                          <a:cs typeface="Lato"/>
                          <a:sym typeface="Lato"/>
                        </a:rPr>
                        <a:t>the </a:t>
                      </a:r>
                      <a:r>
                        <a:rPr b="1" lang="en-GB">
                          <a:solidFill>
                            <a:srgbClr val="231F20"/>
                          </a:solidFill>
                          <a:latin typeface="Lato"/>
                          <a:ea typeface="Lato"/>
                          <a:cs typeface="Lato"/>
                          <a:sym typeface="Lato"/>
                        </a:rPr>
                        <a:t>in</a:t>
                      </a:r>
                      <a:r>
                        <a:rPr b="1" lang="en-GB">
                          <a:solidFill>
                            <a:srgbClr val="231F20"/>
                          </a:solidFill>
                          <a:latin typeface="Lato"/>
                          <a:ea typeface="Lato"/>
                          <a:cs typeface="Lato"/>
                          <a:sym typeface="Lato"/>
                          <a:extLst>
                            <a:ext uri="http://customooxmlschemas.google.com/">
                              <go:slidesCustomData xmlns:go="http://customooxmlschemas.google.com/" textRoundtripDataId="76"/>
                            </a:ext>
                          </a:extLst>
                        </a:rPr>
                        <a:t>crease </a:t>
                      </a:r>
                      <a:r>
                        <a:rPr b="1" lang="en-GB">
                          <a:solidFill>
                            <a:srgbClr val="231F20"/>
                          </a:solidFill>
                          <a:latin typeface="Lato"/>
                          <a:ea typeface="Lato"/>
                          <a:cs typeface="Lato"/>
                          <a:sym typeface="Lato"/>
                          <a:extLst>
                            <a:ext uri="http://customooxmlschemas.google.com/">
                              <go:slidesCustomData xmlns:go="http://customooxmlschemas.google.com/" textRoundtripDataId="77"/>
                            </a:ext>
                          </a:extLst>
                        </a:rPr>
                        <a:t>in prices of goods and services over time</a:t>
                      </a:r>
                      <a:endParaRPr b="1">
                        <a:latin typeface="Lato"/>
                        <a:ea typeface="Lato"/>
                        <a:cs typeface="Lato"/>
                        <a:sym typeface="Lato"/>
                      </a:endParaRPr>
                    </a:p>
                    <a:p>
                      <a:pPr indent="0" lvl="0" marL="0" rtl="0" algn="l">
                        <a:spcBef>
                          <a:spcPts val="0"/>
                        </a:spcBef>
                        <a:spcAft>
                          <a:spcPts val="0"/>
                        </a:spcAft>
                        <a:buNone/>
                      </a:pPr>
                      <a:r>
                        <a:t/>
                      </a:r>
                      <a:endParaRPr b="1" sz="1600">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rgbClr val="231F20"/>
                          </a:solidFill>
                          <a:latin typeface="Lato"/>
                          <a:ea typeface="Lato"/>
                          <a:cs typeface="Lato"/>
                          <a:sym typeface="Lato"/>
                        </a:rPr>
                        <a:t>the de</a:t>
                      </a:r>
                      <a:r>
                        <a:rPr b="1" lang="en-GB">
                          <a:solidFill>
                            <a:srgbClr val="231F20"/>
                          </a:solidFill>
                          <a:latin typeface="Lato"/>
                          <a:ea typeface="Lato"/>
                          <a:cs typeface="Lato"/>
                          <a:sym typeface="Lato"/>
                          <a:extLst>
                            <a:ext uri="http://customooxmlschemas.google.com/">
                              <go:slidesCustomData xmlns:go="http://customooxmlschemas.google.com/" textRoundtripDataId="78"/>
                            </a:ext>
                          </a:extLst>
                        </a:rPr>
                        <a:t>crease </a:t>
                      </a:r>
                      <a:r>
                        <a:rPr b="1" lang="en-GB">
                          <a:solidFill>
                            <a:srgbClr val="231F20"/>
                          </a:solidFill>
                          <a:latin typeface="Lato"/>
                          <a:ea typeface="Lato"/>
                          <a:cs typeface="Lato"/>
                          <a:sym typeface="Lato"/>
                          <a:extLst>
                            <a:ext uri="http://customooxmlschemas.google.com/">
                              <go:slidesCustomData xmlns:go="http://customooxmlschemas.google.com/" textRoundtripDataId="79"/>
                            </a:ext>
                          </a:extLst>
                        </a:rPr>
                        <a:t>in prices of goods and services over time</a:t>
                      </a:r>
                      <a:endParaRPr b="1">
                        <a:latin typeface="Lato"/>
                        <a:ea typeface="Lato"/>
                        <a:cs typeface="Lato"/>
                        <a:sym typeface="Lato"/>
                      </a:endParaRPr>
                    </a:p>
                    <a:p>
                      <a:pPr indent="0" lvl="0" marL="0" rtl="0" algn="l">
                        <a:spcBef>
                          <a:spcPts val="0"/>
                        </a:spcBef>
                        <a:spcAft>
                          <a:spcPts val="0"/>
                        </a:spcAft>
                        <a:buNone/>
                      </a:pPr>
                      <a:r>
                        <a:t/>
                      </a:r>
                      <a:endParaRPr b="1" sz="1600">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rgbClr val="231F20"/>
                          </a:solidFill>
                          <a:latin typeface="Lato"/>
                          <a:ea typeface="Lato"/>
                          <a:cs typeface="Lato"/>
                          <a:sym typeface="Lato"/>
                        </a:rPr>
                        <a:t>when prices of </a:t>
                      </a:r>
                      <a:r>
                        <a:rPr b="1" lang="en-GB">
                          <a:solidFill>
                            <a:srgbClr val="231F20"/>
                          </a:solidFill>
                          <a:latin typeface="Lato"/>
                          <a:ea typeface="Lato"/>
                          <a:cs typeface="Lato"/>
                          <a:sym typeface="Lato"/>
                          <a:extLst>
                            <a:ext uri="http://customooxmlschemas.google.com/">
                              <go:slidesCustomData xmlns:go="http://customooxmlschemas.google.com/" textRoundtripDataId="80"/>
                            </a:ext>
                          </a:extLst>
                        </a:rPr>
                        <a:t>goods and services remain the same over time</a:t>
                      </a:r>
                      <a:endParaRPr b="1">
                        <a:latin typeface="Lato"/>
                        <a:ea typeface="Lato"/>
                        <a:cs typeface="Lato"/>
                        <a:sym typeface="Lato"/>
                      </a:endParaRPr>
                    </a:p>
                    <a:p>
                      <a:pPr indent="0" lvl="0" marL="0" rtl="0" algn="l">
                        <a:spcBef>
                          <a:spcPts val="0"/>
                        </a:spcBef>
                        <a:spcAft>
                          <a:spcPts val="0"/>
                        </a:spcAft>
                        <a:buNone/>
                      </a:pPr>
                      <a:r>
                        <a:t/>
                      </a:r>
                      <a:endParaRPr b="1" sz="1600">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g156ef83dc72_0_133"/>
          <p:cNvSpPr txBox="1"/>
          <p:nvPr/>
        </p:nvSpPr>
        <p:spPr>
          <a:xfrm>
            <a:off x="379375" y="1287575"/>
            <a:ext cx="7661100" cy="8619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231F20"/>
              </a:buClr>
              <a:buSzPts val="2200"/>
              <a:buFont typeface="Lato"/>
              <a:buAutoNum type="arabicPeriod"/>
            </a:pPr>
            <a:r>
              <a:rPr lang="en-GB" sz="2200">
                <a:solidFill>
                  <a:srgbClr val="231F20"/>
                </a:solidFill>
                <a:latin typeface="Lato"/>
                <a:ea typeface="Lato"/>
                <a:cs typeface="Lato"/>
                <a:sym typeface="Lato"/>
              </a:rPr>
              <a:t>Inflation is…</a:t>
            </a:r>
            <a:endParaRPr sz="2200">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sz="2200">
              <a:solidFill>
                <a:srgbClr val="231F20"/>
              </a:solidFill>
              <a:latin typeface="Lato"/>
              <a:ea typeface="Lato"/>
              <a:cs typeface="Lato"/>
              <a:sym typeface="Lato"/>
            </a:endParaRPr>
          </a:p>
        </p:txBody>
      </p:sp>
      <p:sp>
        <p:nvSpPr>
          <p:cNvPr id="841" name="Google Shape;841;g156ef83dc72_0_133"/>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Inflation | Multiple choice</a:t>
            </a:r>
            <a:endParaRPr b="0" i="0" sz="1400" u="none" cap="none" strike="noStrike">
              <a:solidFill>
                <a:srgbClr val="000000"/>
              </a:solidFill>
              <a:latin typeface="Arial"/>
              <a:ea typeface="Arial"/>
              <a:cs typeface="Arial"/>
              <a:sym typeface="Arial"/>
            </a:endParaRPr>
          </a:p>
        </p:txBody>
      </p:sp>
      <p:sp>
        <p:nvSpPr>
          <p:cNvPr id="842" name="Google Shape;842;g156ef83dc72_0_133"/>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843" name="Google Shape;843;g156ef83dc72_0_133"/>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844" name="Google Shape;844;g156ef83dc72_0_133"/>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graphicFrame>
        <p:nvGraphicFramePr>
          <p:cNvPr id="845" name="Google Shape;845;g156ef83dc72_0_133"/>
          <p:cNvGraphicFramePr/>
          <p:nvPr/>
        </p:nvGraphicFramePr>
        <p:xfrm>
          <a:off x="952500" y="2038350"/>
          <a:ext cx="3000000" cy="3000000"/>
        </p:xfrm>
        <a:graphic>
          <a:graphicData uri="http://schemas.openxmlformats.org/drawingml/2006/table">
            <a:tbl>
              <a:tblPr>
                <a:noFill/>
                <a:tableStyleId>{CF685A75-8B5F-43F1-B132-FEB3ECF9F056}</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dk2"/>
                          </a:solidFill>
                          <a:latin typeface="Lato"/>
                          <a:ea typeface="Lato"/>
                          <a:cs typeface="Lato"/>
                          <a:sym typeface="Lato"/>
                        </a:rPr>
                        <a:t>A</a:t>
                      </a:r>
                      <a:endParaRPr b="1" sz="2200">
                        <a:solidFill>
                          <a:schemeClr val="dk2"/>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00FF00"/>
                    </a:solidFill>
                  </a:tcPr>
                </a:tc>
                <a:tc>
                  <a:txBody>
                    <a:bodyPr/>
                    <a:lstStyle/>
                    <a:p>
                      <a:pPr indent="0" lvl="0" marL="0" rtl="0" algn="ctr">
                        <a:spcBef>
                          <a:spcPts val="0"/>
                        </a:spcBef>
                        <a:spcAft>
                          <a:spcPts val="0"/>
                        </a:spcAft>
                        <a:buNone/>
                      </a:pPr>
                      <a:r>
                        <a:rPr b="1" lang="en-GB" sz="2200">
                          <a:solidFill>
                            <a:schemeClr val="dk2"/>
                          </a:solidFill>
                          <a:latin typeface="Lato"/>
                          <a:ea typeface="Lato"/>
                          <a:cs typeface="Lato"/>
                          <a:sym typeface="Lato"/>
                        </a:rPr>
                        <a:t>B</a:t>
                      </a:r>
                      <a:endParaRPr b="1" sz="2200">
                        <a:solidFill>
                          <a:schemeClr val="dk2"/>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0000"/>
                    </a:solidFill>
                  </a:tcPr>
                </a:tc>
                <a:tc>
                  <a:txBody>
                    <a:bodyPr/>
                    <a:lstStyle/>
                    <a:p>
                      <a:pPr indent="0" lvl="0" marL="0" rtl="0" algn="ctr">
                        <a:spcBef>
                          <a:spcPts val="0"/>
                        </a:spcBef>
                        <a:spcAft>
                          <a:spcPts val="0"/>
                        </a:spcAft>
                        <a:buNone/>
                      </a:pPr>
                      <a:r>
                        <a:rPr b="1" lang="en-GB" sz="2200">
                          <a:solidFill>
                            <a:schemeClr val="dk2"/>
                          </a:solidFill>
                          <a:latin typeface="Lato"/>
                          <a:ea typeface="Lato"/>
                          <a:cs typeface="Lato"/>
                          <a:sym typeface="Lato"/>
                        </a:rPr>
                        <a:t>C</a:t>
                      </a:r>
                      <a:endParaRPr b="1" sz="2200">
                        <a:solidFill>
                          <a:schemeClr val="dk2"/>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0000"/>
                    </a:solidFill>
                  </a:tcPr>
                </a:tc>
              </a:tr>
              <a:tr h="381000">
                <a:tc>
                  <a:txBody>
                    <a:bodyPr/>
                    <a:lstStyle/>
                    <a:p>
                      <a:pPr indent="0" lvl="0" marL="0" rtl="0" algn="l">
                        <a:spcBef>
                          <a:spcPts val="0"/>
                        </a:spcBef>
                        <a:spcAft>
                          <a:spcPts val="0"/>
                        </a:spcAft>
                        <a:buNone/>
                      </a:pPr>
                      <a:r>
                        <a:rPr b="1" lang="en-GB">
                          <a:solidFill>
                            <a:srgbClr val="231F20"/>
                          </a:solidFill>
                          <a:latin typeface="Lato"/>
                          <a:ea typeface="Lato"/>
                          <a:cs typeface="Lato"/>
                          <a:sym typeface="Lato"/>
                        </a:rPr>
                        <a:t>the in</a:t>
                      </a:r>
                      <a:r>
                        <a:rPr b="1" lang="en-GB">
                          <a:solidFill>
                            <a:srgbClr val="231F20"/>
                          </a:solidFill>
                          <a:latin typeface="Lato"/>
                          <a:ea typeface="Lato"/>
                          <a:cs typeface="Lato"/>
                          <a:sym typeface="Lato"/>
                          <a:extLst>
                            <a:ext uri="http://customooxmlschemas.google.com/">
                              <go:slidesCustomData xmlns:go="http://customooxmlschemas.google.com/" textRoundtripDataId="81"/>
                            </a:ext>
                          </a:extLst>
                        </a:rPr>
                        <a:t>crease </a:t>
                      </a:r>
                      <a:r>
                        <a:rPr b="1" lang="en-GB">
                          <a:solidFill>
                            <a:srgbClr val="231F20"/>
                          </a:solidFill>
                          <a:latin typeface="Lato"/>
                          <a:ea typeface="Lato"/>
                          <a:cs typeface="Lato"/>
                          <a:sym typeface="Lato"/>
                          <a:extLst>
                            <a:ext uri="http://customooxmlschemas.google.com/">
                              <go:slidesCustomData xmlns:go="http://customooxmlschemas.google.com/" textRoundtripDataId="82"/>
                            </a:ext>
                          </a:extLst>
                        </a:rPr>
                        <a:t>in prices of goods and services over time</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sz="1600">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rgbClr val="231F20"/>
                          </a:solidFill>
                          <a:latin typeface="Lato"/>
                          <a:ea typeface="Lato"/>
                          <a:cs typeface="Lato"/>
                          <a:sym typeface="Lato"/>
                        </a:rPr>
                        <a:t>the de</a:t>
                      </a:r>
                      <a:r>
                        <a:rPr b="1" lang="en-GB">
                          <a:solidFill>
                            <a:srgbClr val="231F20"/>
                          </a:solidFill>
                          <a:latin typeface="Lato"/>
                          <a:ea typeface="Lato"/>
                          <a:cs typeface="Lato"/>
                          <a:sym typeface="Lato"/>
                          <a:extLst>
                            <a:ext uri="http://customooxmlschemas.google.com/">
                              <go:slidesCustomData xmlns:go="http://customooxmlschemas.google.com/" textRoundtripDataId="83"/>
                            </a:ext>
                          </a:extLst>
                        </a:rPr>
                        <a:t>crease </a:t>
                      </a:r>
                      <a:r>
                        <a:rPr b="1" lang="en-GB">
                          <a:solidFill>
                            <a:srgbClr val="231F20"/>
                          </a:solidFill>
                          <a:latin typeface="Lato"/>
                          <a:ea typeface="Lato"/>
                          <a:cs typeface="Lato"/>
                          <a:sym typeface="Lato"/>
                          <a:extLst>
                            <a:ext uri="http://customooxmlschemas.google.com/">
                              <go:slidesCustomData xmlns:go="http://customooxmlschemas.google.com/" textRoundtripDataId="84"/>
                            </a:ext>
                          </a:extLst>
                        </a:rPr>
                        <a:t>in prices of goods and services over time</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sz="1600">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rgbClr val="231F20"/>
                          </a:solidFill>
                          <a:latin typeface="Lato"/>
                          <a:ea typeface="Lato"/>
                          <a:cs typeface="Lato"/>
                          <a:sym typeface="Lato"/>
                        </a:rPr>
                        <a:t>when prices of </a:t>
                      </a:r>
                      <a:r>
                        <a:rPr b="1" lang="en-GB">
                          <a:solidFill>
                            <a:srgbClr val="231F20"/>
                          </a:solidFill>
                          <a:latin typeface="Lato"/>
                          <a:ea typeface="Lato"/>
                          <a:cs typeface="Lato"/>
                          <a:sym typeface="Lato"/>
                          <a:extLst>
                            <a:ext uri="http://customooxmlschemas.google.com/">
                              <go:slidesCustomData xmlns:go="http://customooxmlschemas.google.com/" textRoundtripDataId="85"/>
                            </a:ext>
                          </a:extLst>
                        </a:rPr>
                        <a:t>goods and services remain the same over time</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sz="1600">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g156ef83dc72_0_142"/>
          <p:cNvSpPr txBox="1"/>
          <p:nvPr/>
        </p:nvSpPr>
        <p:spPr>
          <a:xfrm>
            <a:off x="379375" y="1287575"/>
            <a:ext cx="7661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solidFill>
                  <a:srgbClr val="231F20"/>
                </a:solidFill>
                <a:latin typeface="Lato"/>
                <a:ea typeface="Lato"/>
                <a:cs typeface="Lato"/>
                <a:sym typeface="Lato"/>
              </a:rPr>
              <a:t>2. When inflation goes up… </a:t>
            </a:r>
            <a:endParaRPr sz="2200">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sz="2200">
              <a:solidFill>
                <a:srgbClr val="231F20"/>
              </a:solidFill>
              <a:latin typeface="Lato"/>
              <a:ea typeface="Lato"/>
              <a:cs typeface="Lato"/>
              <a:sym typeface="Lato"/>
            </a:endParaRPr>
          </a:p>
        </p:txBody>
      </p:sp>
      <p:sp>
        <p:nvSpPr>
          <p:cNvPr id="851" name="Google Shape;851;g156ef83dc72_0_142"/>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Inflation | Multiple choice</a:t>
            </a:r>
            <a:endParaRPr b="0" i="0" sz="1400" u="none" cap="none" strike="noStrike">
              <a:solidFill>
                <a:srgbClr val="000000"/>
              </a:solidFill>
              <a:latin typeface="Arial"/>
              <a:ea typeface="Arial"/>
              <a:cs typeface="Arial"/>
              <a:sym typeface="Arial"/>
            </a:endParaRPr>
          </a:p>
        </p:txBody>
      </p:sp>
      <p:sp>
        <p:nvSpPr>
          <p:cNvPr id="852" name="Google Shape;852;g156ef83dc72_0_14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853" name="Google Shape;853;g156ef83dc72_0_142"/>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854" name="Google Shape;854;g156ef83dc72_0_142"/>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graphicFrame>
        <p:nvGraphicFramePr>
          <p:cNvPr id="855" name="Google Shape;855;g156ef83dc72_0_142"/>
          <p:cNvGraphicFramePr/>
          <p:nvPr/>
        </p:nvGraphicFramePr>
        <p:xfrm>
          <a:off x="952500" y="2038350"/>
          <a:ext cx="3000000" cy="3000000"/>
        </p:xfrm>
        <a:graphic>
          <a:graphicData uri="http://schemas.openxmlformats.org/drawingml/2006/table">
            <a:tbl>
              <a:tblPr>
                <a:noFill/>
                <a:tableStyleId>{CF685A75-8B5F-43F1-B132-FEB3ECF9F056}</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A</a:t>
                      </a:r>
                      <a:endParaRPr b="1" sz="2200">
                        <a:solidFill>
                          <a:schemeClr val="lt1"/>
                        </a:solidFill>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6"/>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B</a:t>
                      </a:r>
                      <a:endParaRPr b="1" sz="2200">
                        <a:solidFill>
                          <a:schemeClr val="lt1"/>
                        </a:solidFill>
                        <a:latin typeface="Lato"/>
                        <a:ea typeface="Lato"/>
                        <a:cs typeface="Lato"/>
                        <a:sym typeface="Lato"/>
                      </a:endParaRPr>
                    </a:p>
                  </a:txBody>
                  <a:tcPr marT="91425" marB="91425" marR="91425" marL="91425">
                    <a:lnL cap="flat" cmpd="sng" w="28575">
                      <a:solidFill>
                        <a:schemeClr val="accent6"/>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C</a:t>
                      </a:r>
                      <a:endParaRPr b="1" sz="2200">
                        <a:solidFill>
                          <a:schemeClr val="lt1"/>
                        </a:solidFill>
                        <a:latin typeface="Lato"/>
                        <a:ea typeface="Lato"/>
                        <a:cs typeface="Lato"/>
                        <a:sym typeface="Lato"/>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r>
              <a:tr h="381000">
                <a:tc>
                  <a:txBody>
                    <a:bodyPr/>
                    <a:lstStyle/>
                    <a:p>
                      <a:pPr indent="0" lvl="0" marL="0" rtl="0" algn="l">
                        <a:spcBef>
                          <a:spcPts val="0"/>
                        </a:spcBef>
                        <a:spcAft>
                          <a:spcPts val="0"/>
                        </a:spcAft>
                        <a:buNone/>
                      </a:pPr>
                      <a:r>
                        <a:rPr b="1" lang="en-GB">
                          <a:solidFill>
                            <a:srgbClr val="231F20"/>
                          </a:solidFill>
                          <a:latin typeface="Lato"/>
                          <a:ea typeface="Lato"/>
                          <a:cs typeface="Lato"/>
                          <a:sym typeface="Lato"/>
                        </a:rPr>
                        <a:t>Spending increases as people have more money to spend</a:t>
                      </a:r>
                      <a:endParaRPr b="1">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rgbClr val="231F20"/>
                          </a:solidFill>
                          <a:latin typeface="Lato"/>
                          <a:ea typeface="Lato"/>
                          <a:cs typeface="Lato"/>
                          <a:sym typeface="Lato"/>
                        </a:rPr>
                        <a:t>Spending decreases as </a:t>
                      </a:r>
                      <a:r>
                        <a:rPr b="1" lang="en-GB">
                          <a:solidFill>
                            <a:srgbClr val="212121"/>
                          </a:solidFill>
                          <a:latin typeface="Lato"/>
                          <a:ea typeface="Lato"/>
                          <a:cs typeface="Lato"/>
                          <a:sym typeface="Lato"/>
                        </a:rPr>
                        <a:t>the cost of living goes up so people have less money to spend</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rgbClr val="231F20"/>
                          </a:solidFill>
                          <a:latin typeface="Lato"/>
                          <a:ea typeface="Lato"/>
                          <a:cs typeface="Lato"/>
                          <a:sym typeface="Lato"/>
                        </a:rPr>
                        <a:t>Nothing changes because people's spending is not affected</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g156ef83dc72_0_151"/>
          <p:cNvSpPr txBox="1"/>
          <p:nvPr/>
        </p:nvSpPr>
        <p:spPr>
          <a:xfrm>
            <a:off x="379375" y="1287575"/>
            <a:ext cx="7661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solidFill>
                  <a:srgbClr val="231F20"/>
                </a:solidFill>
                <a:latin typeface="Lato"/>
                <a:ea typeface="Lato"/>
                <a:cs typeface="Lato"/>
                <a:sym typeface="Lato"/>
              </a:rPr>
              <a:t>2. When inflation goes up… </a:t>
            </a:r>
            <a:endParaRPr sz="2200">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sz="2200">
              <a:solidFill>
                <a:srgbClr val="231F20"/>
              </a:solidFill>
              <a:latin typeface="Lato"/>
              <a:ea typeface="Lato"/>
              <a:cs typeface="Lato"/>
              <a:sym typeface="Lato"/>
            </a:endParaRPr>
          </a:p>
        </p:txBody>
      </p:sp>
      <p:sp>
        <p:nvSpPr>
          <p:cNvPr id="861" name="Google Shape;861;g156ef83dc72_0_151"/>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Inflation | Multiple choice</a:t>
            </a:r>
            <a:endParaRPr b="0" i="0" sz="1400" u="none" cap="none" strike="noStrike">
              <a:solidFill>
                <a:srgbClr val="000000"/>
              </a:solidFill>
              <a:latin typeface="Arial"/>
              <a:ea typeface="Arial"/>
              <a:cs typeface="Arial"/>
              <a:sym typeface="Arial"/>
            </a:endParaRPr>
          </a:p>
        </p:txBody>
      </p:sp>
      <p:sp>
        <p:nvSpPr>
          <p:cNvPr id="862" name="Google Shape;862;g156ef83dc72_0_15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863" name="Google Shape;863;g156ef83dc72_0_151"/>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864" name="Google Shape;864;g156ef83dc72_0_151"/>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graphicFrame>
        <p:nvGraphicFramePr>
          <p:cNvPr id="865" name="Google Shape;865;g156ef83dc72_0_151"/>
          <p:cNvGraphicFramePr/>
          <p:nvPr/>
        </p:nvGraphicFramePr>
        <p:xfrm>
          <a:off x="952500" y="2038350"/>
          <a:ext cx="3000000" cy="3000000"/>
        </p:xfrm>
        <a:graphic>
          <a:graphicData uri="http://schemas.openxmlformats.org/drawingml/2006/table">
            <a:tbl>
              <a:tblPr>
                <a:noFill/>
                <a:tableStyleId>{CF685A75-8B5F-43F1-B132-FEB3ECF9F056}</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A</a:t>
                      </a:r>
                      <a:endParaRPr b="1" sz="2200">
                        <a:solidFill>
                          <a:schemeClr val="lt1"/>
                        </a:solidFill>
                        <a:latin typeface="Lato"/>
                        <a:ea typeface="Lato"/>
                        <a:cs typeface="Lato"/>
                        <a:sym typeface="Lato"/>
                      </a:endParaRPr>
                    </a:p>
                  </a:txBody>
                  <a:tcPr marT="91425" marB="91425" marR="91425" marL="90000">
                    <a:lnL cap="flat" cmpd="sng" w="28575">
                      <a:solidFill>
                        <a:srgbClr val="1E1E1E"/>
                      </a:solidFill>
                      <a:prstDash val="solid"/>
                      <a:round/>
                      <a:headEnd len="sm" w="sm" type="none"/>
                      <a:tailEnd len="sm" w="sm" type="none"/>
                    </a:lnL>
                    <a:lnR cap="flat" cmpd="sng" w="28575">
                      <a:solidFill>
                        <a:srgbClr val="1E1E1E"/>
                      </a:solidFill>
                      <a:prstDash val="solid"/>
                      <a:round/>
                      <a:headEnd len="sm" w="sm" type="none"/>
                      <a:tailEnd len="sm" w="sm" type="none"/>
                    </a:lnR>
                    <a:lnT cap="flat" cmpd="sng" w="28575">
                      <a:solidFill>
                        <a:srgbClr val="1E1E1E"/>
                      </a:solidFill>
                      <a:prstDash val="solid"/>
                      <a:round/>
                      <a:headEnd len="sm" w="sm" type="none"/>
                      <a:tailEnd len="sm" w="sm" type="none"/>
                    </a:lnT>
                    <a:lnB cap="flat" cmpd="sng" w="28575">
                      <a:solidFill>
                        <a:srgbClr val="1E1E1E"/>
                      </a:solidFill>
                      <a:prstDash val="solid"/>
                      <a:round/>
                      <a:headEnd len="sm" w="sm" type="none"/>
                      <a:tailEnd len="sm" w="sm" type="none"/>
                    </a:lnB>
                    <a:solidFill>
                      <a:srgbClr val="FF0000"/>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B</a:t>
                      </a:r>
                      <a:endParaRPr b="1" sz="2200">
                        <a:solidFill>
                          <a:schemeClr val="lt1"/>
                        </a:solidFill>
                        <a:latin typeface="Lato"/>
                        <a:ea typeface="Lato"/>
                        <a:cs typeface="Lato"/>
                        <a:sym typeface="Lato"/>
                      </a:endParaRPr>
                    </a:p>
                  </a:txBody>
                  <a:tcPr marT="91425" marB="91425" marR="91425" marL="91425">
                    <a:lnL cap="flat" cmpd="sng" w="28575">
                      <a:solidFill>
                        <a:srgbClr val="1E1E1E"/>
                      </a:solidFill>
                      <a:prstDash val="solid"/>
                      <a:round/>
                      <a:headEnd len="sm" w="sm" type="none"/>
                      <a:tailEnd len="sm" w="sm" type="none"/>
                    </a:lnL>
                    <a:lnR cap="flat" cmpd="sng" w="28575">
                      <a:solidFill>
                        <a:srgbClr val="1E1E1E"/>
                      </a:solidFill>
                      <a:prstDash val="solid"/>
                      <a:round/>
                      <a:headEnd len="sm" w="sm" type="none"/>
                      <a:tailEnd len="sm" w="sm" type="none"/>
                    </a:lnR>
                    <a:lnT cap="flat" cmpd="sng" w="28575">
                      <a:solidFill>
                        <a:srgbClr val="1E1E1E"/>
                      </a:solidFill>
                      <a:prstDash val="solid"/>
                      <a:round/>
                      <a:headEnd len="sm" w="sm" type="none"/>
                      <a:tailEnd len="sm" w="sm" type="none"/>
                    </a:lnT>
                    <a:lnB cap="flat" cmpd="sng" w="28575">
                      <a:solidFill>
                        <a:srgbClr val="1E1E1E"/>
                      </a:solidFill>
                      <a:prstDash val="solid"/>
                      <a:round/>
                      <a:headEnd len="sm" w="sm" type="none"/>
                      <a:tailEnd len="sm" w="sm" type="none"/>
                    </a:lnB>
                    <a:solidFill>
                      <a:srgbClr val="00FF00"/>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C</a:t>
                      </a:r>
                      <a:endParaRPr b="1" sz="2200">
                        <a:solidFill>
                          <a:schemeClr val="lt1"/>
                        </a:solidFill>
                        <a:latin typeface="Lato"/>
                        <a:ea typeface="Lato"/>
                        <a:cs typeface="Lato"/>
                        <a:sym typeface="Lato"/>
                      </a:endParaRPr>
                    </a:p>
                  </a:txBody>
                  <a:tcPr marT="91425" marB="91425" marR="91425" marL="91425">
                    <a:lnL cap="flat" cmpd="sng" w="28575">
                      <a:solidFill>
                        <a:srgbClr val="1E1E1E"/>
                      </a:solidFill>
                      <a:prstDash val="solid"/>
                      <a:round/>
                      <a:headEnd len="sm" w="sm" type="none"/>
                      <a:tailEnd len="sm" w="sm" type="none"/>
                    </a:lnL>
                    <a:lnR cap="flat" cmpd="sng" w="28575">
                      <a:solidFill>
                        <a:srgbClr val="1E1E1E"/>
                      </a:solidFill>
                      <a:prstDash val="solid"/>
                      <a:round/>
                      <a:headEnd len="sm" w="sm" type="none"/>
                      <a:tailEnd len="sm" w="sm" type="none"/>
                    </a:lnR>
                    <a:lnT cap="flat" cmpd="sng" w="28575">
                      <a:solidFill>
                        <a:srgbClr val="1E1E1E"/>
                      </a:solidFill>
                      <a:prstDash val="solid"/>
                      <a:round/>
                      <a:headEnd len="sm" w="sm" type="none"/>
                      <a:tailEnd len="sm" w="sm" type="none"/>
                    </a:lnT>
                    <a:lnB cap="flat" cmpd="sng" w="28575">
                      <a:solidFill>
                        <a:srgbClr val="1E1E1E"/>
                      </a:solidFill>
                      <a:prstDash val="solid"/>
                      <a:round/>
                      <a:headEnd len="sm" w="sm" type="none"/>
                      <a:tailEnd len="sm" w="sm" type="none"/>
                    </a:lnB>
                    <a:solidFill>
                      <a:srgbClr val="FF0000"/>
                    </a:solidFill>
                  </a:tcPr>
                </a:tc>
              </a:tr>
              <a:tr h="381000">
                <a:tc>
                  <a:txBody>
                    <a:bodyPr/>
                    <a:lstStyle/>
                    <a:p>
                      <a:pPr indent="0" lvl="0" marL="0" rtl="0" algn="l">
                        <a:spcBef>
                          <a:spcPts val="0"/>
                        </a:spcBef>
                        <a:spcAft>
                          <a:spcPts val="0"/>
                        </a:spcAft>
                        <a:buNone/>
                      </a:pPr>
                      <a:r>
                        <a:rPr b="1" lang="en-GB">
                          <a:solidFill>
                            <a:srgbClr val="231F20"/>
                          </a:solidFill>
                          <a:latin typeface="Lato"/>
                          <a:ea typeface="Lato"/>
                          <a:cs typeface="Lato"/>
                          <a:sym typeface="Lato"/>
                        </a:rPr>
                        <a:t>Spending increases as people have more money to spend</a:t>
                      </a:r>
                      <a:endParaRPr b="1">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rgbClr val="1E1E1E"/>
                      </a:solidFill>
                      <a:prstDash val="solid"/>
                      <a:round/>
                      <a:headEnd len="sm" w="sm" type="none"/>
                      <a:tailEnd len="sm" w="sm" type="none"/>
                    </a:lnL>
                    <a:lnR cap="flat" cmpd="sng" w="28575">
                      <a:solidFill>
                        <a:srgbClr val="1E1E1E"/>
                      </a:solidFill>
                      <a:prstDash val="solid"/>
                      <a:round/>
                      <a:headEnd len="sm" w="sm" type="none"/>
                      <a:tailEnd len="sm" w="sm" type="none"/>
                    </a:lnR>
                    <a:lnT cap="flat" cmpd="sng" w="28575">
                      <a:solidFill>
                        <a:srgbClr val="1E1E1E"/>
                      </a:solidFill>
                      <a:prstDash val="solid"/>
                      <a:round/>
                      <a:headEnd len="sm" w="sm" type="none"/>
                      <a:tailEnd len="sm" w="sm" type="none"/>
                    </a:lnT>
                    <a:lnB cap="flat" cmpd="sng" w="28575">
                      <a:solidFill>
                        <a:srgbClr val="1E1E1E"/>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rgbClr val="231F20"/>
                          </a:solidFill>
                          <a:latin typeface="Lato"/>
                          <a:ea typeface="Lato"/>
                          <a:cs typeface="Lato"/>
                          <a:sym typeface="Lato"/>
                        </a:rPr>
                        <a:t>Spending decreases as </a:t>
                      </a:r>
                      <a:r>
                        <a:rPr b="1" lang="en-GB">
                          <a:solidFill>
                            <a:srgbClr val="212121"/>
                          </a:solidFill>
                          <a:latin typeface="Lato"/>
                          <a:ea typeface="Lato"/>
                          <a:cs typeface="Lato"/>
                          <a:sym typeface="Lato"/>
                        </a:rPr>
                        <a:t>the cost of living goes up so people have less money to spend</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rgbClr val="1E1E1E"/>
                      </a:solidFill>
                      <a:prstDash val="solid"/>
                      <a:round/>
                      <a:headEnd len="sm" w="sm" type="none"/>
                      <a:tailEnd len="sm" w="sm" type="none"/>
                    </a:lnL>
                    <a:lnR cap="flat" cmpd="sng" w="28575">
                      <a:solidFill>
                        <a:srgbClr val="1E1E1E"/>
                      </a:solidFill>
                      <a:prstDash val="solid"/>
                      <a:round/>
                      <a:headEnd len="sm" w="sm" type="none"/>
                      <a:tailEnd len="sm" w="sm" type="none"/>
                    </a:lnR>
                    <a:lnT cap="flat" cmpd="sng" w="28575">
                      <a:solidFill>
                        <a:srgbClr val="1E1E1E"/>
                      </a:solidFill>
                      <a:prstDash val="solid"/>
                      <a:round/>
                      <a:headEnd len="sm" w="sm" type="none"/>
                      <a:tailEnd len="sm" w="sm" type="none"/>
                    </a:lnT>
                    <a:lnB cap="flat" cmpd="sng" w="28575">
                      <a:solidFill>
                        <a:srgbClr val="1E1E1E"/>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rgbClr val="231F20"/>
                          </a:solidFill>
                          <a:latin typeface="Lato"/>
                          <a:ea typeface="Lato"/>
                          <a:cs typeface="Lato"/>
                          <a:sym typeface="Lato"/>
                        </a:rPr>
                        <a:t>Nothing changes because people's spending is not affected</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rgbClr val="1E1E1E"/>
                      </a:solidFill>
                      <a:prstDash val="solid"/>
                      <a:round/>
                      <a:headEnd len="sm" w="sm" type="none"/>
                      <a:tailEnd len="sm" w="sm" type="none"/>
                    </a:lnL>
                    <a:lnR cap="flat" cmpd="sng" w="28575">
                      <a:solidFill>
                        <a:srgbClr val="1E1E1E"/>
                      </a:solidFill>
                      <a:prstDash val="solid"/>
                      <a:round/>
                      <a:headEnd len="sm" w="sm" type="none"/>
                      <a:tailEnd len="sm" w="sm" type="none"/>
                    </a:lnR>
                    <a:lnT cap="flat" cmpd="sng" w="28575">
                      <a:solidFill>
                        <a:srgbClr val="1E1E1E"/>
                      </a:solidFill>
                      <a:prstDash val="solid"/>
                      <a:round/>
                      <a:headEnd len="sm" w="sm" type="none"/>
                      <a:tailEnd len="sm" w="sm" type="none"/>
                    </a:lnT>
                    <a:lnB cap="flat" cmpd="sng" w="28575">
                      <a:solidFill>
                        <a:srgbClr val="1E1E1E"/>
                      </a:solidFill>
                      <a:prstDash val="solid"/>
                      <a:round/>
                      <a:headEnd len="sm" w="sm" type="none"/>
                      <a:tailEnd len="sm" w="sm" type="none"/>
                    </a:lnB>
                  </a:tcPr>
                </a:tc>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g156ef83dc72_0_160"/>
          <p:cNvSpPr txBox="1"/>
          <p:nvPr/>
        </p:nvSpPr>
        <p:spPr>
          <a:xfrm>
            <a:off x="379375" y="1287575"/>
            <a:ext cx="82974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solidFill>
                  <a:srgbClr val="231F20"/>
                </a:solidFill>
                <a:latin typeface="Lato"/>
                <a:ea typeface="Lato"/>
                <a:cs typeface="Lato"/>
                <a:sym typeface="Lato"/>
              </a:rPr>
              <a:t>3</a:t>
            </a:r>
            <a:r>
              <a:rPr lang="en-GB" sz="2200">
                <a:solidFill>
                  <a:srgbClr val="231F20"/>
                </a:solidFill>
                <a:latin typeface="Lato"/>
                <a:ea typeface="Lato"/>
                <a:cs typeface="Lato"/>
                <a:sym typeface="Lato"/>
              </a:rPr>
              <a:t>. </a:t>
            </a:r>
            <a:r>
              <a:rPr lang="en-GB" sz="2200">
                <a:solidFill>
                  <a:srgbClr val="231F20"/>
                </a:solidFill>
                <a:latin typeface="Lato"/>
                <a:ea typeface="Lato"/>
                <a:cs typeface="Lato"/>
                <a:sym typeface="Lato"/>
              </a:rPr>
              <a:t>The Bank of England wants to keep the target inflation rate at around</a:t>
            </a:r>
            <a:r>
              <a:rPr lang="en-GB" sz="2200">
                <a:solidFill>
                  <a:srgbClr val="231F20"/>
                </a:solidFill>
                <a:latin typeface="Lato"/>
                <a:ea typeface="Lato"/>
                <a:cs typeface="Lato"/>
                <a:sym typeface="Lato"/>
              </a:rPr>
              <a:t> </a:t>
            </a:r>
            <a:endParaRPr sz="2200">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sz="2200">
              <a:solidFill>
                <a:srgbClr val="231F20"/>
              </a:solidFill>
              <a:latin typeface="Lato"/>
              <a:ea typeface="Lato"/>
              <a:cs typeface="Lato"/>
              <a:sym typeface="Lato"/>
            </a:endParaRPr>
          </a:p>
        </p:txBody>
      </p:sp>
      <p:sp>
        <p:nvSpPr>
          <p:cNvPr id="871" name="Google Shape;871;g156ef83dc72_0_160"/>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Inflation | Multiple choice</a:t>
            </a:r>
            <a:endParaRPr b="0" i="0" sz="1400" u="none" cap="none" strike="noStrike">
              <a:solidFill>
                <a:srgbClr val="000000"/>
              </a:solidFill>
              <a:latin typeface="Arial"/>
              <a:ea typeface="Arial"/>
              <a:cs typeface="Arial"/>
              <a:sym typeface="Arial"/>
            </a:endParaRPr>
          </a:p>
        </p:txBody>
      </p:sp>
      <p:sp>
        <p:nvSpPr>
          <p:cNvPr id="872" name="Google Shape;872;g156ef83dc72_0_16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873" name="Google Shape;873;g156ef83dc72_0_160"/>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874" name="Google Shape;874;g156ef83dc72_0_160"/>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graphicFrame>
        <p:nvGraphicFramePr>
          <p:cNvPr id="875" name="Google Shape;875;g156ef83dc72_0_160"/>
          <p:cNvGraphicFramePr/>
          <p:nvPr/>
        </p:nvGraphicFramePr>
        <p:xfrm>
          <a:off x="952500" y="2419350"/>
          <a:ext cx="3000000" cy="3000000"/>
        </p:xfrm>
        <a:graphic>
          <a:graphicData uri="http://schemas.openxmlformats.org/drawingml/2006/table">
            <a:tbl>
              <a:tblPr>
                <a:noFill/>
                <a:tableStyleId>{CF685A75-8B5F-43F1-B132-FEB3ECF9F056}</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A</a:t>
                      </a:r>
                      <a:endParaRPr b="1" sz="2200">
                        <a:solidFill>
                          <a:schemeClr val="lt1"/>
                        </a:solidFill>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6"/>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B</a:t>
                      </a:r>
                      <a:endParaRPr b="1" sz="2200">
                        <a:solidFill>
                          <a:schemeClr val="lt1"/>
                        </a:solidFill>
                        <a:latin typeface="Lato"/>
                        <a:ea typeface="Lato"/>
                        <a:cs typeface="Lato"/>
                        <a:sym typeface="Lato"/>
                      </a:endParaRPr>
                    </a:p>
                  </a:txBody>
                  <a:tcPr marT="91425" marB="91425" marR="91425" marL="91425">
                    <a:lnL cap="flat" cmpd="sng" w="28575">
                      <a:solidFill>
                        <a:schemeClr val="accent6"/>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C</a:t>
                      </a:r>
                      <a:endParaRPr b="1" sz="2200">
                        <a:solidFill>
                          <a:schemeClr val="lt1"/>
                        </a:solidFill>
                        <a:latin typeface="Lato"/>
                        <a:ea typeface="Lato"/>
                        <a:cs typeface="Lato"/>
                        <a:sym typeface="Lato"/>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r>
              <a:tr h="381000">
                <a:tc>
                  <a:txBody>
                    <a:bodyPr/>
                    <a:lstStyle/>
                    <a:p>
                      <a:pPr indent="0" lvl="0" marL="0" rtl="0" algn="l">
                        <a:spcBef>
                          <a:spcPts val="0"/>
                        </a:spcBef>
                        <a:spcAft>
                          <a:spcPts val="0"/>
                        </a:spcAft>
                        <a:buNone/>
                      </a:pPr>
                      <a:r>
                        <a:rPr b="1" lang="en-GB">
                          <a:solidFill>
                            <a:srgbClr val="231F20"/>
                          </a:solidFill>
                          <a:latin typeface="Lato"/>
                          <a:ea typeface="Lato"/>
                          <a:cs typeface="Lato"/>
                          <a:sym typeface="Lato"/>
                        </a:rPr>
                        <a:t>0%</a:t>
                      </a:r>
                      <a:endParaRPr b="1">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rgbClr val="231F20"/>
                          </a:solidFill>
                          <a:latin typeface="Lato"/>
                          <a:ea typeface="Lato"/>
                          <a:cs typeface="Lato"/>
                          <a:sym typeface="Lato"/>
                        </a:rPr>
                        <a:t>2%</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rgbClr val="231F20"/>
                          </a:solidFill>
                          <a:latin typeface="Lato"/>
                          <a:ea typeface="Lato"/>
                          <a:cs typeface="Lato"/>
                          <a:sym typeface="Lato"/>
                        </a:rPr>
                        <a:t>7%</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5"/>
          <p:cNvSpPr txBox="1"/>
          <p:nvPr/>
        </p:nvSpPr>
        <p:spPr>
          <a:xfrm>
            <a:off x="549950" y="1898669"/>
            <a:ext cx="7206900" cy="400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GB" sz="1800">
                <a:solidFill>
                  <a:schemeClr val="lt1"/>
                </a:solidFill>
                <a:highlight>
                  <a:schemeClr val="dk1"/>
                </a:highlight>
                <a:latin typeface="Lato"/>
                <a:ea typeface="Lato"/>
                <a:cs typeface="Lato"/>
                <a:sym typeface="Lato"/>
              </a:rPr>
              <a:t>1.    Money is easy to come by</a:t>
            </a:r>
            <a:endParaRPr b="0" i="0" sz="1800" u="none" cap="none" strike="noStrike">
              <a:solidFill>
                <a:schemeClr val="lt1"/>
              </a:solidFill>
              <a:highlight>
                <a:schemeClr val="dk1"/>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rPr b="0" i="0" lang="en-GB" sz="1800" u="none" cap="none" strike="noStrike">
                <a:solidFill>
                  <a:schemeClr val="lt1"/>
                </a:solidFill>
                <a:highlight>
                  <a:srgbClr val="262A33"/>
                </a:highlight>
                <a:latin typeface="Lato"/>
                <a:ea typeface="Lato"/>
                <a:cs typeface="Lato"/>
                <a:sym typeface="Lato"/>
              </a:rPr>
              <a:t>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p:txBody>
      </p:sp>
      <p:sp>
        <p:nvSpPr>
          <p:cNvPr id="102" name="Google Shape;102;p5"/>
          <p:cNvSpPr txBox="1"/>
          <p:nvPr/>
        </p:nvSpPr>
        <p:spPr>
          <a:xfrm>
            <a:off x="482025" y="429198"/>
            <a:ext cx="5572200" cy="6150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3600">
                <a:solidFill>
                  <a:srgbClr val="FF8022"/>
                </a:solidFill>
                <a:latin typeface="Lato Black"/>
                <a:ea typeface="Lato Black"/>
                <a:cs typeface="Lato Black"/>
                <a:sym typeface="Lato Black"/>
              </a:rPr>
              <a:t>M</a:t>
            </a:r>
            <a:r>
              <a:rPr b="1" i="0" lang="en-GB" sz="3600" u="none" cap="none" strike="noStrike">
                <a:solidFill>
                  <a:srgbClr val="FF8022"/>
                </a:solidFill>
                <a:latin typeface="Lato Black"/>
                <a:ea typeface="Lato Black"/>
                <a:cs typeface="Lato Black"/>
                <a:sym typeface="Lato Black"/>
              </a:rPr>
              <a:t>oney mindsets </a:t>
            </a:r>
            <a:endParaRPr b="1" i="0" sz="3600" u="none" cap="none" strike="noStrike">
              <a:solidFill>
                <a:srgbClr val="FF8022"/>
              </a:solidFill>
              <a:latin typeface="Lato Black"/>
              <a:ea typeface="Lato Black"/>
              <a:cs typeface="Lato Black"/>
              <a:sym typeface="Lato Black"/>
            </a:endParaRPr>
          </a:p>
        </p:txBody>
      </p:sp>
      <p:grpSp>
        <p:nvGrpSpPr>
          <p:cNvPr id="103" name="Google Shape;103;p5"/>
          <p:cNvGrpSpPr/>
          <p:nvPr/>
        </p:nvGrpSpPr>
        <p:grpSpPr>
          <a:xfrm>
            <a:off x="6652602" y="1419911"/>
            <a:ext cx="2861194" cy="2164113"/>
            <a:chOff x="91566" y="2099480"/>
            <a:chExt cx="3284575" cy="2643676"/>
          </a:xfrm>
        </p:grpSpPr>
        <p:pic>
          <p:nvPicPr>
            <p:cNvPr id="104" name="Google Shape;104;p5"/>
            <p:cNvPicPr preferRelativeResize="0"/>
            <p:nvPr/>
          </p:nvPicPr>
          <p:blipFill rotWithShape="1">
            <a:blip r:embed="rId3">
              <a:alphaModFix/>
            </a:blip>
            <a:srcRect b="0" l="0" r="0" t="0"/>
            <a:stretch/>
          </p:blipFill>
          <p:spPr>
            <a:xfrm>
              <a:off x="91566" y="2539564"/>
              <a:ext cx="2293975" cy="1736426"/>
            </a:xfrm>
            <a:prstGeom prst="rect">
              <a:avLst/>
            </a:prstGeom>
            <a:noFill/>
            <a:ln>
              <a:noFill/>
            </a:ln>
          </p:spPr>
        </p:pic>
        <p:pic>
          <p:nvPicPr>
            <p:cNvPr id="105" name="Google Shape;105;p5"/>
            <p:cNvPicPr preferRelativeResize="0"/>
            <p:nvPr/>
          </p:nvPicPr>
          <p:blipFill rotWithShape="1">
            <a:blip r:embed="rId3">
              <a:alphaModFix/>
            </a:blip>
            <a:srcRect b="0" l="0" r="0" t="0"/>
            <a:stretch/>
          </p:blipFill>
          <p:spPr>
            <a:xfrm>
              <a:off x="559789" y="2944126"/>
              <a:ext cx="2293975" cy="1736426"/>
            </a:xfrm>
            <a:prstGeom prst="rect">
              <a:avLst/>
            </a:prstGeom>
            <a:noFill/>
            <a:ln>
              <a:noFill/>
            </a:ln>
          </p:spPr>
        </p:pic>
        <p:pic>
          <p:nvPicPr>
            <p:cNvPr id="106" name="Google Shape;106;p5"/>
            <p:cNvPicPr preferRelativeResize="0"/>
            <p:nvPr/>
          </p:nvPicPr>
          <p:blipFill rotWithShape="1">
            <a:blip r:embed="rId3">
              <a:alphaModFix/>
            </a:blip>
            <a:srcRect b="0" l="0" r="0" t="0"/>
            <a:stretch/>
          </p:blipFill>
          <p:spPr>
            <a:xfrm>
              <a:off x="558973" y="2523271"/>
              <a:ext cx="2293975" cy="1736426"/>
            </a:xfrm>
            <a:prstGeom prst="rect">
              <a:avLst/>
            </a:prstGeom>
            <a:noFill/>
            <a:ln>
              <a:noFill/>
            </a:ln>
          </p:spPr>
        </p:pic>
        <p:pic>
          <p:nvPicPr>
            <p:cNvPr id="107" name="Google Shape;107;p5"/>
            <p:cNvPicPr preferRelativeResize="0"/>
            <p:nvPr/>
          </p:nvPicPr>
          <p:blipFill rotWithShape="1">
            <a:blip r:embed="rId3">
              <a:alphaModFix/>
            </a:blip>
            <a:srcRect b="0" l="0" r="0" t="0"/>
            <a:stretch/>
          </p:blipFill>
          <p:spPr>
            <a:xfrm>
              <a:off x="557324" y="2099480"/>
              <a:ext cx="2293975" cy="1736426"/>
            </a:xfrm>
            <a:prstGeom prst="rect">
              <a:avLst/>
            </a:prstGeom>
            <a:noFill/>
            <a:ln>
              <a:noFill/>
            </a:ln>
          </p:spPr>
        </p:pic>
        <p:pic>
          <p:nvPicPr>
            <p:cNvPr id="108" name="Google Shape;108;p5"/>
            <p:cNvPicPr preferRelativeResize="0"/>
            <p:nvPr/>
          </p:nvPicPr>
          <p:blipFill rotWithShape="1">
            <a:blip r:embed="rId3">
              <a:alphaModFix/>
            </a:blip>
            <a:srcRect b="0" l="0" r="0" t="0"/>
            <a:stretch/>
          </p:blipFill>
          <p:spPr>
            <a:xfrm>
              <a:off x="1082166" y="3006730"/>
              <a:ext cx="2293975" cy="1736426"/>
            </a:xfrm>
            <a:prstGeom prst="rect">
              <a:avLst/>
            </a:prstGeom>
            <a:noFill/>
            <a:ln>
              <a:noFill/>
            </a:ln>
          </p:spPr>
        </p:pic>
        <p:pic>
          <p:nvPicPr>
            <p:cNvPr id="109" name="Google Shape;109;p5"/>
            <p:cNvPicPr preferRelativeResize="0"/>
            <p:nvPr/>
          </p:nvPicPr>
          <p:blipFill rotWithShape="1">
            <a:blip r:embed="rId3">
              <a:alphaModFix/>
            </a:blip>
            <a:srcRect b="0" l="0" r="0" t="0"/>
            <a:stretch/>
          </p:blipFill>
          <p:spPr>
            <a:xfrm>
              <a:off x="1082166" y="2590089"/>
              <a:ext cx="2293975" cy="1736426"/>
            </a:xfrm>
            <a:prstGeom prst="rect">
              <a:avLst/>
            </a:prstGeom>
            <a:noFill/>
            <a:ln>
              <a:noFill/>
            </a:ln>
          </p:spPr>
        </p:pic>
      </p:grpSp>
      <p:grpSp>
        <p:nvGrpSpPr>
          <p:cNvPr id="110" name="Google Shape;110;p5"/>
          <p:cNvGrpSpPr/>
          <p:nvPr/>
        </p:nvGrpSpPr>
        <p:grpSpPr>
          <a:xfrm>
            <a:off x="482025" y="1057825"/>
            <a:ext cx="7206900" cy="822525"/>
            <a:chOff x="450675" y="3448075"/>
            <a:chExt cx="7206900" cy="822525"/>
          </a:xfrm>
        </p:grpSpPr>
        <p:sp>
          <p:nvSpPr>
            <p:cNvPr id="111" name="Google Shape;111;p5"/>
            <p:cNvSpPr/>
            <p:nvPr/>
          </p:nvSpPr>
          <p:spPr>
            <a:xfrm>
              <a:off x="515075" y="3784300"/>
              <a:ext cx="4671300" cy="4863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
            <p:cNvSpPr/>
            <p:nvPr/>
          </p:nvSpPr>
          <p:spPr>
            <a:xfrm>
              <a:off x="450675" y="3448075"/>
              <a:ext cx="7206900" cy="679500"/>
            </a:xfrm>
            <a:prstGeom prst="leftRightArrow">
              <a:avLst>
                <a:gd fmla="val 50000" name="adj1"/>
                <a:gd fmla="val 50000" name="adj2"/>
              </a:avLst>
            </a:prstGeom>
            <a:solidFill>
              <a:schemeClr val="lt2"/>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2"/>
                </a:highlight>
              </a:endParaRPr>
            </a:p>
          </p:txBody>
        </p:sp>
        <p:sp>
          <p:nvSpPr>
            <p:cNvPr id="113" name="Google Shape;113;p5"/>
            <p:cNvSpPr txBox="1"/>
            <p:nvPr/>
          </p:nvSpPr>
          <p:spPr>
            <a:xfrm>
              <a:off x="1342150" y="3587725"/>
              <a:ext cx="552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chemeClr val="accent2"/>
                  </a:solidFill>
                  <a:latin typeface="Lato"/>
                  <a:ea typeface="Lato"/>
                  <a:cs typeface="Lato"/>
                  <a:sym typeface="Lato"/>
                </a:rPr>
                <a:t>Agree   </a:t>
              </a:r>
              <a:r>
                <a:rPr b="1" lang="en-GB">
                  <a:solidFill>
                    <a:schemeClr val="accent2"/>
                  </a:solidFill>
                </a:rPr>
                <a:t>                                                                              </a:t>
              </a:r>
              <a:r>
                <a:rPr b="1" lang="en-GB">
                  <a:solidFill>
                    <a:schemeClr val="accent2"/>
                  </a:solidFill>
                  <a:latin typeface="Lato"/>
                  <a:ea typeface="Lato"/>
                  <a:cs typeface="Lato"/>
                  <a:sym typeface="Lato"/>
                </a:rPr>
                <a:t>Disagree</a:t>
              </a:r>
              <a:endParaRPr b="1">
                <a:solidFill>
                  <a:schemeClr val="accent2"/>
                </a:solidFill>
                <a:latin typeface="Lato"/>
                <a:ea typeface="Lato"/>
                <a:cs typeface="Lato"/>
                <a:sym typeface="Lato"/>
              </a:endParaRPr>
            </a:p>
          </p:txBody>
        </p:sp>
      </p:grpSp>
      <p:sp>
        <p:nvSpPr>
          <p:cNvPr id="114" name="Google Shape;114;p5"/>
          <p:cNvSpPr txBox="1"/>
          <p:nvPr/>
        </p:nvSpPr>
        <p:spPr>
          <a:xfrm>
            <a:off x="549950" y="2315144"/>
            <a:ext cx="7206900" cy="400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GB" sz="1800">
                <a:solidFill>
                  <a:schemeClr val="lt1"/>
                </a:solidFill>
                <a:highlight>
                  <a:schemeClr val="dk1"/>
                </a:highlight>
                <a:latin typeface="Lato"/>
                <a:ea typeface="Lato"/>
                <a:cs typeface="Lato"/>
                <a:sym typeface="Lato"/>
              </a:rPr>
              <a:t>2.    </a:t>
            </a:r>
            <a:r>
              <a:rPr lang="en-GB" sz="1800">
                <a:solidFill>
                  <a:schemeClr val="lt1"/>
                </a:solidFill>
                <a:highlight>
                  <a:schemeClr val="dk1"/>
                </a:highlight>
                <a:latin typeface="Lato"/>
                <a:ea typeface="Lato"/>
                <a:cs typeface="Lato"/>
                <a:sym typeface="Lato"/>
              </a:rPr>
              <a:t>Money is there to be spent</a:t>
            </a:r>
            <a:endParaRPr b="0" i="0" sz="1800" u="none" cap="none" strike="noStrike">
              <a:solidFill>
                <a:schemeClr val="lt1"/>
              </a:solidFill>
              <a:highlight>
                <a:schemeClr val="dk1"/>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rPr b="0" i="0" lang="en-GB" sz="1800" u="none" cap="none" strike="noStrike">
                <a:solidFill>
                  <a:schemeClr val="lt1"/>
                </a:solidFill>
                <a:highlight>
                  <a:srgbClr val="262A33"/>
                </a:highlight>
                <a:latin typeface="Lato"/>
                <a:ea typeface="Lato"/>
                <a:cs typeface="Lato"/>
                <a:sym typeface="Lato"/>
              </a:rPr>
              <a:t>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p:txBody>
      </p:sp>
      <p:sp>
        <p:nvSpPr>
          <p:cNvPr id="115" name="Google Shape;115;p5"/>
          <p:cNvSpPr txBox="1"/>
          <p:nvPr/>
        </p:nvSpPr>
        <p:spPr>
          <a:xfrm>
            <a:off x="549950" y="2725456"/>
            <a:ext cx="7206900" cy="400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GB" sz="1800">
                <a:solidFill>
                  <a:schemeClr val="lt1"/>
                </a:solidFill>
                <a:highlight>
                  <a:schemeClr val="dk1"/>
                </a:highlight>
                <a:latin typeface="Lato"/>
                <a:ea typeface="Lato"/>
                <a:cs typeface="Lato"/>
                <a:sym typeface="Lato"/>
              </a:rPr>
              <a:t>3</a:t>
            </a:r>
            <a:r>
              <a:rPr lang="en-GB" sz="1800">
                <a:solidFill>
                  <a:schemeClr val="lt1"/>
                </a:solidFill>
                <a:highlight>
                  <a:schemeClr val="dk1"/>
                </a:highlight>
                <a:latin typeface="Lato"/>
                <a:ea typeface="Lato"/>
                <a:cs typeface="Lato"/>
                <a:sym typeface="Lato"/>
              </a:rPr>
              <a:t>.    People should always be aware of how much money is in </a:t>
            </a:r>
            <a:endParaRPr sz="1800">
              <a:solidFill>
                <a:schemeClr val="lt1"/>
              </a:solidFill>
              <a:highlight>
                <a:schemeClr val="dk1"/>
              </a:highlight>
              <a:latin typeface="Lato"/>
              <a:ea typeface="Lato"/>
              <a:cs typeface="Lato"/>
              <a:sym typeface="Lato"/>
            </a:endParaRPr>
          </a:p>
          <a:p>
            <a:pPr indent="0" lvl="0" marL="0" marR="0" rtl="0" algn="l">
              <a:lnSpc>
                <a:spcPct val="115000"/>
              </a:lnSpc>
              <a:spcBef>
                <a:spcPts val="0"/>
              </a:spcBef>
              <a:spcAft>
                <a:spcPts val="0"/>
              </a:spcAft>
              <a:buNone/>
            </a:pPr>
            <a:r>
              <a:rPr lang="en-GB" sz="1800">
                <a:solidFill>
                  <a:schemeClr val="lt1"/>
                </a:solidFill>
                <a:highlight>
                  <a:schemeClr val="dk1"/>
                </a:highlight>
                <a:latin typeface="Lato"/>
                <a:ea typeface="Lato"/>
                <a:cs typeface="Lato"/>
                <a:sym typeface="Lato"/>
              </a:rPr>
              <a:t>        their bank account</a:t>
            </a:r>
            <a:endParaRPr b="0" i="0" sz="1800" u="none" cap="none" strike="noStrike">
              <a:solidFill>
                <a:schemeClr val="lt1"/>
              </a:solidFill>
              <a:highlight>
                <a:schemeClr val="dk1"/>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rPr b="0" i="0" lang="en-GB" sz="1800" u="none" cap="none" strike="noStrike">
                <a:solidFill>
                  <a:schemeClr val="lt1"/>
                </a:solidFill>
                <a:highlight>
                  <a:srgbClr val="262A33"/>
                </a:highlight>
                <a:latin typeface="Lato"/>
                <a:ea typeface="Lato"/>
                <a:cs typeface="Lato"/>
                <a:sym typeface="Lato"/>
              </a:rPr>
              <a:t>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p:txBody>
      </p:sp>
      <p:sp>
        <p:nvSpPr>
          <p:cNvPr id="116" name="Google Shape;116;p5"/>
          <p:cNvSpPr txBox="1"/>
          <p:nvPr/>
        </p:nvSpPr>
        <p:spPr>
          <a:xfrm>
            <a:off x="549950" y="3456925"/>
            <a:ext cx="7970100" cy="400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GB" sz="1800">
                <a:solidFill>
                  <a:schemeClr val="lt1"/>
                </a:solidFill>
                <a:highlight>
                  <a:schemeClr val="dk1"/>
                </a:highlight>
                <a:latin typeface="Lato"/>
                <a:ea typeface="Lato"/>
                <a:cs typeface="Lato"/>
                <a:sym typeface="Lato"/>
              </a:rPr>
              <a:t>4</a:t>
            </a:r>
            <a:r>
              <a:rPr lang="en-GB" sz="1800">
                <a:solidFill>
                  <a:schemeClr val="lt1"/>
                </a:solidFill>
                <a:highlight>
                  <a:schemeClr val="dk1"/>
                </a:highlight>
                <a:latin typeface="Lato"/>
                <a:ea typeface="Lato"/>
                <a:cs typeface="Lato"/>
                <a:sym typeface="Lato"/>
              </a:rPr>
              <a:t>.    People should </a:t>
            </a:r>
            <a:r>
              <a:rPr lang="en-GB" sz="1800">
                <a:solidFill>
                  <a:schemeClr val="lt1"/>
                </a:solidFill>
                <a:highlight>
                  <a:schemeClr val="dk1"/>
                </a:highlight>
                <a:latin typeface="Lato"/>
                <a:ea typeface="Lato"/>
                <a:cs typeface="Lato"/>
                <a:sym typeface="Lato"/>
              </a:rPr>
              <a:t>distinguish</a:t>
            </a:r>
            <a:r>
              <a:rPr lang="en-GB" sz="1800">
                <a:solidFill>
                  <a:schemeClr val="lt1"/>
                </a:solidFill>
                <a:highlight>
                  <a:schemeClr val="dk1"/>
                </a:highlight>
                <a:latin typeface="Lato"/>
                <a:ea typeface="Lato"/>
                <a:cs typeface="Lato"/>
                <a:sym typeface="Lato"/>
              </a:rPr>
              <a:t> between essential and non-essential spending</a:t>
            </a:r>
            <a:endParaRPr b="0" i="0" sz="1800" u="none" cap="none" strike="noStrike">
              <a:solidFill>
                <a:schemeClr val="lt1"/>
              </a:solidFill>
              <a:highlight>
                <a:schemeClr val="dk1"/>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rPr b="0" i="0" lang="en-GB" sz="1800" u="none" cap="none" strike="noStrike">
                <a:solidFill>
                  <a:schemeClr val="lt1"/>
                </a:solidFill>
                <a:highlight>
                  <a:srgbClr val="262A33"/>
                </a:highlight>
                <a:latin typeface="Lato"/>
                <a:ea typeface="Lato"/>
                <a:cs typeface="Lato"/>
                <a:sym typeface="Lato"/>
              </a:rPr>
              <a:t>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p:txBody>
      </p:sp>
      <p:sp>
        <p:nvSpPr>
          <p:cNvPr id="117" name="Google Shape;117;p5"/>
          <p:cNvSpPr txBox="1"/>
          <p:nvPr/>
        </p:nvSpPr>
        <p:spPr>
          <a:xfrm>
            <a:off x="549950" y="3885744"/>
            <a:ext cx="7206900" cy="400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GB" sz="1800">
                <a:solidFill>
                  <a:schemeClr val="lt1"/>
                </a:solidFill>
                <a:highlight>
                  <a:schemeClr val="dk1"/>
                </a:highlight>
                <a:latin typeface="Lato"/>
                <a:ea typeface="Lato"/>
                <a:cs typeface="Lato"/>
                <a:sym typeface="Lato"/>
              </a:rPr>
              <a:t>5</a:t>
            </a:r>
            <a:r>
              <a:rPr lang="en-GB" sz="1800">
                <a:solidFill>
                  <a:schemeClr val="lt1"/>
                </a:solidFill>
                <a:highlight>
                  <a:schemeClr val="dk1"/>
                </a:highlight>
                <a:latin typeface="Lato"/>
                <a:ea typeface="Lato"/>
                <a:cs typeface="Lato"/>
                <a:sym typeface="Lato"/>
              </a:rPr>
              <a:t>.    People should always save some of the money they earn</a:t>
            </a:r>
            <a:endParaRPr b="0" i="0" sz="1800" u="none" cap="none" strike="noStrike">
              <a:solidFill>
                <a:schemeClr val="lt1"/>
              </a:solidFill>
              <a:highlight>
                <a:schemeClr val="dk1"/>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rPr b="0" i="0" lang="en-GB" sz="1800" u="none" cap="none" strike="noStrike">
                <a:solidFill>
                  <a:schemeClr val="lt1"/>
                </a:solidFill>
                <a:highlight>
                  <a:srgbClr val="262A33"/>
                </a:highlight>
                <a:latin typeface="Lato"/>
                <a:ea typeface="Lato"/>
                <a:cs typeface="Lato"/>
                <a:sym typeface="Lato"/>
              </a:rPr>
              <a:t>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p:txBody>
      </p:sp>
      <p:sp>
        <p:nvSpPr>
          <p:cNvPr id="118" name="Google Shape;118;p5"/>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g156ef83dc72_0_169"/>
          <p:cNvSpPr txBox="1"/>
          <p:nvPr/>
        </p:nvSpPr>
        <p:spPr>
          <a:xfrm>
            <a:off x="379375" y="1287575"/>
            <a:ext cx="82974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solidFill>
                  <a:srgbClr val="231F20"/>
                </a:solidFill>
                <a:latin typeface="Lato"/>
                <a:ea typeface="Lato"/>
                <a:cs typeface="Lato"/>
                <a:sym typeface="Lato"/>
              </a:rPr>
              <a:t>3. The Bank of England wants to keep the target inflation rate at around </a:t>
            </a:r>
            <a:endParaRPr sz="2200">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sz="2200">
              <a:solidFill>
                <a:srgbClr val="231F20"/>
              </a:solidFill>
              <a:latin typeface="Lato"/>
              <a:ea typeface="Lato"/>
              <a:cs typeface="Lato"/>
              <a:sym typeface="Lato"/>
            </a:endParaRPr>
          </a:p>
        </p:txBody>
      </p:sp>
      <p:sp>
        <p:nvSpPr>
          <p:cNvPr id="881" name="Google Shape;881;g156ef83dc72_0_169"/>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Inflation | Multiple choice</a:t>
            </a:r>
            <a:endParaRPr b="0" i="0" sz="1400" u="none" cap="none" strike="noStrike">
              <a:solidFill>
                <a:srgbClr val="000000"/>
              </a:solidFill>
              <a:latin typeface="Arial"/>
              <a:ea typeface="Arial"/>
              <a:cs typeface="Arial"/>
              <a:sym typeface="Arial"/>
            </a:endParaRPr>
          </a:p>
        </p:txBody>
      </p:sp>
      <p:sp>
        <p:nvSpPr>
          <p:cNvPr id="882" name="Google Shape;882;g156ef83dc72_0_16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883" name="Google Shape;883;g156ef83dc72_0_169"/>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884" name="Google Shape;884;g156ef83dc72_0_169"/>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graphicFrame>
        <p:nvGraphicFramePr>
          <p:cNvPr id="885" name="Google Shape;885;g156ef83dc72_0_169"/>
          <p:cNvGraphicFramePr/>
          <p:nvPr/>
        </p:nvGraphicFramePr>
        <p:xfrm>
          <a:off x="952500" y="2419350"/>
          <a:ext cx="3000000" cy="3000000"/>
        </p:xfrm>
        <a:graphic>
          <a:graphicData uri="http://schemas.openxmlformats.org/drawingml/2006/table">
            <a:tbl>
              <a:tblPr>
                <a:noFill/>
                <a:tableStyleId>{CF685A75-8B5F-43F1-B132-FEB3ECF9F056}</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A</a:t>
                      </a:r>
                      <a:endParaRPr b="1" sz="2200">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0000"/>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B</a:t>
                      </a:r>
                      <a:endParaRPr b="1" sz="2200">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00FF00"/>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C</a:t>
                      </a:r>
                      <a:endParaRPr b="1" sz="2200">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0000"/>
                    </a:solidFill>
                  </a:tcPr>
                </a:tc>
              </a:tr>
              <a:tr h="381000">
                <a:tc>
                  <a:txBody>
                    <a:bodyPr/>
                    <a:lstStyle/>
                    <a:p>
                      <a:pPr indent="0" lvl="0" marL="0" rtl="0" algn="l">
                        <a:spcBef>
                          <a:spcPts val="0"/>
                        </a:spcBef>
                        <a:spcAft>
                          <a:spcPts val="0"/>
                        </a:spcAft>
                        <a:buNone/>
                      </a:pPr>
                      <a:r>
                        <a:rPr b="1" lang="en-GB">
                          <a:solidFill>
                            <a:srgbClr val="231F20"/>
                          </a:solidFill>
                          <a:latin typeface="Lato"/>
                          <a:ea typeface="Lato"/>
                          <a:cs typeface="Lato"/>
                          <a:sym typeface="Lato"/>
                        </a:rPr>
                        <a:t>0%</a:t>
                      </a:r>
                      <a:endParaRPr b="1">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rgbClr val="231F20"/>
                          </a:solidFill>
                          <a:latin typeface="Lato"/>
                          <a:ea typeface="Lato"/>
                          <a:cs typeface="Lato"/>
                          <a:sym typeface="Lato"/>
                        </a:rPr>
                        <a:t>2%</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rgbClr val="231F20"/>
                          </a:solidFill>
                          <a:latin typeface="Lato"/>
                          <a:ea typeface="Lato"/>
                          <a:cs typeface="Lato"/>
                          <a:sym typeface="Lato"/>
                        </a:rPr>
                        <a:t>7%</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g156ef83dc72_0_178"/>
          <p:cNvSpPr txBox="1"/>
          <p:nvPr/>
        </p:nvSpPr>
        <p:spPr>
          <a:xfrm>
            <a:off x="379375" y="1287575"/>
            <a:ext cx="82974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solidFill>
                  <a:srgbClr val="231F20"/>
                </a:solidFill>
                <a:latin typeface="Lato"/>
                <a:ea typeface="Lato"/>
                <a:cs typeface="Lato"/>
                <a:sym typeface="Lato"/>
              </a:rPr>
              <a:t>4</a:t>
            </a:r>
            <a:r>
              <a:rPr lang="en-GB" sz="2200">
                <a:solidFill>
                  <a:srgbClr val="231F20"/>
                </a:solidFill>
                <a:latin typeface="Lato"/>
                <a:ea typeface="Lato"/>
                <a:cs typeface="Lato"/>
                <a:sym typeface="Lato"/>
              </a:rPr>
              <a:t>.</a:t>
            </a:r>
            <a:r>
              <a:rPr b="1" lang="en-GB" sz="2200">
                <a:solidFill>
                  <a:srgbClr val="231F20"/>
                </a:solidFill>
                <a:latin typeface="Lato"/>
                <a:ea typeface="Lato"/>
                <a:cs typeface="Lato"/>
                <a:sym typeface="Lato"/>
              </a:rPr>
              <a:t> </a:t>
            </a:r>
            <a:r>
              <a:rPr lang="en-GB" sz="2200">
                <a:latin typeface="Lato"/>
                <a:ea typeface="Lato"/>
                <a:cs typeface="Lato"/>
                <a:sym typeface="Lato"/>
              </a:rPr>
              <a:t>Which of these items was </a:t>
            </a:r>
            <a:r>
              <a:rPr lang="en-GB" sz="2200">
                <a:solidFill>
                  <a:srgbClr val="231F20"/>
                </a:solidFill>
                <a:latin typeface="Lato"/>
                <a:ea typeface="Lato"/>
                <a:cs typeface="Lato"/>
                <a:sym typeface="Lato"/>
              </a:rPr>
              <a:t>removed from 2022’s basket of goods and services?</a:t>
            </a:r>
            <a:r>
              <a:rPr b="1" lang="en-GB" sz="2200">
                <a:solidFill>
                  <a:srgbClr val="231F20"/>
                </a:solidFill>
                <a:latin typeface="Lato"/>
                <a:ea typeface="Lato"/>
                <a:cs typeface="Lato"/>
                <a:sym typeface="Lato"/>
              </a:rPr>
              <a:t> </a:t>
            </a:r>
            <a:endParaRPr b="1" sz="2200">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sz="2200">
              <a:solidFill>
                <a:srgbClr val="231F20"/>
              </a:solidFill>
              <a:latin typeface="Lato"/>
              <a:ea typeface="Lato"/>
              <a:cs typeface="Lato"/>
              <a:sym typeface="Lato"/>
            </a:endParaRPr>
          </a:p>
        </p:txBody>
      </p:sp>
      <p:sp>
        <p:nvSpPr>
          <p:cNvPr id="891" name="Google Shape;891;g156ef83dc72_0_178"/>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Inflation | Multiple choice</a:t>
            </a:r>
            <a:endParaRPr b="0" i="0" sz="1400" u="none" cap="none" strike="noStrike">
              <a:solidFill>
                <a:srgbClr val="000000"/>
              </a:solidFill>
              <a:latin typeface="Arial"/>
              <a:ea typeface="Arial"/>
              <a:cs typeface="Arial"/>
              <a:sym typeface="Arial"/>
            </a:endParaRPr>
          </a:p>
        </p:txBody>
      </p:sp>
      <p:sp>
        <p:nvSpPr>
          <p:cNvPr id="892" name="Google Shape;892;g156ef83dc72_0_178"/>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893" name="Google Shape;893;g156ef83dc72_0_178"/>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894" name="Google Shape;894;g156ef83dc72_0_178"/>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graphicFrame>
        <p:nvGraphicFramePr>
          <p:cNvPr id="895" name="Google Shape;895;g156ef83dc72_0_178"/>
          <p:cNvGraphicFramePr/>
          <p:nvPr/>
        </p:nvGraphicFramePr>
        <p:xfrm>
          <a:off x="952500" y="2419350"/>
          <a:ext cx="3000000" cy="3000000"/>
        </p:xfrm>
        <a:graphic>
          <a:graphicData uri="http://schemas.openxmlformats.org/drawingml/2006/table">
            <a:tbl>
              <a:tblPr>
                <a:noFill/>
                <a:tableStyleId>{CF685A75-8B5F-43F1-B132-FEB3ECF9F056}</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A</a:t>
                      </a:r>
                      <a:endParaRPr b="1" sz="2200">
                        <a:solidFill>
                          <a:schemeClr val="lt1"/>
                        </a:solidFill>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6"/>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B</a:t>
                      </a:r>
                      <a:endParaRPr b="1" sz="2200">
                        <a:solidFill>
                          <a:schemeClr val="lt1"/>
                        </a:solidFill>
                        <a:latin typeface="Lato"/>
                        <a:ea typeface="Lato"/>
                        <a:cs typeface="Lato"/>
                        <a:sym typeface="Lato"/>
                      </a:endParaRPr>
                    </a:p>
                  </a:txBody>
                  <a:tcPr marT="91425" marB="91425" marR="91425" marL="91425">
                    <a:lnL cap="flat" cmpd="sng" w="28575">
                      <a:solidFill>
                        <a:schemeClr val="accent6"/>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C</a:t>
                      </a:r>
                      <a:endParaRPr b="1" sz="2200">
                        <a:solidFill>
                          <a:schemeClr val="lt1"/>
                        </a:solidFill>
                        <a:latin typeface="Lato"/>
                        <a:ea typeface="Lato"/>
                        <a:cs typeface="Lato"/>
                        <a:sym typeface="Lato"/>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r>
              <a:tr h="381000">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Pizza </a:t>
                      </a:r>
                      <a:endParaRPr b="1">
                        <a:solidFill>
                          <a:srgbClr val="231F20"/>
                        </a:solidFill>
                        <a:latin typeface="Lato"/>
                        <a:ea typeface="Lato"/>
                        <a:cs typeface="Lato"/>
                        <a:sym typeface="Lato"/>
                      </a:endParaRPr>
                    </a:p>
                    <a:p>
                      <a:pPr indent="0" lvl="0" marL="0" rtl="0" algn="l">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Anti-bacterial wipes</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Men’s suits</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g156ef83dc72_0_187"/>
          <p:cNvSpPr txBox="1"/>
          <p:nvPr/>
        </p:nvSpPr>
        <p:spPr>
          <a:xfrm>
            <a:off x="379375" y="1287575"/>
            <a:ext cx="82974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solidFill>
                  <a:srgbClr val="231F20"/>
                </a:solidFill>
                <a:latin typeface="Lato"/>
                <a:ea typeface="Lato"/>
                <a:cs typeface="Lato"/>
                <a:sym typeface="Lato"/>
              </a:rPr>
              <a:t>4.</a:t>
            </a:r>
            <a:r>
              <a:rPr b="1" lang="en-GB" sz="2200">
                <a:solidFill>
                  <a:srgbClr val="231F20"/>
                </a:solidFill>
                <a:latin typeface="Lato"/>
                <a:ea typeface="Lato"/>
                <a:cs typeface="Lato"/>
                <a:sym typeface="Lato"/>
              </a:rPr>
              <a:t> </a:t>
            </a:r>
            <a:r>
              <a:rPr lang="en-GB" sz="2200">
                <a:latin typeface="Lato"/>
                <a:ea typeface="Lato"/>
                <a:cs typeface="Lato"/>
                <a:sym typeface="Lato"/>
              </a:rPr>
              <a:t>Which of these items was </a:t>
            </a:r>
            <a:r>
              <a:rPr lang="en-GB" sz="2200">
                <a:solidFill>
                  <a:srgbClr val="231F20"/>
                </a:solidFill>
                <a:latin typeface="Lato"/>
                <a:ea typeface="Lato"/>
                <a:cs typeface="Lato"/>
                <a:sym typeface="Lato"/>
              </a:rPr>
              <a:t>removed from 2022’s basket of goods and services?</a:t>
            </a:r>
            <a:r>
              <a:rPr b="1" lang="en-GB" sz="2200">
                <a:solidFill>
                  <a:srgbClr val="231F20"/>
                </a:solidFill>
                <a:latin typeface="Lato"/>
                <a:ea typeface="Lato"/>
                <a:cs typeface="Lato"/>
                <a:sym typeface="Lato"/>
              </a:rPr>
              <a:t> </a:t>
            </a:r>
            <a:endParaRPr b="1" sz="2200">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sz="2200">
              <a:solidFill>
                <a:srgbClr val="231F20"/>
              </a:solidFill>
              <a:latin typeface="Lato"/>
              <a:ea typeface="Lato"/>
              <a:cs typeface="Lato"/>
              <a:sym typeface="Lato"/>
            </a:endParaRPr>
          </a:p>
        </p:txBody>
      </p:sp>
      <p:sp>
        <p:nvSpPr>
          <p:cNvPr id="901" name="Google Shape;901;g156ef83dc72_0_187"/>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Inflation | Multiple choice</a:t>
            </a:r>
            <a:endParaRPr b="0" i="0" sz="1400" u="none" cap="none" strike="noStrike">
              <a:solidFill>
                <a:srgbClr val="000000"/>
              </a:solidFill>
              <a:latin typeface="Arial"/>
              <a:ea typeface="Arial"/>
              <a:cs typeface="Arial"/>
              <a:sym typeface="Arial"/>
            </a:endParaRPr>
          </a:p>
        </p:txBody>
      </p:sp>
      <p:sp>
        <p:nvSpPr>
          <p:cNvPr id="902" name="Google Shape;902;g156ef83dc72_0_18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903" name="Google Shape;903;g156ef83dc72_0_187"/>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04" name="Google Shape;904;g156ef83dc72_0_187"/>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graphicFrame>
        <p:nvGraphicFramePr>
          <p:cNvPr id="905" name="Google Shape;905;g156ef83dc72_0_187"/>
          <p:cNvGraphicFramePr/>
          <p:nvPr/>
        </p:nvGraphicFramePr>
        <p:xfrm>
          <a:off x="952500" y="2419350"/>
          <a:ext cx="3000000" cy="3000000"/>
        </p:xfrm>
        <a:graphic>
          <a:graphicData uri="http://schemas.openxmlformats.org/drawingml/2006/table">
            <a:tbl>
              <a:tblPr>
                <a:noFill/>
                <a:tableStyleId>{CF685A75-8B5F-43F1-B132-FEB3ECF9F056}</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A</a:t>
                      </a:r>
                      <a:endParaRPr b="1" sz="2200">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0000"/>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B</a:t>
                      </a:r>
                      <a:endParaRPr b="1" sz="2200">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0000"/>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C</a:t>
                      </a:r>
                      <a:endParaRPr b="1" sz="2200">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00FF00"/>
                    </a:solidFill>
                  </a:tcPr>
                </a:tc>
              </a:tr>
              <a:tr h="381000">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Pizza </a:t>
                      </a:r>
                      <a:endParaRPr b="1">
                        <a:solidFill>
                          <a:srgbClr val="231F20"/>
                        </a:solidFill>
                        <a:latin typeface="Lato"/>
                        <a:ea typeface="Lato"/>
                        <a:cs typeface="Lato"/>
                        <a:sym typeface="Lato"/>
                      </a:endParaRPr>
                    </a:p>
                    <a:p>
                      <a:pPr indent="0" lvl="0" marL="0" rtl="0" algn="l">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Anti-bacterial wipes</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Men’s suits</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g156ef83dc72_0_196"/>
          <p:cNvSpPr txBox="1"/>
          <p:nvPr/>
        </p:nvSpPr>
        <p:spPr>
          <a:xfrm>
            <a:off x="379375" y="1287575"/>
            <a:ext cx="82974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solidFill>
                  <a:srgbClr val="231F20"/>
                </a:solidFill>
                <a:latin typeface="Lato"/>
                <a:ea typeface="Lato"/>
                <a:cs typeface="Lato"/>
                <a:sym typeface="Lato"/>
              </a:rPr>
              <a:t>5</a:t>
            </a:r>
            <a:r>
              <a:rPr lang="en-GB" sz="2200">
                <a:solidFill>
                  <a:srgbClr val="231F20"/>
                </a:solidFill>
                <a:latin typeface="Lato"/>
                <a:ea typeface="Lato"/>
                <a:cs typeface="Lato"/>
                <a:sym typeface="Lato"/>
              </a:rPr>
              <a:t>. When shrinkflation happens, a product's price in shops (retail price) stays the same, but what happens to its size? </a:t>
            </a:r>
            <a:endParaRPr sz="2200">
              <a:solidFill>
                <a:srgbClr val="231F20"/>
              </a:solidFill>
              <a:latin typeface="Lato"/>
              <a:ea typeface="Lato"/>
              <a:cs typeface="Lato"/>
              <a:sym typeface="Lato"/>
            </a:endParaRPr>
          </a:p>
          <a:p>
            <a:pPr indent="0" lvl="0" marL="0" rtl="0" algn="l">
              <a:spcBef>
                <a:spcPts val="0"/>
              </a:spcBef>
              <a:spcAft>
                <a:spcPts val="0"/>
              </a:spcAft>
              <a:buNone/>
            </a:pPr>
            <a:r>
              <a:t/>
            </a:r>
            <a:endParaRPr sz="2200">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sz="2200">
              <a:solidFill>
                <a:srgbClr val="231F20"/>
              </a:solidFill>
              <a:latin typeface="Lato"/>
              <a:ea typeface="Lato"/>
              <a:cs typeface="Lato"/>
              <a:sym typeface="Lato"/>
            </a:endParaRPr>
          </a:p>
        </p:txBody>
      </p:sp>
      <p:sp>
        <p:nvSpPr>
          <p:cNvPr id="911" name="Google Shape;911;g156ef83dc72_0_196"/>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Inflation | Multiple choice</a:t>
            </a:r>
            <a:endParaRPr b="0" i="0" sz="1400" u="none" cap="none" strike="noStrike">
              <a:solidFill>
                <a:srgbClr val="000000"/>
              </a:solidFill>
              <a:latin typeface="Arial"/>
              <a:ea typeface="Arial"/>
              <a:cs typeface="Arial"/>
              <a:sym typeface="Arial"/>
            </a:endParaRPr>
          </a:p>
        </p:txBody>
      </p:sp>
      <p:sp>
        <p:nvSpPr>
          <p:cNvPr id="912" name="Google Shape;912;g156ef83dc72_0_196"/>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913" name="Google Shape;913;g156ef83dc72_0_196"/>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14" name="Google Shape;914;g156ef83dc72_0_196"/>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graphicFrame>
        <p:nvGraphicFramePr>
          <p:cNvPr id="915" name="Google Shape;915;g156ef83dc72_0_196"/>
          <p:cNvGraphicFramePr/>
          <p:nvPr/>
        </p:nvGraphicFramePr>
        <p:xfrm>
          <a:off x="952500" y="2419350"/>
          <a:ext cx="3000000" cy="3000000"/>
        </p:xfrm>
        <a:graphic>
          <a:graphicData uri="http://schemas.openxmlformats.org/drawingml/2006/table">
            <a:tbl>
              <a:tblPr>
                <a:noFill/>
                <a:tableStyleId>{CF685A75-8B5F-43F1-B132-FEB3ECF9F056}</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A</a:t>
                      </a:r>
                      <a:endParaRPr b="1" sz="2200">
                        <a:solidFill>
                          <a:schemeClr val="lt1"/>
                        </a:solidFill>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6"/>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B</a:t>
                      </a:r>
                      <a:endParaRPr b="1" sz="2200">
                        <a:solidFill>
                          <a:schemeClr val="lt1"/>
                        </a:solidFill>
                        <a:latin typeface="Lato"/>
                        <a:ea typeface="Lato"/>
                        <a:cs typeface="Lato"/>
                        <a:sym typeface="Lato"/>
                      </a:endParaRPr>
                    </a:p>
                  </a:txBody>
                  <a:tcPr marT="91425" marB="91425" marR="91425" marL="91425">
                    <a:lnL cap="flat" cmpd="sng" w="28575">
                      <a:solidFill>
                        <a:schemeClr val="accent6"/>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C</a:t>
                      </a:r>
                      <a:endParaRPr b="1" sz="2200">
                        <a:solidFill>
                          <a:schemeClr val="lt1"/>
                        </a:solidFill>
                        <a:latin typeface="Lato"/>
                        <a:ea typeface="Lato"/>
                        <a:cs typeface="Lato"/>
                        <a:sym typeface="Lato"/>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r>
              <a:tr h="381000">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Decreases</a:t>
                      </a:r>
                      <a:endParaRPr b="1">
                        <a:solidFill>
                          <a:srgbClr val="231F20"/>
                        </a:solidFill>
                        <a:latin typeface="Lato"/>
                        <a:ea typeface="Lato"/>
                        <a:cs typeface="Lato"/>
                        <a:sym typeface="Lato"/>
                      </a:endParaRPr>
                    </a:p>
                    <a:p>
                      <a:pPr indent="0" lvl="0" marL="0" rtl="0" algn="l">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Increases </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Stays the same</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g156ef83dc72_0_205"/>
          <p:cNvSpPr txBox="1"/>
          <p:nvPr/>
        </p:nvSpPr>
        <p:spPr>
          <a:xfrm>
            <a:off x="379375" y="1287575"/>
            <a:ext cx="82974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solidFill>
                  <a:srgbClr val="231F20"/>
                </a:solidFill>
                <a:latin typeface="Lato"/>
                <a:ea typeface="Lato"/>
                <a:cs typeface="Lato"/>
                <a:sym typeface="Lato"/>
              </a:rPr>
              <a:t>5</a:t>
            </a:r>
            <a:r>
              <a:rPr lang="en-GB" sz="2200">
                <a:solidFill>
                  <a:srgbClr val="231F20"/>
                </a:solidFill>
                <a:latin typeface="Lato"/>
                <a:ea typeface="Lato"/>
                <a:cs typeface="Lato"/>
                <a:sym typeface="Lato"/>
              </a:rPr>
              <a:t>. When shrinkflation happens, a product's price in shops (retail price) stays the same, but what happens to its size? </a:t>
            </a:r>
            <a:endParaRPr sz="2200">
              <a:solidFill>
                <a:srgbClr val="231F20"/>
              </a:solidFill>
              <a:latin typeface="Lato"/>
              <a:ea typeface="Lato"/>
              <a:cs typeface="Lato"/>
              <a:sym typeface="Lato"/>
            </a:endParaRPr>
          </a:p>
          <a:p>
            <a:pPr indent="0" lvl="0" marL="0" rtl="0" algn="l">
              <a:spcBef>
                <a:spcPts val="0"/>
              </a:spcBef>
              <a:spcAft>
                <a:spcPts val="0"/>
              </a:spcAft>
              <a:buNone/>
            </a:pPr>
            <a:r>
              <a:t/>
            </a:r>
            <a:endParaRPr sz="2200">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sz="2200">
              <a:solidFill>
                <a:srgbClr val="231F20"/>
              </a:solidFill>
              <a:latin typeface="Lato"/>
              <a:ea typeface="Lato"/>
              <a:cs typeface="Lato"/>
              <a:sym typeface="Lato"/>
            </a:endParaRPr>
          </a:p>
        </p:txBody>
      </p:sp>
      <p:sp>
        <p:nvSpPr>
          <p:cNvPr id="921" name="Google Shape;921;g156ef83dc72_0_205"/>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Inflation | Multiple choice</a:t>
            </a:r>
            <a:endParaRPr b="0" i="0" sz="1400" u="none" cap="none" strike="noStrike">
              <a:solidFill>
                <a:srgbClr val="000000"/>
              </a:solidFill>
              <a:latin typeface="Arial"/>
              <a:ea typeface="Arial"/>
              <a:cs typeface="Arial"/>
              <a:sym typeface="Arial"/>
            </a:endParaRPr>
          </a:p>
        </p:txBody>
      </p:sp>
      <p:sp>
        <p:nvSpPr>
          <p:cNvPr id="922" name="Google Shape;922;g156ef83dc72_0_205"/>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923" name="Google Shape;923;g156ef83dc72_0_205"/>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24" name="Google Shape;924;g156ef83dc72_0_205"/>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graphicFrame>
        <p:nvGraphicFramePr>
          <p:cNvPr id="925" name="Google Shape;925;g156ef83dc72_0_205"/>
          <p:cNvGraphicFramePr/>
          <p:nvPr/>
        </p:nvGraphicFramePr>
        <p:xfrm>
          <a:off x="952500" y="2419350"/>
          <a:ext cx="3000000" cy="3000000"/>
        </p:xfrm>
        <a:graphic>
          <a:graphicData uri="http://schemas.openxmlformats.org/drawingml/2006/table">
            <a:tbl>
              <a:tblPr>
                <a:noFill/>
                <a:tableStyleId>{CF685A75-8B5F-43F1-B132-FEB3ECF9F056}</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A</a:t>
                      </a:r>
                      <a:endParaRPr b="1" sz="2200">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00FF00"/>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B</a:t>
                      </a:r>
                      <a:endParaRPr b="1" sz="2200">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0000"/>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C</a:t>
                      </a:r>
                      <a:endParaRPr b="1" sz="2200">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0000"/>
                    </a:solidFill>
                  </a:tcPr>
                </a:tc>
              </a:tr>
              <a:tr h="381000">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Decreases</a:t>
                      </a:r>
                      <a:endParaRPr b="1">
                        <a:solidFill>
                          <a:srgbClr val="231F20"/>
                        </a:solidFill>
                        <a:latin typeface="Lato"/>
                        <a:ea typeface="Lato"/>
                        <a:cs typeface="Lato"/>
                        <a:sym typeface="Lato"/>
                      </a:endParaRPr>
                    </a:p>
                    <a:p>
                      <a:pPr indent="0" lvl="0" marL="0" rtl="0" algn="l">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Increases </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Stays the same</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g156ef83dc72_0_232"/>
          <p:cNvSpPr txBox="1"/>
          <p:nvPr/>
        </p:nvSpPr>
        <p:spPr>
          <a:xfrm>
            <a:off x="379375" y="1287575"/>
            <a:ext cx="82974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solidFill>
                  <a:srgbClr val="231F20"/>
                </a:solidFill>
                <a:latin typeface="Lato"/>
                <a:ea typeface="Lato"/>
                <a:cs typeface="Lato"/>
                <a:sym typeface="Lato"/>
              </a:rPr>
              <a:t>6. Inflation is measured by taking a sample ‘shopping basket’ of around how many goods and services across the UK?</a:t>
            </a:r>
            <a:endParaRPr sz="2200">
              <a:latin typeface="Lato"/>
              <a:ea typeface="Lato"/>
              <a:cs typeface="Lato"/>
              <a:sym typeface="Lato"/>
            </a:endParaRPr>
          </a:p>
          <a:p>
            <a:pPr indent="0" lvl="0" marL="0" rtl="0" algn="l">
              <a:spcBef>
                <a:spcPts val="0"/>
              </a:spcBef>
              <a:spcAft>
                <a:spcPts val="0"/>
              </a:spcAft>
              <a:buNone/>
            </a:pPr>
            <a:r>
              <a:t/>
            </a:r>
            <a:endParaRPr sz="2200">
              <a:solidFill>
                <a:srgbClr val="231F20"/>
              </a:solidFill>
              <a:latin typeface="Lato"/>
              <a:ea typeface="Lato"/>
              <a:cs typeface="Lato"/>
              <a:sym typeface="Lato"/>
            </a:endParaRPr>
          </a:p>
          <a:p>
            <a:pPr indent="0" lvl="0" marL="0" rtl="0" algn="l">
              <a:spcBef>
                <a:spcPts val="0"/>
              </a:spcBef>
              <a:spcAft>
                <a:spcPts val="0"/>
              </a:spcAft>
              <a:buNone/>
            </a:pPr>
            <a:r>
              <a:t/>
            </a:r>
            <a:endParaRPr sz="2200">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sz="2200">
              <a:solidFill>
                <a:srgbClr val="231F20"/>
              </a:solidFill>
              <a:latin typeface="Lato"/>
              <a:ea typeface="Lato"/>
              <a:cs typeface="Lato"/>
              <a:sym typeface="Lato"/>
            </a:endParaRPr>
          </a:p>
        </p:txBody>
      </p:sp>
      <p:sp>
        <p:nvSpPr>
          <p:cNvPr id="931" name="Google Shape;931;g156ef83dc72_0_232"/>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Inflation | Multiple choice</a:t>
            </a:r>
            <a:endParaRPr b="0" i="0" sz="1400" u="none" cap="none" strike="noStrike">
              <a:solidFill>
                <a:srgbClr val="000000"/>
              </a:solidFill>
              <a:latin typeface="Arial"/>
              <a:ea typeface="Arial"/>
              <a:cs typeface="Arial"/>
              <a:sym typeface="Arial"/>
            </a:endParaRPr>
          </a:p>
        </p:txBody>
      </p:sp>
      <p:sp>
        <p:nvSpPr>
          <p:cNvPr id="932" name="Google Shape;932;g156ef83dc72_0_23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933" name="Google Shape;933;g156ef83dc72_0_232"/>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34" name="Google Shape;934;g156ef83dc72_0_232"/>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graphicFrame>
        <p:nvGraphicFramePr>
          <p:cNvPr id="935" name="Google Shape;935;g156ef83dc72_0_232"/>
          <p:cNvGraphicFramePr/>
          <p:nvPr/>
        </p:nvGraphicFramePr>
        <p:xfrm>
          <a:off x="952500" y="2419350"/>
          <a:ext cx="3000000" cy="3000000"/>
        </p:xfrm>
        <a:graphic>
          <a:graphicData uri="http://schemas.openxmlformats.org/drawingml/2006/table">
            <a:tbl>
              <a:tblPr>
                <a:noFill/>
                <a:tableStyleId>{CF685A75-8B5F-43F1-B132-FEB3ECF9F056}</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A</a:t>
                      </a:r>
                      <a:endParaRPr b="1" sz="2200">
                        <a:solidFill>
                          <a:schemeClr val="lt1"/>
                        </a:solidFill>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6"/>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B</a:t>
                      </a:r>
                      <a:endParaRPr b="1" sz="2200">
                        <a:solidFill>
                          <a:schemeClr val="lt1"/>
                        </a:solidFill>
                        <a:latin typeface="Lato"/>
                        <a:ea typeface="Lato"/>
                        <a:cs typeface="Lato"/>
                        <a:sym typeface="Lato"/>
                      </a:endParaRPr>
                    </a:p>
                  </a:txBody>
                  <a:tcPr marT="91425" marB="91425" marR="91425" marL="91425">
                    <a:lnL cap="flat" cmpd="sng" w="28575">
                      <a:solidFill>
                        <a:schemeClr val="accent6"/>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C</a:t>
                      </a:r>
                      <a:endParaRPr b="1" sz="2200">
                        <a:solidFill>
                          <a:schemeClr val="lt1"/>
                        </a:solidFill>
                        <a:latin typeface="Lato"/>
                        <a:ea typeface="Lato"/>
                        <a:cs typeface="Lato"/>
                        <a:sym typeface="Lato"/>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r>
              <a:tr h="381000">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70</a:t>
                      </a:r>
                      <a:endParaRPr b="1">
                        <a:solidFill>
                          <a:srgbClr val="231F20"/>
                        </a:solidFill>
                        <a:latin typeface="Lato"/>
                        <a:ea typeface="Lato"/>
                        <a:cs typeface="Lato"/>
                        <a:sym typeface="Lato"/>
                      </a:endParaRPr>
                    </a:p>
                    <a:p>
                      <a:pPr indent="0" lvl="0" marL="0" rtl="0" algn="l">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700</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7000</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g156ef83dc72_0_214"/>
          <p:cNvSpPr txBox="1"/>
          <p:nvPr/>
        </p:nvSpPr>
        <p:spPr>
          <a:xfrm>
            <a:off x="379375" y="1287575"/>
            <a:ext cx="82974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solidFill>
                  <a:srgbClr val="231F20"/>
                </a:solidFill>
                <a:latin typeface="Lato"/>
                <a:ea typeface="Lato"/>
                <a:cs typeface="Lato"/>
                <a:sym typeface="Lato"/>
              </a:rPr>
              <a:t>6. </a:t>
            </a:r>
            <a:r>
              <a:rPr lang="en-GB" sz="2200">
                <a:solidFill>
                  <a:srgbClr val="231F20"/>
                </a:solidFill>
                <a:latin typeface="Lato"/>
                <a:ea typeface="Lato"/>
                <a:cs typeface="Lato"/>
                <a:sym typeface="Lato"/>
              </a:rPr>
              <a:t>Inflation is measured by taking a sample ‘shopping basket’ of around how many goods and services across the UK?</a:t>
            </a:r>
            <a:endParaRPr sz="2200">
              <a:latin typeface="Lato"/>
              <a:ea typeface="Lato"/>
              <a:cs typeface="Lato"/>
              <a:sym typeface="Lato"/>
            </a:endParaRPr>
          </a:p>
          <a:p>
            <a:pPr indent="0" lvl="0" marL="0" rtl="0" algn="l">
              <a:spcBef>
                <a:spcPts val="0"/>
              </a:spcBef>
              <a:spcAft>
                <a:spcPts val="0"/>
              </a:spcAft>
              <a:buNone/>
            </a:pPr>
            <a:r>
              <a:t/>
            </a:r>
            <a:endParaRPr sz="2200">
              <a:solidFill>
                <a:srgbClr val="231F20"/>
              </a:solidFill>
              <a:latin typeface="Lato"/>
              <a:ea typeface="Lato"/>
              <a:cs typeface="Lato"/>
              <a:sym typeface="Lato"/>
            </a:endParaRPr>
          </a:p>
          <a:p>
            <a:pPr indent="0" lvl="0" marL="0" rtl="0" algn="l">
              <a:spcBef>
                <a:spcPts val="0"/>
              </a:spcBef>
              <a:spcAft>
                <a:spcPts val="0"/>
              </a:spcAft>
              <a:buNone/>
            </a:pPr>
            <a:r>
              <a:t/>
            </a:r>
            <a:endParaRPr sz="2200">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sz="2200">
              <a:solidFill>
                <a:srgbClr val="231F20"/>
              </a:solidFill>
              <a:latin typeface="Lato"/>
              <a:ea typeface="Lato"/>
              <a:cs typeface="Lato"/>
              <a:sym typeface="Lato"/>
            </a:endParaRPr>
          </a:p>
        </p:txBody>
      </p:sp>
      <p:sp>
        <p:nvSpPr>
          <p:cNvPr id="941" name="Google Shape;941;g156ef83dc72_0_214"/>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Inflation | Multiple choice</a:t>
            </a:r>
            <a:endParaRPr b="0" i="0" sz="1400" u="none" cap="none" strike="noStrike">
              <a:solidFill>
                <a:srgbClr val="000000"/>
              </a:solidFill>
              <a:latin typeface="Arial"/>
              <a:ea typeface="Arial"/>
              <a:cs typeface="Arial"/>
              <a:sym typeface="Arial"/>
            </a:endParaRPr>
          </a:p>
        </p:txBody>
      </p:sp>
      <p:sp>
        <p:nvSpPr>
          <p:cNvPr id="942" name="Google Shape;942;g156ef83dc72_0_214"/>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943" name="Google Shape;943;g156ef83dc72_0_214"/>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44" name="Google Shape;944;g156ef83dc72_0_214"/>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graphicFrame>
        <p:nvGraphicFramePr>
          <p:cNvPr id="945" name="Google Shape;945;g156ef83dc72_0_214"/>
          <p:cNvGraphicFramePr/>
          <p:nvPr/>
        </p:nvGraphicFramePr>
        <p:xfrm>
          <a:off x="952500" y="2419350"/>
          <a:ext cx="3000000" cy="3000000"/>
        </p:xfrm>
        <a:graphic>
          <a:graphicData uri="http://schemas.openxmlformats.org/drawingml/2006/table">
            <a:tbl>
              <a:tblPr>
                <a:noFill/>
                <a:tableStyleId>{CF685A75-8B5F-43F1-B132-FEB3ECF9F056}</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A</a:t>
                      </a:r>
                      <a:endParaRPr b="1" sz="2200">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0000"/>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B</a:t>
                      </a:r>
                      <a:endParaRPr b="1" sz="2200">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00FF00"/>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C</a:t>
                      </a:r>
                      <a:endParaRPr b="1" sz="2200">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0000"/>
                    </a:solidFill>
                  </a:tcPr>
                </a:tc>
              </a:tr>
              <a:tr h="381000">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70</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700</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7000</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g156ef83dc72_0_223"/>
          <p:cNvSpPr txBox="1"/>
          <p:nvPr/>
        </p:nvSpPr>
        <p:spPr>
          <a:xfrm>
            <a:off x="379375" y="1287575"/>
            <a:ext cx="82974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solidFill>
                  <a:srgbClr val="231F20"/>
                </a:solidFill>
                <a:latin typeface="Lato"/>
                <a:ea typeface="Lato"/>
                <a:cs typeface="Lato"/>
                <a:sym typeface="Lato"/>
              </a:rPr>
              <a:t>7</a:t>
            </a:r>
            <a:r>
              <a:rPr lang="en-GB" sz="2200">
                <a:solidFill>
                  <a:srgbClr val="231F20"/>
                </a:solidFill>
                <a:latin typeface="Lato"/>
                <a:ea typeface="Lato"/>
                <a:cs typeface="Lato"/>
                <a:sym typeface="Lato"/>
              </a:rPr>
              <a:t>. </a:t>
            </a:r>
            <a:r>
              <a:rPr lang="en-GB" sz="2200">
                <a:solidFill>
                  <a:srgbClr val="231F20"/>
                </a:solidFill>
                <a:latin typeface="Lato"/>
                <a:ea typeface="Lato"/>
                <a:cs typeface="Lato"/>
                <a:sym typeface="Lato"/>
              </a:rPr>
              <a:t>The ……………………….. considers the measure of  is measured by taking a sample ‘shopping based’ of around how many goods and services across the UK?</a:t>
            </a:r>
            <a:r>
              <a:rPr lang="en-GB" sz="2200">
                <a:solidFill>
                  <a:srgbClr val="231F20"/>
                </a:solidFill>
                <a:latin typeface="Lato"/>
                <a:ea typeface="Lato"/>
                <a:cs typeface="Lato"/>
                <a:sym typeface="Lato"/>
              </a:rPr>
              <a:t> </a:t>
            </a:r>
            <a:endParaRPr sz="2200">
              <a:solidFill>
                <a:srgbClr val="231F20"/>
              </a:solidFill>
              <a:latin typeface="Lato"/>
              <a:ea typeface="Lato"/>
              <a:cs typeface="Lato"/>
              <a:sym typeface="Lato"/>
            </a:endParaRPr>
          </a:p>
          <a:p>
            <a:pPr indent="0" lvl="0" marL="0" rtl="0" algn="l">
              <a:spcBef>
                <a:spcPts val="0"/>
              </a:spcBef>
              <a:spcAft>
                <a:spcPts val="0"/>
              </a:spcAft>
              <a:buNone/>
            </a:pPr>
            <a:r>
              <a:t/>
            </a:r>
            <a:endParaRPr sz="2200">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sz="2200">
              <a:solidFill>
                <a:srgbClr val="231F20"/>
              </a:solidFill>
              <a:latin typeface="Lato"/>
              <a:ea typeface="Lato"/>
              <a:cs typeface="Lato"/>
              <a:sym typeface="Lato"/>
            </a:endParaRPr>
          </a:p>
        </p:txBody>
      </p:sp>
      <p:sp>
        <p:nvSpPr>
          <p:cNvPr id="951" name="Google Shape;951;g156ef83dc72_0_223"/>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Inflation | Multiple choice</a:t>
            </a:r>
            <a:endParaRPr b="0" i="0" sz="1400" u="none" cap="none" strike="noStrike">
              <a:solidFill>
                <a:srgbClr val="000000"/>
              </a:solidFill>
              <a:latin typeface="Arial"/>
              <a:ea typeface="Arial"/>
              <a:cs typeface="Arial"/>
              <a:sym typeface="Arial"/>
            </a:endParaRPr>
          </a:p>
        </p:txBody>
      </p:sp>
      <p:sp>
        <p:nvSpPr>
          <p:cNvPr id="952" name="Google Shape;952;g156ef83dc72_0_223"/>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953" name="Google Shape;953;g156ef83dc72_0_223"/>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54" name="Google Shape;954;g156ef83dc72_0_223"/>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graphicFrame>
        <p:nvGraphicFramePr>
          <p:cNvPr id="955" name="Google Shape;955;g156ef83dc72_0_223"/>
          <p:cNvGraphicFramePr/>
          <p:nvPr/>
        </p:nvGraphicFramePr>
        <p:xfrm>
          <a:off x="952500" y="2647950"/>
          <a:ext cx="3000000" cy="3000000"/>
        </p:xfrm>
        <a:graphic>
          <a:graphicData uri="http://schemas.openxmlformats.org/drawingml/2006/table">
            <a:tbl>
              <a:tblPr>
                <a:noFill/>
                <a:tableStyleId>{CF685A75-8B5F-43F1-B132-FEB3ECF9F056}</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A</a:t>
                      </a:r>
                      <a:endParaRPr b="1" sz="2200">
                        <a:solidFill>
                          <a:schemeClr val="lt1"/>
                        </a:solidFill>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6"/>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B</a:t>
                      </a:r>
                      <a:endParaRPr b="1" sz="2200">
                        <a:solidFill>
                          <a:schemeClr val="lt1"/>
                        </a:solidFill>
                        <a:latin typeface="Lato"/>
                        <a:ea typeface="Lato"/>
                        <a:cs typeface="Lato"/>
                        <a:sym typeface="Lato"/>
                      </a:endParaRPr>
                    </a:p>
                  </a:txBody>
                  <a:tcPr marT="91425" marB="91425" marR="91425" marL="91425">
                    <a:lnL cap="flat" cmpd="sng" w="28575">
                      <a:solidFill>
                        <a:schemeClr val="accent6"/>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C</a:t>
                      </a:r>
                      <a:endParaRPr b="1" sz="2200">
                        <a:solidFill>
                          <a:schemeClr val="lt1"/>
                        </a:solidFill>
                        <a:latin typeface="Lato"/>
                        <a:ea typeface="Lato"/>
                        <a:cs typeface="Lato"/>
                        <a:sym typeface="Lato"/>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r>
              <a:tr h="381000">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Bank of England</a:t>
                      </a:r>
                      <a:endParaRPr b="1">
                        <a:solidFill>
                          <a:srgbClr val="231F20"/>
                        </a:solidFill>
                        <a:latin typeface="Lato"/>
                        <a:ea typeface="Lato"/>
                        <a:cs typeface="Lato"/>
                        <a:sym typeface="Lato"/>
                      </a:endParaRPr>
                    </a:p>
                    <a:p>
                      <a:pPr indent="0" lvl="0" marL="0" rtl="0" algn="l">
                        <a:lnSpc>
                          <a:spcPct val="115000"/>
                        </a:lnSpc>
                        <a:spcBef>
                          <a:spcPts val="1200"/>
                        </a:spcBef>
                        <a:spcAft>
                          <a:spcPts val="0"/>
                        </a:spcAft>
                        <a:buNone/>
                      </a:pPr>
                      <a:r>
                        <a:t/>
                      </a:r>
                      <a:endParaRPr b="1">
                        <a:solidFill>
                          <a:srgbClr val="231F20"/>
                        </a:solidFill>
                        <a:latin typeface="Lato"/>
                        <a:ea typeface="Lato"/>
                        <a:cs typeface="Lato"/>
                        <a:sym typeface="Lato"/>
                      </a:endParaRPr>
                    </a:p>
                    <a:p>
                      <a:pPr indent="0" lvl="0" marL="0" rtl="0" algn="l">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Producer price index</a:t>
                      </a:r>
                      <a:endParaRPr b="1">
                        <a:solidFill>
                          <a:srgbClr val="231F20"/>
                        </a:solidFill>
                        <a:latin typeface="Lato"/>
                        <a:ea typeface="Lato"/>
                        <a:cs typeface="Lato"/>
                        <a:sym typeface="Lato"/>
                      </a:endParaRPr>
                    </a:p>
                    <a:p>
                      <a:pPr indent="0" lvl="0" marL="0" rtl="0" algn="l">
                        <a:lnSpc>
                          <a:spcPct val="115000"/>
                        </a:lnSpc>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Consumer price index</a:t>
                      </a:r>
                      <a:endParaRPr b="1">
                        <a:solidFill>
                          <a:srgbClr val="231F20"/>
                        </a:solidFill>
                        <a:latin typeface="Lato"/>
                        <a:ea typeface="Lato"/>
                        <a:cs typeface="Lato"/>
                        <a:sym typeface="Lato"/>
                      </a:endParaRPr>
                    </a:p>
                    <a:p>
                      <a:pPr indent="0" lvl="0" marL="0" rtl="0" algn="l">
                        <a:lnSpc>
                          <a:spcPct val="115000"/>
                        </a:lnSpc>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g156ef83dc72_0_241"/>
          <p:cNvSpPr txBox="1"/>
          <p:nvPr/>
        </p:nvSpPr>
        <p:spPr>
          <a:xfrm>
            <a:off x="379375" y="1287575"/>
            <a:ext cx="82974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solidFill>
                  <a:srgbClr val="231F20"/>
                </a:solidFill>
                <a:latin typeface="Lato"/>
                <a:ea typeface="Lato"/>
                <a:cs typeface="Lato"/>
                <a:sym typeface="Lato"/>
              </a:rPr>
              <a:t>7. The ……………………….. considers the measure of  is measured by taking a sample ‘shopping based’ of around how many goods and services across the UK? </a:t>
            </a:r>
            <a:endParaRPr sz="2200">
              <a:solidFill>
                <a:srgbClr val="231F20"/>
              </a:solidFill>
              <a:latin typeface="Lato"/>
              <a:ea typeface="Lato"/>
              <a:cs typeface="Lato"/>
              <a:sym typeface="Lato"/>
            </a:endParaRPr>
          </a:p>
          <a:p>
            <a:pPr indent="0" lvl="0" marL="0" rtl="0" algn="l">
              <a:spcBef>
                <a:spcPts val="0"/>
              </a:spcBef>
              <a:spcAft>
                <a:spcPts val="0"/>
              </a:spcAft>
              <a:buNone/>
            </a:pPr>
            <a:r>
              <a:t/>
            </a:r>
            <a:endParaRPr sz="2200">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sz="2200">
              <a:solidFill>
                <a:srgbClr val="231F20"/>
              </a:solidFill>
              <a:latin typeface="Lato"/>
              <a:ea typeface="Lato"/>
              <a:cs typeface="Lato"/>
              <a:sym typeface="Lato"/>
            </a:endParaRPr>
          </a:p>
        </p:txBody>
      </p:sp>
      <p:sp>
        <p:nvSpPr>
          <p:cNvPr id="961" name="Google Shape;961;g156ef83dc72_0_241"/>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Inflation | Multiple choice</a:t>
            </a:r>
            <a:endParaRPr b="0" i="0" sz="1400" u="none" cap="none" strike="noStrike">
              <a:solidFill>
                <a:srgbClr val="000000"/>
              </a:solidFill>
              <a:latin typeface="Arial"/>
              <a:ea typeface="Arial"/>
              <a:cs typeface="Arial"/>
              <a:sym typeface="Arial"/>
            </a:endParaRPr>
          </a:p>
        </p:txBody>
      </p:sp>
      <p:sp>
        <p:nvSpPr>
          <p:cNvPr id="962" name="Google Shape;962;g156ef83dc72_0_24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963" name="Google Shape;963;g156ef83dc72_0_241"/>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64" name="Google Shape;964;g156ef83dc72_0_241"/>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graphicFrame>
        <p:nvGraphicFramePr>
          <p:cNvPr id="965" name="Google Shape;965;g156ef83dc72_0_241"/>
          <p:cNvGraphicFramePr/>
          <p:nvPr/>
        </p:nvGraphicFramePr>
        <p:xfrm>
          <a:off x="952500" y="2647950"/>
          <a:ext cx="3000000" cy="3000000"/>
        </p:xfrm>
        <a:graphic>
          <a:graphicData uri="http://schemas.openxmlformats.org/drawingml/2006/table">
            <a:tbl>
              <a:tblPr>
                <a:noFill/>
                <a:tableStyleId>{CF685A75-8B5F-43F1-B132-FEB3ECF9F056}</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A</a:t>
                      </a:r>
                      <a:endParaRPr b="1" sz="2200">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0000"/>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B</a:t>
                      </a:r>
                      <a:endParaRPr b="1" sz="2200">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0000"/>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C</a:t>
                      </a:r>
                      <a:endParaRPr b="1" sz="2200">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00FF00"/>
                    </a:solidFill>
                  </a:tcPr>
                </a:tc>
              </a:tr>
              <a:tr h="381000">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Bank of England</a:t>
                      </a:r>
                      <a:endParaRPr b="1">
                        <a:solidFill>
                          <a:srgbClr val="231F20"/>
                        </a:solidFill>
                        <a:latin typeface="Lato"/>
                        <a:ea typeface="Lato"/>
                        <a:cs typeface="Lato"/>
                        <a:sym typeface="Lato"/>
                      </a:endParaRPr>
                    </a:p>
                    <a:p>
                      <a:pPr indent="0" lvl="0" marL="0" rtl="0" algn="l">
                        <a:lnSpc>
                          <a:spcPct val="115000"/>
                        </a:lnSpc>
                        <a:spcBef>
                          <a:spcPts val="1200"/>
                        </a:spcBef>
                        <a:spcAft>
                          <a:spcPts val="0"/>
                        </a:spcAft>
                        <a:buNone/>
                      </a:pPr>
                      <a:r>
                        <a:t/>
                      </a:r>
                      <a:endParaRPr b="1">
                        <a:solidFill>
                          <a:srgbClr val="231F20"/>
                        </a:solidFill>
                        <a:latin typeface="Lato"/>
                        <a:ea typeface="Lato"/>
                        <a:cs typeface="Lato"/>
                        <a:sym typeface="Lato"/>
                      </a:endParaRPr>
                    </a:p>
                    <a:p>
                      <a:pPr indent="0" lvl="0" marL="0" rtl="0" algn="l">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Producer price index</a:t>
                      </a:r>
                      <a:endParaRPr b="1">
                        <a:solidFill>
                          <a:srgbClr val="231F20"/>
                        </a:solidFill>
                        <a:latin typeface="Lato"/>
                        <a:ea typeface="Lato"/>
                        <a:cs typeface="Lato"/>
                        <a:sym typeface="Lato"/>
                      </a:endParaRPr>
                    </a:p>
                    <a:p>
                      <a:pPr indent="0" lvl="0" marL="0" rtl="0" algn="l">
                        <a:lnSpc>
                          <a:spcPct val="115000"/>
                        </a:lnSpc>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Consumer price index</a:t>
                      </a:r>
                      <a:endParaRPr b="1">
                        <a:solidFill>
                          <a:srgbClr val="231F20"/>
                        </a:solidFill>
                        <a:latin typeface="Lato"/>
                        <a:ea typeface="Lato"/>
                        <a:cs typeface="Lato"/>
                        <a:sym typeface="Lato"/>
                      </a:endParaRPr>
                    </a:p>
                    <a:p>
                      <a:pPr indent="0" lvl="0" marL="0" rtl="0" algn="l">
                        <a:lnSpc>
                          <a:spcPct val="115000"/>
                        </a:lnSpc>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g156ef83dc72_0_250"/>
          <p:cNvSpPr txBox="1"/>
          <p:nvPr/>
        </p:nvSpPr>
        <p:spPr>
          <a:xfrm>
            <a:off x="379375" y="1287575"/>
            <a:ext cx="8297400" cy="252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2200">
                <a:solidFill>
                  <a:schemeClr val="dk1"/>
                </a:solidFill>
                <a:latin typeface="Lato"/>
                <a:ea typeface="Lato"/>
                <a:cs typeface="Lato"/>
                <a:sym typeface="Lato"/>
              </a:rPr>
              <a:t>8. </a:t>
            </a:r>
            <a:r>
              <a:rPr lang="en-GB" sz="2200">
                <a:solidFill>
                  <a:srgbClr val="231F20"/>
                </a:solidFill>
                <a:latin typeface="Lato"/>
                <a:ea typeface="Lato"/>
                <a:cs typeface="Lato"/>
                <a:sym typeface="Lato"/>
              </a:rPr>
              <a:t>When inflation goes up over the long run, what happens to the </a:t>
            </a:r>
            <a:r>
              <a:rPr i="1" lang="en-GB" sz="2200">
                <a:solidFill>
                  <a:srgbClr val="231F20"/>
                </a:solidFill>
                <a:latin typeface="Lato"/>
                <a:ea typeface="Lato"/>
                <a:cs typeface="Lato"/>
                <a:sym typeface="Lato"/>
              </a:rPr>
              <a:t>value</a:t>
            </a:r>
            <a:r>
              <a:rPr lang="en-GB" sz="2200">
                <a:solidFill>
                  <a:srgbClr val="231F20"/>
                </a:solidFill>
                <a:latin typeface="Lato"/>
                <a:ea typeface="Lato"/>
                <a:cs typeface="Lato"/>
                <a:sym typeface="Lato"/>
              </a:rPr>
              <a:t> of salary money earned from a job (assuming it stays the same)?</a:t>
            </a:r>
            <a:endParaRPr sz="2200">
              <a:solidFill>
                <a:srgbClr val="231F20"/>
              </a:solidFill>
              <a:latin typeface="Lato"/>
              <a:ea typeface="Lato"/>
              <a:cs typeface="Lato"/>
              <a:sym typeface="Lato"/>
            </a:endParaRPr>
          </a:p>
          <a:p>
            <a:pPr indent="0" lvl="0" marL="0" rtl="0" algn="l">
              <a:spcBef>
                <a:spcPts val="1200"/>
              </a:spcBef>
              <a:spcAft>
                <a:spcPts val="0"/>
              </a:spcAft>
              <a:buNone/>
            </a:pPr>
            <a:r>
              <a:t/>
            </a:r>
            <a:endParaRPr sz="2200">
              <a:solidFill>
                <a:srgbClr val="231F20"/>
              </a:solidFill>
              <a:latin typeface="Lato"/>
              <a:ea typeface="Lato"/>
              <a:cs typeface="Lato"/>
              <a:sym typeface="Lato"/>
            </a:endParaRPr>
          </a:p>
          <a:p>
            <a:pPr indent="0" lvl="0" marL="0" rtl="0" algn="l">
              <a:spcBef>
                <a:spcPts val="0"/>
              </a:spcBef>
              <a:spcAft>
                <a:spcPts val="0"/>
              </a:spcAft>
              <a:buNone/>
            </a:pPr>
            <a:r>
              <a:t/>
            </a:r>
            <a:endParaRPr sz="2200">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sz="2200">
              <a:solidFill>
                <a:srgbClr val="231F20"/>
              </a:solidFill>
              <a:latin typeface="Lato"/>
              <a:ea typeface="Lato"/>
              <a:cs typeface="Lato"/>
              <a:sym typeface="Lato"/>
            </a:endParaRPr>
          </a:p>
        </p:txBody>
      </p:sp>
      <p:sp>
        <p:nvSpPr>
          <p:cNvPr id="971" name="Google Shape;971;g156ef83dc72_0_250"/>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Inflation | Multiple choice</a:t>
            </a:r>
            <a:endParaRPr b="0" i="0" sz="1400" u="none" cap="none" strike="noStrike">
              <a:solidFill>
                <a:srgbClr val="000000"/>
              </a:solidFill>
              <a:latin typeface="Arial"/>
              <a:ea typeface="Arial"/>
              <a:cs typeface="Arial"/>
              <a:sym typeface="Arial"/>
            </a:endParaRPr>
          </a:p>
        </p:txBody>
      </p:sp>
      <p:sp>
        <p:nvSpPr>
          <p:cNvPr id="972" name="Google Shape;972;g156ef83dc72_0_25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973" name="Google Shape;973;g156ef83dc72_0_250"/>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74" name="Google Shape;974;g156ef83dc72_0_250"/>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graphicFrame>
        <p:nvGraphicFramePr>
          <p:cNvPr id="975" name="Google Shape;975;g156ef83dc72_0_250"/>
          <p:cNvGraphicFramePr/>
          <p:nvPr/>
        </p:nvGraphicFramePr>
        <p:xfrm>
          <a:off x="952500" y="2647950"/>
          <a:ext cx="3000000" cy="3000000"/>
        </p:xfrm>
        <a:graphic>
          <a:graphicData uri="http://schemas.openxmlformats.org/drawingml/2006/table">
            <a:tbl>
              <a:tblPr>
                <a:noFill/>
                <a:tableStyleId>{CF685A75-8B5F-43F1-B132-FEB3ECF9F056}</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A</a:t>
                      </a:r>
                      <a:endParaRPr b="1" sz="2200">
                        <a:solidFill>
                          <a:schemeClr val="lt1"/>
                        </a:solidFill>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6"/>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B</a:t>
                      </a:r>
                      <a:endParaRPr b="1" sz="2200">
                        <a:solidFill>
                          <a:schemeClr val="lt1"/>
                        </a:solidFill>
                        <a:latin typeface="Lato"/>
                        <a:ea typeface="Lato"/>
                        <a:cs typeface="Lato"/>
                        <a:sym typeface="Lato"/>
                      </a:endParaRPr>
                    </a:p>
                  </a:txBody>
                  <a:tcPr marT="91425" marB="91425" marR="91425" marL="91425">
                    <a:lnL cap="flat" cmpd="sng" w="28575">
                      <a:solidFill>
                        <a:schemeClr val="accent6"/>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C</a:t>
                      </a:r>
                      <a:endParaRPr b="1" sz="2200">
                        <a:solidFill>
                          <a:schemeClr val="lt1"/>
                        </a:solidFill>
                        <a:latin typeface="Lato"/>
                        <a:ea typeface="Lato"/>
                        <a:cs typeface="Lato"/>
                        <a:sym typeface="Lato"/>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r>
              <a:tr h="381000">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It goes down</a:t>
                      </a:r>
                      <a:endParaRPr b="1">
                        <a:solidFill>
                          <a:srgbClr val="231F20"/>
                        </a:solidFill>
                        <a:latin typeface="Lato"/>
                        <a:ea typeface="Lato"/>
                        <a:cs typeface="Lato"/>
                        <a:sym typeface="Lato"/>
                      </a:endParaRPr>
                    </a:p>
                    <a:p>
                      <a:pPr indent="0" lvl="0" marL="0" rtl="0" algn="l">
                        <a:lnSpc>
                          <a:spcPct val="115000"/>
                        </a:lnSpc>
                        <a:spcBef>
                          <a:spcPts val="1200"/>
                        </a:spcBef>
                        <a:spcAft>
                          <a:spcPts val="0"/>
                        </a:spcAft>
                        <a:buNone/>
                      </a:pPr>
                      <a:r>
                        <a:t/>
                      </a:r>
                      <a:endParaRPr b="1">
                        <a:solidFill>
                          <a:srgbClr val="231F20"/>
                        </a:solidFill>
                        <a:latin typeface="Lato"/>
                        <a:ea typeface="Lato"/>
                        <a:cs typeface="Lato"/>
                        <a:sym typeface="Lato"/>
                      </a:endParaRPr>
                    </a:p>
                    <a:p>
                      <a:pPr indent="0" lvl="0" marL="0" rtl="0" algn="l">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It goes up</a:t>
                      </a:r>
                      <a:endParaRPr b="1">
                        <a:solidFill>
                          <a:srgbClr val="231F20"/>
                        </a:solidFill>
                        <a:latin typeface="Lato"/>
                        <a:ea typeface="Lato"/>
                        <a:cs typeface="Lato"/>
                        <a:sym typeface="Lato"/>
                      </a:endParaRPr>
                    </a:p>
                    <a:p>
                      <a:pPr indent="0" lvl="0" marL="0" rtl="0" algn="l">
                        <a:lnSpc>
                          <a:spcPct val="115000"/>
                        </a:lnSpc>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It is not impacted</a:t>
                      </a:r>
                      <a:endParaRPr b="1">
                        <a:solidFill>
                          <a:srgbClr val="231F20"/>
                        </a:solidFill>
                        <a:latin typeface="Lato"/>
                        <a:ea typeface="Lato"/>
                        <a:cs typeface="Lato"/>
                        <a:sym typeface="Lato"/>
                      </a:endParaRPr>
                    </a:p>
                    <a:p>
                      <a:pPr indent="0" lvl="0" marL="0" rtl="0" algn="l">
                        <a:lnSpc>
                          <a:spcPct val="115000"/>
                        </a:lnSpc>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7"/>
          <p:cNvSpPr txBox="1"/>
          <p:nvPr/>
        </p:nvSpPr>
        <p:spPr>
          <a:xfrm>
            <a:off x="447328" y="427738"/>
            <a:ext cx="6071625"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3600" u="none" cap="none" strike="noStrike">
                <a:solidFill>
                  <a:srgbClr val="FF8022"/>
                </a:solidFill>
                <a:latin typeface="Lato Black"/>
                <a:ea typeface="Lato Black"/>
                <a:cs typeface="Lato Black"/>
                <a:sym typeface="Lato Black"/>
              </a:rPr>
              <a:t>Needs vs Wants</a:t>
            </a:r>
            <a:endParaRPr b="1" i="0" sz="3600" u="none" cap="none" strike="noStrike">
              <a:solidFill>
                <a:srgbClr val="FF8022"/>
              </a:solidFill>
              <a:latin typeface="Lato Black"/>
              <a:ea typeface="Lato Black"/>
              <a:cs typeface="Lato Black"/>
              <a:sym typeface="Lato Black"/>
            </a:endParaRPr>
          </a:p>
        </p:txBody>
      </p:sp>
      <p:sp>
        <p:nvSpPr>
          <p:cNvPr id="124" name="Google Shape;124;p7"/>
          <p:cNvSpPr txBox="1"/>
          <p:nvPr/>
        </p:nvSpPr>
        <p:spPr>
          <a:xfrm>
            <a:off x="447325" y="1208950"/>
            <a:ext cx="5405400" cy="1435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0" i="0" lang="en-GB" sz="1800" u="none" cap="none" strike="noStrike">
                <a:solidFill>
                  <a:schemeClr val="lt1"/>
                </a:solidFill>
                <a:latin typeface="Lato"/>
                <a:ea typeface="Lato"/>
                <a:cs typeface="Lato"/>
                <a:sym typeface="Lato"/>
              </a:rPr>
              <a:t>Thinking about what money is spent on can help a person to budget. </a:t>
            </a:r>
            <a:endParaRPr b="0"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600"/>
              <a:buFont typeface="Arial"/>
              <a:buNone/>
            </a:pPr>
            <a:r>
              <a:t/>
            </a:r>
            <a:endParaRPr b="0" i="0" sz="13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600"/>
              <a:buFont typeface="Arial"/>
              <a:buNone/>
            </a:pPr>
            <a:r>
              <a:rPr b="0" i="0" lang="en-GB" sz="1800" u="none" cap="none" strike="noStrike">
                <a:solidFill>
                  <a:schemeClr val="lt1"/>
                </a:solidFill>
                <a:latin typeface="Lato"/>
                <a:ea typeface="Lato"/>
                <a:cs typeface="Lato"/>
                <a:sym typeface="Lato"/>
              </a:rPr>
              <a:t>The key question to ask when budgeting is </a:t>
            </a:r>
            <a:endParaRPr b="0"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600"/>
              <a:buFont typeface="Arial"/>
              <a:buNone/>
            </a:pPr>
            <a:r>
              <a:rPr b="0" i="0" lang="en-GB" sz="1800" u="none" cap="none" strike="noStrike">
                <a:solidFill>
                  <a:schemeClr val="lt1"/>
                </a:solidFill>
                <a:latin typeface="Lato"/>
                <a:ea typeface="Lato"/>
                <a:cs typeface="Lato"/>
                <a:sym typeface="Lato"/>
              </a:rPr>
              <a:t>‘Do I need it or do I want it’? </a:t>
            </a:r>
            <a:br>
              <a:rPr b="0" i="0" lang="en-GB" sz="1800" u="none" cap="none" strike="noStrike">
                <a:solidFill>
                  <a:schemeClr val="lt1"/>
                </a:solidFill>
                <a:latin typeface="Lato"/>
                <a:ea typeface="Lato"/>
                <a:cs typeface="Lato"/>
                <a:sym typeface="Lato"/>
              </a:rPr>
            </a:br>
            <a:r>
              <a:rPr b="0" i="1" lang="en-GB" sz="1800" u="none" cap="none" strike="noStrike">
                <a:solidFill>
                  <a:schemeClr val="lt1"/>
                </a:solidFill>
                <a:latin typeface="Lato"/>
                <a:ea typeface="Lato"/>
                <a:cs typeface="Lato"/>
                <a:sym typeface="Lato"/>
              </a:rPr>
              <a:t>Can it be both?</a:t>
            </a:r>
            <a:endParaRPr b="0" i="1"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600"/>
              <a:buFont typeface="Arial"/>
              <a:buNone/>
            </a:pPr>
            <a:r>
              <a:t/>
            </a:r>
            <a:endParaRPr b="1" i="0" sz="1800" u="none" cap="none" strike="noStrike">
              <a:solidFill>
                <a:schemeClr val="lt1"/>
              </a:solidFill>
              <a:latin typeface="Lato"/>
              <a:ea typeface="Lato"/>
              <a:cs typeface="Lato"/>
              <a:sym typeface="Lato"/>
            </a:endParaRPr>
          </a:p>
        </p:txBody>
      </p:sp>
      <p:pic>
        <p:nvPicPr>
          <p:cNvPr id="125" name="Google Shape;125;p7"/>
          <p:cNvPicPr preferRelativeResize="0"/>
          <p:nvPr/>
        </p:nvPicPr>
        <p:blipFill rotWithShape="1">
          <a:blip r:embed="rId3">
            <a:alphaModFix/>
          </a:blip>
          <a:srcRect b="0" l="0" r="0" t="0"/>
          <a:stretch/>
        </p:blipFill>
        <p:spPr>
          <a:xfrm rot="672513">
            <a:off x="3608991" y="2704037"/>
            <a:ext cx="2572630" cy="2661621"/>
          </a:xfrm>
          <a:prstGeom prst="rect">
            <a:avLst/>
          </a:prstGeom>
          <a:noFill/>
          <a:ln>
            <a:noFill/>
          </a:ln>
        </p:spPr>
      </p:pic>
      <p:sp>
        <p:nvSpPr>
          <p:cNvPr id="126" name="Google Shape;126;p7"/>
          <p:cNvSpPr txBox="1"/>
          <p:nvPr/>
        </p:nvSpPr>
        <p:spPr>
          <a:xfrm rot="199253">
            <a:off x="3906250" y="3756483"/>
            <a:ext cx="2081896" cy="64307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2"/>
                </a:solidFill>
                <a:latin typeface="Lato Black"/>
                <a:ea typeface="Lato Black"/>
                <a:cs typeface="Lato Black"/>
                <a:sym typeface="Lato Black"/>
              </a:rPr>
              <a:t>AirPods</a:t>
            </a:r>
            <a:endParaRPr b="1" i="0" sz="2000" u="none" cap="none" strike="noStrike">
              <a:solidFill>
                <a:schemeClr val="dk2"/>
              </a:solidFill>
              <a:latin typeface="Lato Black"/>
              <a:ea typeface="Lato Black"/>
              <a:cs typeface="Lato Black"/>
              <a:sym typeface="Lato Black"/>
            </a:endParaRPr>
          </a:p>
        </p:txBody>
      </p:sp>
      <p:sp>
        <p:nvSpPr>
          <p:cNvPr id="127" name="Google Shape;127;p7"/>
          <p:cNvSpPr/>
          <p:nvPr/>
        </p:nvSpPr>
        <p:spPr>
          <a:xfrm rot="-97172">
            <a:off x="4895121" y="2924051"/>
            <a:ext cx="201681" cy="201681"/>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28" name="Google Shape;128;p7"/>
          <p:cNvPicPr preferRelativeResize="0"/>
          <p:nvPr/>
        </p:nvPicPr>
        <p:blipFill rotWithShape="1">
          <a:blip r:embed="rId4">
            <a:alphaModFix/>
          </a:blip>
          <a:srcRect b="0" l="0" r="0" t="0"/>
          <a:stretch/>
        </p:blipFill>
        <p:spPr>
          <a:xfrm>
            <a:off x="6343374" y="859060"/>
            <a:ext cx="2313644" cy="2714990"/>
          </a:xfrm>
          <a:prstGeom prst="rect">
            <a:avLst/>
          </a:prstGeom>
          <a:noFill/>
          <a:ln>
            <a:noFill/>
          </a:ln>
        </p:spPr>
      </p:pic>
      <p:sp>
        <p:nvSpPr>
          <p:cNvPr id="129" name="Google Shape;129;p7"/>
          <p:cNvSpPr/>
          <p:nvPr/>
        </p:nvSpPr>
        <p:spPr>
          <a:xfrm rot="-97172">
            <a:off x="7106160" y="1013312"/>
            <a:ext cx="201681" cy="201681"/>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0" name="Google Shape;130;p7"/>
          <p:cNvSpPr txBox="1"/>
          <p:nvPr/>
        </p:nvSpPr>
        <p:spPr>
          <a:xfrm rot="-491589">
            <a:off x="6539952" y="1783540"/>
            <a:ext cx="2081950" cy="643142"/>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2"/>
                </a:solidFill>
                <a:latin typeface="Lato Black"/>
                <a:ea typeface="Lato Black"/>
                <a:cs typeface="Lato Black"/>
                <a:sym typeface="Lato Black"/>
              </a:rPr>
              <a:t>Food &amp;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2"/>
                </a:solidFill>
                <a:latin typeface="Lato Black"/>
                <a:ea typeface="Lato Black"/>
                <a:cs typeface="Lato Black"/>
                <a:sym typeface="Lato Black"/>
              </a:rPr>
              <a:t>Takeaways</a:t>
            </a:r>
            <a:endParaRPr b="0" i="0" sz="1400" u="none" cap="none" strike="noStrike">
              <a:solidFill>
                <a:srgbClr val="000000"/>
              </a:solidFill>
              <a:latin typeface="Arial"/>
              <a:ea typeface="Arial"/>
              <a:cs typeface="Arial"/>
              <a:sym typeface="Arial"/>
            </a:endParaRPr>
          </a:p>
        </p:txBody>
      </p:sp>
      <p:pic>
        <p:nvPicPr>
          <p:cNvPr id="131" name="Google Shape;131;p7"/>
          <p:cNvPicPr preferRelativeResize="0"/>
          <p:nvPr/>
        </p:nvPicPr>
        <p:blipFill rotWithShape="1">
          <a:blip r:embed="rId5">
            <a:alphaModFix/>
          </a:blip>
          <a:srcRect b="0" l="0" r="0" t="0"/>
          <a:stretch/>
        </p:blipFill>
        <p:spPr>
          <a:xfrm rot="177664">
            <a:off x="774161" y="2815728"/>
            <a:ext cx="2687958" cy="2654773"/>
          </a:xfrm>
          <a:prstGeom prst="rect">
            <a:avLst/>
          </a:prstGeom>
          <a:noFill/>
          <a:ln>
            <a:noFill/>
          </a:ln>
        </p:spPr>
      </p:pic>
      <p:sp>
        <p:nvSpPr>
          <p:cNvPr id="132" name="Google Shape;132;p7"/>
          <p:cNvSpPr txBox="1"/>
          <p:nvPr/>
        </p:nvSpPr>
        <p:spPr>
          <a:xfrm rot="-204546">
            <a:off x="1005724" y="3799467"/>
            <a:ext cx="2224837" cy="687312"/>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Lato Black"/>
                <a:ea typeface="Lato Black"/>
                <a:cs typeface="Lato Black"/>
                <a:sym typeface="Lato Black"/>
              </a:rPr>
              <a:t>Shoes</a:t>
            </a:r>
            <a:endParaRPr b="0" i="0" sz="1400" u="none" cap="none" strike="noStrike">
              <a:solidFill>
                <a:srgbClr val="000000"/>
              </a:solidFill>
              <a:latin typeface="Arial"/>
              <a:ea typeface="Arial"/>
              <a:cs typeface="Arial"/>
              <a:sym typeface="Arial"/>
            </a:endParaRPr>
          </a:p>
        </p:txBody>
      </p:sp>
      <p:sp>
        <p:nvSpPr>
          <p:cNvPr id="133" name="Google Shape;133;p7"/>
          <p:cNvSpPr/>
          <p:nvPr/>
        </p:nvSpPr>
        <p:spPr>
          <a:xfrm>
            <a:off x="1542391" y="2894042"/>
            <a:ext cx="201600" cy="2016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4" name="Google Shape;134;p7"/>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g156ef83dc72_0_259"/>
          <p:cNvSpPr txBox="1"/>
          <p:nvPr/>
        </p:nvSpPr>
        <p:spPr>
          <a:xfrm>
            <a:off x="379375" y="1287575"/>
            <a:ext cx="8297400" cy="252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2200">
                <a:solidFill>
                  <a:schemeClr val="dk1"/>
                </a:solidFill>
                <a:latin typeface="Lato"/>
                <a:ea typeface="Lato"/>
                <a:cs typeface="Lato"/>
                <a:sym typeface="Lato"/>
              </a:rPr>
              <a:t>8.</a:t>
            </a:r>
            <a:r>
              <a:rPr lang="en-GB" sz="2200">
                <a:solidFill>
                  <a:schemeClr val="dk1"/>
                </a:solidFill>
                <a:latin typeface="Lato"/>
                <a:ea typeface="Lato"/>
                <a:cs typeface="Lato"/>
                <a:sym typeface="Lato"/>
              </a:rPr>
              <a:t> </a:t>
            </a:r>
            <a:r>
              <a:rPr lang="en-GB" sz="2200">
                <a:solidFill>
                  <a:srgbClr val="231F20"/>
                </a:solidFill>
                <a:latin typeface="Lato"/>
                <a:ea typeface="Lato"/>
                <a:cs typeface="Lato"/>
                <a:sym typeface="Lato"/>
              </a:rPr>
              <a:t>When inflation goes up over the long run, what happens to the </a:t>
            </a:r>
            <a:r>
              <a:rPr i="1" lang="en-GB" sz="2200">
                <a:solidFill>
                  <a:srgbClr val="231F20"/>
                </a:solidFill>
                <a:latin typeface="Lato"/>
                <a:ea typeface="Lato"/>
                <a:cs typeface="Lato"/>
                <a:sym typeface="Lato"/>
              </a:rPr>
              <a:t>value</a:t>
            </a:r>
            <a:r>
              <a:rPr lang="en-GB" sz="2200">
                <a:solidFill>
                  <a:srgbClr val="231F20"/>
                </a:solidFill>
                <a:latin typeface="Lato"/>
                <a:ea typeface="Lato"/>
                <a:cs typeface="Lato"/>
                <a:sym typeface="Lato"/>
              </a:rPr>
              <a:t> of salary money earned from a job (assuming it stays the same)?</a:t>
            </a:r>
            <a:endParaRPr sz="2200">
              <a:solidFill>
                <a:srgbClr val="231F20"/>
              </a:solidFill>
              <a:latin typeface="Lato"/>
              <a:ea typeface="Lato"/>
              <a:cs typeface="Lato"/>
              <a:sym typeface="Lato"/>
            </a:endParaRPr>
          </a:p>
          <a:p>
            <a:pPr indent="0" lvl="0" marL="0" rtl="0" algn="l">
              <a:spcBef>
                <a:spcPts val="1200"/>
              </a:spcBef>
              <a:spcAft>
                <a:spcPts val="0"/>
              </a:spcAft>
              <a:buNone/>
            </a:pPr>
            <a:r>
              <a:t/>
            </a:r>
            <a:endParaRPr sz="2200">
              <a:solidFill>
                <a:srgbClr val="231F20"/>
              </a:solidFill>
              <a:latin typeface="Lato"/>
              <a:ea typeface="Lato"/>
              <a:cs typeface="Lato"/>
              <a:sym typeface="Lato"/>
            </a:endParaRPr>
          </a:p>
          <a:p>
            <a:pPr indent="0" lvl="0" marL="0" rtl="0" algn="l">
              <a:spcBef>
                <a:spcPts val="0"/>
              </a:spcBef>
              <a:spcAft>
                <a:spcPts val="0"/>
              </a:spcAft>
              <a:buNone/>
            </a:pPr>
            <a:r>
              <a:t/>
            </a:r>
            <a:endParaRPr sz="2200">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sz="2200">
              <a:solidFill>
                <a:srgbClr val="231F20"/>
              </a:solidFill>
              <a:latin typeface="Lato"/>
              <a:ea typeface="Lato"/>
              <a:cs typeface="Lato"/>
              <a:sym typeface="Lato"/>
            </a:endParaRPr>
          </a:p>
        </p:txBody>
      </p:sp>
      <p:sp>
        <p:nvSpPr>
          <p:cNvPr id="981" name="Google Shape;981;g156ef83dc72_0_259"/>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rgbClr val="FF8022"/>
                </a:solidFill>
                <a:latin typeface="Lato Black"/>
                <a:ea typeface="Lato Black"/>
                <a:cs typeface="Lato Black"/>
                <a:sym typeface="Lato Black"/>
              </a:rPr>
              <a:t>Inflation | Multiple choice</a:t>
            </a:r>
            <a:endParaRPr b="0" i="0" sz="1400" u="none" cap="none" strike="noStrike">
              <a:solidFill>
                <a:srgbClr val="000000"/>
              </a:solidFill>
              <a:latin typeface="Arial"/>
              <a:ea typeface="Arial"/>
              <a:cs typeface="Arial"/>
              <a:sym typeface="Arial"/>
            </a:endParaRPr>
          </a:p>
        </p:txBody>
      </p:sp>
      <p:sp>
        <p:nvSpPr>
          <p:cNvPr id="982" name="Google Shape;982;g156ef83dc72_0_25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983" name="Google Shape;983;g156ef83dc72_0_259"/>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sp>
        <p:nvSpPr>
          <p:cNvPr id="984" name="Google Shape;984;g156ef83dc72_0_259"/>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p:txBody>
      </p:sp>
      <p:graphicFrame>
        <p:nvGraphicFramePr>
          <p:cNvPr id="985" name="Google Shape;985;g156ef83dc72_0_259"/>
          <p:cNvGraphicFramePr/>
          <p:nvPr/>
        </p:nvGraphicFramePr>
        <p:xfrm>
          <a:off x="952500" y="2647950"/>
          <a:ext cx="3000000" cy="3000000"/>
        </p:xfrm>
        <a:graphic>
          <a:graphicData uri="http://schemas.openxmlformats.org/drawingml/2006/table">
            <a:tbl>
              <a:tblPr>
                <a:noFill/>
                <a:tableStyleId>{CF685A75-8B5F-43F1-B132-FEB3ECF9F056}</a:tableStyleId>
              </a:tblPr>
              <a:tblGrid>
                <a:gridCol w="2413000"/>
                <a:gridCol w="2413000"/>
                <a:gridCol w="2413000"/>
              </a:tblGrid>
              <a:tr h="381000">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A</a:t>
                      </a:r>
                      <a:endParaRPr b="1" sz="2200">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00FF00"/>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B</a:t>
                      </a:r>
                      <a:endParaRPr b="1" sz="2200">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0000"/>
                    </a:solidFill>
                  </a:tcPr>
                </a:tc>
                <a:tc>
                  <a:txBody>
                    <a:bodyPr/>
                    <a:lstStyle/>
                    <a:p>
                      <a:pPr indent="0" lvl="0" marL="0" rtl="0" algn="ctr">
                        <a:spcBef>
                          <a:spcPts val="0"/>
                        </a:spcBef>
                        <a:spcAft>
                          <a:spcPts val="0"/>
                        </a:spcAft>
                        <a:buNone/>
                      </a:pPr>
                      <a:r>
                        <a:rPr b="1" lang="en-GB" sz="2200">
                          <a:solidFill>
                            <a:schemeClr val="lt1"/>
                          </a:solidFill>
                          <a:latin typeface="Lato"/>
                          <a:ea typeface="Lato"/>
                          <a:cs typeface="Lato"/>
                          <a:sym typeface="Lato"/>
                        </a:rPr>
                        <a:t>C</a:t>
                      </a:r>
                      <a:endParaRPr b="1" sz="2200">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0000"/>
                    </a:solidFill>
                  </a:tcPr>
                </a:tc>
              </a:tr>
              <a:tr h="381000">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It goes down</a:t>
                      </a:r>
                      <a:endParaRPr b="1">
                        <a:solidFill>
                          <a:srgbClr val="231F20"/>
                        </a:solidFill>
                        <a:latin typeface="Lato"/>
                        <a:ea typeface="Lato"/>
                        <a:cs typeface="Lato"/>
                        <a:sym typeface="Lato"/>
                      </a:endParaRPr>
                    </a:p>
                    <a:p>
                      <a:pPr indent="0" lvl="0" marL="0" rtl="0" algn="l">
                        <a:lnSpc>
                          <a:spcPct val="115000"/>
                        </a:lnSpc>
                        <a:spcBef>
                          <a:spcPts val="1200"/>
                        </a:spcBef>
                        <a:spcAft>
                          <a:spcPts val="0"/>
                        </a:spcAft>
                        <a:buNone/>
                      </a:pPr>
                      <a:r>
                        <a:t/>
                      </a:r>
                      <a:endParaRPr b="1">
                        <a:solidFill>
                          <a:srgbClr val="231F20"/>
                        </a:solidFill>
                        <a:latin typeface="Lato"/>
                        <a:ea typeface="Lato"/>
                        <a:cs typeface="Lato"/>
                        <a:sym typeface="Lato"/>
                      </a:endParaRPr>
                    </a:p>
                    <a:p>
                      <a:pPr indent="0" lvl="0" marL="0" rtl="0" algn="l">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It goes up</a:t>
                      </a:r>
                      <a:endParaRPr b="1">
                        <a:solidFill>
                          <a:srgbClr val="231F20"/>
                        </a:solidFill>
                        <a:latin typeface="Lato"/>
                        <a:ea typeface="Lato"/>
                        <a:cs typeface="Lato"/>
                        <a:sym typeface="Lato"/>
                      </a:endParaRPr>
                    </a:p>
                    <a:p>
                      <a:pPr indent="0" lvl="0" marL="0" rtl="0" algn="l">
                        <a:lnSpc>
                          <a:spcPct val="115000"/>
                        </a:lnSpc>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GB">
                          <a:solidFill>
                            <a:srgbClr val="231F20"/>
                          </a:solidFill>
                          <a:latin typeface="Lato"/>
                          <a:ea typeface="Lato"/>
                          <a:cs typeface="Lato"/>
                          <a:sym typeface="Lato"/>
                        </a:rPr>
                        <a:t>It is not impacted</a:t>
                      </a:r>
                      <a:endParaRPr b="1">
                        <a:solidFill>
                          <a:srgbClr val="231F20"/>
                        </a:solidFill>
                        <a:latin typeface="Lato"/>
                        <a:ea typeface="Lato"/>
                        <a:cs typeface="Lato"/>
                        <a:sym typeface="Lato"/>
                      </a:endParaRPr>
                    </a:p>
                    <a:p>
                      <a:pPr indent="0" lvl="0" marL="0" rtl="0" algn="l">
                        <a:lnSpc>
                          <a:spcPct val="115000"/>
                        </a:lnSpc>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1200"/>
                        </a:spcBef>
                        <a:spcAft>
                          <a:spcPts val="0"/>
                        </a:spcAft>
                        <a:buNone/>
                      </a:pPr>
                      <a:r>
                        <a:t/>
                      </a:r>
                      <a:endParaRPr b="1">
                        <a:solidFill>
                          <a:srgbClr val="231F20"/>
                        </a:solidFill>
                        <a:latin typeface="Lato"/>
                        <a:ea typeface="Lato"/>
                        <a:cs typeface="Lato"/>
                        <a:sym typeface="Lato"/>
                      </a:endParaRPr>
                    </a:p>
                    <a:p>
                      <a:pPr indent="0" lvl="0" marL="0" rtl="0" algn="ctr">
                        <a:spcBef>
                          <a:spcPts val="0"/>
                        </a:spcBef>
                        <a:spcAft>
                          <a:spcPts val="0"/>
                        </a:spcAft>
                        <a:buNone/>
                      </a:pPr>
                      <a:r>
                        <a:t/>
                      </a:r>
                      <a:endParaRPr b="1">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g138e9fea7e6_0_153"/>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g138e9fea7e6_0_153"/>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GB" sz="2000" u="none" cap="none" strike="noStrike">
                <a:solidFill>
                  <a:schemeClr val="accent2"/>
                </a:solidFill>
                <a:latin typeface="Lato Black"/>
                <a:ea typeface="Lato Black"/>
                <a:cs typeface="Lato Black"/>
                <a:sym typeface="Lato Black"/>
              </a:rPr>
              <a:t>By the end of the session, I will be able to:</a:t>
            </a:r>
            <a:endParaRPr b="0" i="0" sz="2000" u="none" cap="none" strike="noStrike">
              <a:solidFill>
                <a:schemeClr val="accent2"/>
              </a:solidFill>
              <a:latin typeface="Lato Black"/>
              <a:ea typeface="Lato Black"/>
              <a:cs typeface="Lato Black"/>
              <a:sym typeface="Lato Black"/>
            </a:endParaRPr>
          </a:p>
        </p:txBody>
      </p:sp>
      <p:sp>
        <p:nvSpPr>
          <p:cNvPr id="992" name="Google Shape;992;g138e9fea7e6_0_153"/>
          <p:cNvSpPr txBox="1"/>
          <p:nvPr/>
        </p:nvSpPr>
        <p:spPr>
          <a:xfrm>
            <a:off x="488167" y="1121687"/>
            <a:ext cx="6625500" cy="30660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Describe </a:t>
            </a:r>
            <a:r>
              <a:rPr b="1" i="0" lang="en-GB" sz="1600" u="none" cap="none" strike="noStrike">
                <a:solidFill>
                  <a:srgbClr val="00FF00"/>
                </a:solidFill>
                <a:latin typeface="Lato"/>
                <a:ea typeface="Lato"/>
                <a:cs typeface="Lato"/>
                <a:sym typeface="Lato"/>
              </a:rPr>
              <a:t>the difference between financial needs and wants </a:t>
            </a:r>
            <a:br>
              <a:rPr b="1" i="0" lang="en-GB" sz="1600" u="none" cap="none" strike="noStrike">
                <a:solidFill>
                  <a:srgbClr val="00FF00"/>
                </a:solidFill>
                <a:latin typeface="Lato"/>
                <a:ea typeface="Lato"/>
                <a:cs typeface="Lato"/>
                <a:sym typeface="Lato"/>
              </a:rPr>
            </a:br>
            <a:r>
              <a:rPr b="0" i="0" lang="en-GB" sz="1600" u="none" cap="none" strike="noStrike">
                <a:solidFill>
                  <a:srgbClr val="00FF00"/>
                </a:solidFill>
                <a:latin typeface="Lato Light"/>
                <a:ea typeface="Lato Light"/>
                <a:cs typeface="Lato Light"/>
                <a:sym typeface="Lato Light"/>
              </a:rPr>
              <a:t>and the external influences that could impact them. </a:t>
            </a:r>
            <a:endParaRPr b="0" i="0" sz="1600" u="none" cap="none" strike="noStrike">
              <a:solidFill>
                <a:srgbClr val="00FF00"/>
              </a:solidFill>
              <a:latin typeface="Arial"/>
              <a:ea typeface="Arial"/>
              <a:cs typeface="Arial"/>
              <a:sym typeface="Arial"/>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Determine smart choices about managing my money </a:t>
            </a:r>
            <a:r>
              <a:rPr lang="en-GB" sz="1600">
                <a:solidFill>
                  <a:srgbClr val="00FF00"/>
                </a:solidFill>
                <a:latin typeface="Lato Light"/>
                <a:ea typeface="Lato Light"/>
                <a:cs typeface="Lato Light"/>
                <a:sym typeface="Lato Light"/>
              </a:rPr>
              <a:t>that align with needs, wants and future goals.</a:t>
            </a:r>
            <a:endParaRPr sz="1600">
              <a:solidFill>
                <a:srgbClr val="00FF00"/>
              </a:solidFill>
              <a:latin typeface="Lato Light"/>
              <a:ea typeface="Lato Light"/>
              <a:cs typeface="Lato Light"/>
              <a:sym typeface="Lato Light"/>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Identify different budgeting systems </a:t>
            </a:r>
            <a:r>
              <a:rPr lang="en-GB" sz="1600">
                <a:solidFill>
                  <a:srgbClr val="00FF00"/>
                </a:solidFill>
                <a:latin typeface="Lato Light"/>
                <a:ea typeface="Lato Light"/>
                <a:cs typeface="Lato Light"/>
                <a:sym typeface="Lato Light"/>
              </a:rPr>
              <a:t>and how to apply them in different contexts. </a:t>
            </a:r>
            <a:endParaRPr sz="1600">
              <a:solidFill>
                <a:srgbClr val="00FF00"/>
              </a:solidFill>
              <a:latin typeface="Lato Light"/>
              <a:ea typeface="Lato Light"/>
              <a:cs typeface="Lato Light"/>
              <a:sym typeface="Lato Light"/>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Examine </a:t>
            </a:r>
            <a:r>
              <a:rPr b="1" i="0" lang="en-GB" sz="1600" u="none" cap="none" strike="noStrike">
                <a:solidFill>
                  <a:srgbClr val="00FF00"/>
                </a:solidFill>
                <a:latin typeface="Lato"/>
                <a:ea typeface="Lato"/>
                <a:cs typeface="Lato"/>
                <a:sym typeface="Lato"/>
              </a:rPr>
              <a:t>how income from jobs is taxed </a:t>
            </a:r>
            <a:r>
              <a:rPr b="0" i="0" lang="en-GB" sz="1600" u="none" cap="none" strike="noStrike">
                <a:solidFill>
                  <a:srgbClr val="00FF00"/>
                </a:solidFill>
                <a:latin typeface="Lato Light"/>
                <a:ea typeface="Lato Light"/>
                <a:cs typeface="Lato Light"/>
                <a:sym typeface="Lato Light"/>
              </a:rPr>
              <a:t>and calculate how much is left to budget.</a:t>
            </a:r>
            <a:endParaRPr b="0" i="0" sz="1600" u="none" cap="none" strike="noStrike">
              <a:solidFill>
                <a:srgbClr val="00FF00"/>
              </a:solidFill>
              <a:latin typeface="Lato Light"/>
              <a:ea typeface="Lato Light"/>
              <a:cs typeface="Lato Light"/>
              <a:sym typeface="Lato Light"/>
            </a:endParaRPr>
          </a:p>
          <a:p>
            <a:pPr indent="-330200" lvl="0" marL="457200" marR="0" rtl="0" algn="l">
              <a:lnSpc>
                <a:spcPct val="107000"/>
              </a:lnSpc>
              <a:spcBef>
                <a:spcPts val="0"/>
              </a:spcBef>
              <a:spcAft>
                <a:spcPts val="0"/>
              </a:spcAft>
              <a:buClr>
                <a:srgbClr val="00FF00"/>
              </a:buClr>
              <a:buSzPts val="1600"/>
              <a:buFont typeface="Lato"/>
              <a:buAutoNum type="arabicPeriod"/>
            </a:pPr>
            <a:r>
              <a:rPr b="1" i="0" lang="en-GB" sz="1600" u="none" cap="none" strike="noStrike">
                <a:solidFill>
                  <a:srgbClr val="00FF00"/>
                </a:solidFill>
                <a:latin typeface="Lato"/>
                <a:ea typeface="Lato"/>
                <a:cs typeface="Lato"/>
                <a:sym typeface="Lato"/>
                <a:extLst>
                  <a:ext uri="http://customooxmlschemas.google.com/">
                    <go:slidesCustomData xmlns:go="http://customooxmlschemas.google.com/" textRoundtripDataId="86"/>
                  </a:ext>
                </a:extLst>
              </a:rPr>
              <a:t>Recognise inflation </a:t>
            </a:r>
            <a:r>
              <a:rPr b="0" i="0" lang="en-GB" sz="1600" u="none" cap="none" strike="noStrike">
                <a:solidFill>
                  <a:srgbClr val="00FF00"/>
                </a:solidFill>
                <a:latin typeface="Lato"/>
                <a:ea typeface="Lato"/>
                <a:cs typeface="Lato"/>
                <a:sym typeface="Lato"/>
                <a:extLst>
                  <a:ext uri="http://customooxmlschemas.google.com/">
                    <go:slidesCustomData xmlns:go="http://customooxmlschemas.google.com/" textRoundtripDataId="87"/>
                  </a:ext>
                </a:extLst>
              </a:rPr>
              <a:t>and understand how it is measured</a:t>
            </a:r>
            <a:r>
              <a:rPr b="0" i="0" lang="en-GB" sz="1600" u="none" cap="none" strike="noStrike">
                <a:solidFill>
                  <a:srgbClr val="00FF00"/>
                </a:solidFill>
                <a:latin typeface="Lato"/>
                <a:ea typeface="Lato"/>
                <a:cs typeface="Lato"/>
                <a:sym typeface="Lato"/>
              </a:rPr>
              <a:t>.</a:t>
            </a:r>
            <a:endParaRPr b="0" i="0" sz="1600" u="none" cap="none" strike="noStrike">
              <a:solidFill>
                <a:srgbClr val="00FF00"/>
              </a:solidFill>
              <a:latin typeface="Lato"/>
              <a:ea typeface="Lato"/>
              <a:cs typeface="Lato"/>
              <a:sym typeface="Lato"/>
            </a:endParaRPr>
          </a:p>
          <a:p>
            <a:pPr indent="-330200" lvl="0" marL="457200" marR="0" rtl="0" algn="l">
              <a:lnSpc>
                <a:spcPct val="107000"/>
              </a:lnSpc>
              <a:spcBef>
                <a:spcPts val="0"/>
              </a:spcBef>
              <a:spcAft>
                <a:spcPts val="0"/>
              </a:spcAft>
              <a:buClr>
                <a:srgbClr val="00FF00"/>
              </a:buClr>
              <a:buSzPts val="1600"/>
              <a:buFont typeface="Lato"/>
              <a:buAutoNum type="arabicPeriod"/>
            </a:pPr>
            <a:r>
              <a:rPr b="1" lang="en-GB" sz="1600">
                <a:solidFill>
                  <a:srgbClr val="00FF00"/>
                </a:solidFill>
                <a:latin typeface="Lato"/>
                <a:ea typeface="Lato"/>
                <a:cs typeface="Lato"/>
                <a:sym typeface="Lato"/>
              </a:rPr>
              <a:t>Explain </a:t>
            </a:r>
            <a:r>
              <a:rPr b="1" i="0" lang="en-GB" sz="1600" u="none" cap="none" strike="noStrike">
                <a:solidFill>
                  <a:srgbClr val="00FF00"/>
                </a:solidFill>
                <a:latin typeface="Lato"/>
                <a:ea typeface="Lato"/>
                <a:cs typeface="Lato"/>
                <a:sym typeface="Lato"/>
              </a:rPr>
              <a:t>how the value of money can change over time</a:t>
            </a:r>
            <a:r>
              <a:rPr b="0" i="0" lang="en-GB" sz="1600" u="none" cap="none" strike="noStrike">
                <a:solidFill>
                  <a:srgbClr val="00FF00"/>
                </a:solidFill>
                <a:latin typeface="Lato Light"/>
                <a:ea typeface="Lato Light"/>
                <a:cs typeface="Lato Light"/>
                <a:sym typeface="Lato Light"/>
              </a:rPr>
              <a:t> and how that impacts budgeting.</a:t>
            </a:r>
            <a:endParaRPr b="0" i="0" sz="1600" u="none" cap="none" strike="noStrike">
              <a:solidFill>
                <a:srgbClr val="00FF00"/>
              </a:solidFill>
              <a:latin typeface="Lato Light"/>
              <a:ea typeface="Lato Light"/>
              <a:cs typeface="Lato Light"/>
              <a:sym typeface="Lato Light"/>
            </a:endParaRPr>
          </a:p>
        </p:txBody>
      </p:sp>
      <p:sp>
        <p:nvSpPr>
          <p:cNvPr id="993" name="Google Shape;993;g138e9fea7e6_0_153"/>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g146716adfc3_0_62"/>
          <p:cNvSpPr txBox="1"/>
          <p:nvPr/>
        </p:nvSpPr>
        <p:spPr>
          <a:xfrm>
            <a:off x="549950" y="2355869"/>
            <a:ext cx="7206900" cy="400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GB" sz="1800">
                <a:solidFill>
                  <a:schemeClr val="lt1"/>
                </a:solidFill>
                <a:highlight>
                  <a:schemeClr val="dk1"/>
                </a:highlight>
                <a:latin typeface="Lato"/>
                <a:ea typeface="Lato"/>
                <a:cs typeface="Lato"/>
                <a:sym typeface="Lato"/>
              </a:rPr>
              <a:t>1.    Money is easy to come by</a:t>
            </a:r>
            <a:endParaRPr b="0" i="0" sz="1800" u="none" cap="none" strike="noStrike">
              <a:solidFill>
                <a:schemeClr val="lt1"/>
              </a:solidFill>
              <a:highlight>
                <a:schemeClr val="dk1"/>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rPr b="0" i="0" lang="en-GB" sz="1800" u="none" cap="none" strike="noStrike">
                <a:solidFill>
                  <a:schemeClr val="lt1"/>
                </a:solidFill>
                <a:highlight>
                  <a:srgbClr val="262A33"/>
                </a:highlight>
                <a:latin typeface="Lato"/>
                <a:ea typeface="Lato"/>
                <a:cs typeface="Lato"/>
                <a:sym typeface="Lato"/>
              </a:rPr>
              <a:t>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p:txBody>
      </p:sp>
      <p:sp>
        <p:nvSpPr>
          <p:cNvPr id="999" name="Google Shape;999;g146716adfc3_0_62"/>
          <p:cNvSpPr txBox="1"/>
          <p:nvPr/>
        </p:nvSpPr>
        <p:spPr>
          <a:xfrm>
            <a:off x="482025" y="357023"/>
            <a:ext cx="5572200" cy="6150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lang="en-GB" sz="3600">
                <a:solidFill>
                  <a:srgbClr val="FF8022"/>
                </a:solidFill>
                <a:latin typeface="Lato Black"/>
                <a:ea typeface="Lato Black"/>
                <a:cs typeface="Lato Black"/>
                <a:sym typeface="Lato Black"/>
              </a:rPr>
              <a:t>M</a:t>
            </a:r>
            <a:r>
              <a:rPr b="1" i="0" lang="en-GB" sz="3600" u="none" cap="none" strike="noStrike">
                <a:solidFill>
                  <a:srgbClr val="FF8022"/>
                </a:solidFill>
                <a:latin typeface="Lato Black"/>
                <a:ea typeface="Lato Black"/>
                <a:cs typeface="Lato Black"/>
                <a:sym typeface="Lato Black"/>
              </a:rPr>
              <a:t>oney mindsets </a:t>
            </a:r>
            <a:endParaRPr b="1" i="0" sz="3600" u="none" cap="none" strike="noStrike">
              <a:solidFill>
                <a:srgbClr val="FF8022"/>
              </a:solidFill>
              <a:latin typeface="Lato Black"/>
              <a:ea typeface="Lato Black"/>
              <a:cs typeface="Lato Black"/>
              <a:sym typeface="Lato Black"/>
            </a:endParaRPr>
          </a:p>
        </p:txBody>
      </p:sp>
      <p:sp>
        <p:nvSpPr>
          <p:cNvPr id="1000" name="Google Shape;1000;g146716adfc3_0_6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grpSp>
        <p:nvGrpSpPr>
          <p:cNvPr id="1001" name="Google Shape;1001;g146716adfc3_0_62"/>
          <p:cNvGrpSpPr/>
          <p:nvPr/>
        </p:nvGrpSpPr>
        <p:grpSpPr>
          <a:xfrm>
            <a:off x="6652602" y="1877111"/>
            <a:ext cx="2861194" cy="2164113"/>
            <a:chOff x="91566" y="2099480"/>
            <a:chExt cx="3284575" cy="2643676"/>
          </a:xfrm>
        </p:grpSpPr>
        <p:pic>
          <p:nvPicPr>
            <p:cNvPr id="1002" name="Google Shape;1002;g146716adfc3_0_62"/>
            <p:cNvPicPr preferRelativeResize="0"/>
            <p:nvPr/>
          </p:nvPicPr>
          <p:blipFill rotWithShape="1">
            <a:blip r:embed="rId3">
              <a:alphaModFix/>
            </a:blip>
            <a:srcRect b="0" l="0" r="0" t="0"/>
            <a:stretch/>
          </p:blipFill>
          <p:spPr>
            <a:xfrm>
              <a:off x="91566" y="2539564"/>
              <a:ext cx="2293975" cy="1736426"/>
            </a:xfrm>
            <a:prstGeom prst="rect">
              <a:avLst/>
            </a:prstGeom>
            <a:noFill/>
            <a:ln>
              <a:noFill/>
            </a:ln>
          </p:spPr>
        </p:pic>
        <p:pic>
          <p:nvPicPr>
            <p:cNvPr id="1003" name="Google Shape;1003;g146716adfc3_0_62"/>
            <p:cNvPicPr preferRelativeResize="0"/>
            <p:nvPr/>
          </p:nvPicPr>
          <p:blipFill rotWithShape="1">
            <a:blip r:embed="rId3">
              <a:alphaModFix/>
            </a:blip>
            <a:srcRect b="0" l="0" r="0" t="0"/>
            <a:stretch/>
          </p:blipFill>
          <p:spPr>
            <a:xfrm>
              <a:off x="559789" y="2944126"/>
              <a:ext cx="2293975" cy="1736426"/>
            </a:xfrm>
            <a:prstGeom prst="rect">
              <a:avLst/>
            </a:prstGeom>
            <a:noFill/>
            <a:ln>
              <a:noFill/>
            </a:ln>
          </p:spPr>
        </p:pic>
        <p:pic>
          <p:nvPicPr>
            <p:cNvPr id="1004" name="Google Shape;1004;g146716adfc3_0_62"/>
            <p:cNvPicPr preferRelativeResize="0"/>
            <p:nvPr/>
          </p:nvPicPr>
          <p:blipFill rotWithShape="1">
            <a:blip r:embed="rId3">
              <a:alphaModFix/>
            </a:blip>
            <a:srcRect b="0" l="0" r="0" t="0"/>
            <a:stretch/>
          </p:blipFill>
          <p:spPr>
            <a:xfrm>
              <a:off x="558973" y="2523271"/>
              <a:ext cx="2293975" cy="1736426"/>
            </a:xfrm>
            <a:prstGeom prst="rect">
              <a:avLst/>
            </a:prstGeom>
            <a:noFill/>
            <a:ln>
              <a:noFill/>
            </a:ln>
          </p:spPr>
        </p:pic>
        <p:pic>
          <p:nvPicPr>
            <p:cNvPr id="1005" name="Google Shape;1005;g146716adfc3_0_62"/>
            <p:cNvPicPr preferRelativeResize="0"/>
            <p:nvPr/>
          </p:nvPicPr>
          <p:blipFill rotWithShape="1">
            <a:blip r:embed="rId3">
              <a:alphaModFix/>
            </a:blip>
            <a:srcRect b="0" l="0" r="0" t="0"/>
            <a:stretch/>
          </p:blipFill>
          <p:spPr>
            <a:xfrm>
              <a:off x="557324" y="2099480"/>
              <a:ext cx="2293975" cy="1736426"/>
            </a:xfrm>
            <a:prstGeom prst="rect">
              <a:avLst/>
            </a:prstGeom>
            <a:noFill/>
            <a:ln>
              <a:noFill/>
            </a:ln>
          </p:spPr>
        </p:pic>
        <p:pic>
          <p:nvPicPr>
            <p:cNvPr id="1006" name="Google Shape;1006;g146716adfc3_0_62"/>
            <p:cNvPicPr preferRelativeResize="0"/>
            <p:nvPr/>
          </p:nvPicPr>
          <p:blipFill rotWithShape="1">
            <a:blip r:embed="rId3">
              <a:alphaModFix/>
            </a:blip>
            <a:srcRect b="0" l="0" r="0" t="0"/>
            <a:stretch/>
          </p:blipFill>
          <p:spPr>
            <a:xfrm>
              <a:off x="1082166" y="3006730"/>
              <a:ext cx="2293975" cy="1736426"/>
            </a:xfrm>
            <a:prstGeom prst="rect">
              <a:avLst/>
            </a:prstGeom>
            <a:noFill/>
            <a:ln>
              <a:noFill/>
            </a:ln>
          </p:spPr>
        </p:pic>
        <p:pic>
          <p:nvPicPr>
            <p:cNvPr id="1007" name="Google Shape;1007;g146716adfc3_0_62"/>
            <p:cNvPicPr preferRelativeResize="0"/>
            <p:nvPr/>
          </p:nvPicPr>
          <p:blipFill rotWithShape="1">
            <a:blip r:embed="rId3">
              <a:alphaModFix/>
            </a:blip>
            <a:srcRect b="0" l="0" r="0" t="0"/>
            <a:stretch/>
          </p:blipFill>
          <p:spPr>
            <a:xfrm>
              <a:off x="1082166" y="2590089"/>
              <a:ext cx="2293975" cy="1736426"/>
            </a:xfrm>
            <a:prstGeom prst="rect">
              <a:avLst/>
            </a:prstGeom>
            <a:noFill/>
            <a:ln>
              <a:noFill/>
            </a:ln>
          </p:spPr>
        </p:pic>
      </p:grpSp>
      <p:grpSp>
        <p:nvGrpSpPr>
          <p:cNvPr id="1008" name="Google Shape;1008;g146716adfc3_0_62"/>
          <p:cNvGrpSpPr/>
          <p:nvPr/>
        </p:nvGrpSpPr>
        <p:grpSpPr>
          <a:xfrm>
            <a:off x="482025" y="1515025"/>
            <a:ext cx="7206900" cy="822525"/>
            <a:chOff x="450675" y="3448075"/>
            <a:chExt cx="7206900" cy="822525"/>
          </a:xfrm>
        </p:grpSpPr>
        <p:sp>
          <p:nvSpPr>
            <p:cNvPr id="1009" name="Google Shape;1009;g146716adfc3_0_62"/>
            <p:cNvSpPr/>
            <p:nvPr/>
          </p:nvSpPr>
          <p:spPr>
            <a:xfrm>
              <a:off x="515075" y="3784300"/>
              <a:ext cx="4671300" cy="4863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g146716adfc3_0_62"/>
            <p:cNvSpPr/>
            <p:nvPr/>
          </p:nvSpPr>
          <p:spPr>
            <a:xfrm>
              <a:off x="450675" y="3448075"/>
              <a:ext cx="7206900" cy="679500"/>
            </a:xfrm>
            <a:prstGeom prst="leftRightArrow">
              <a:avLst>
                <a:gd fmla="val 50000" name="adj1"/>
                <a:gd fmla="val 50000" name="adj2"/>
              </a:avLst>
            </a:prstGeom>
            <a:solidFill>
              <a:schemeClr val="lt2"/>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2"/>
                </a:highlight>
              </a:endParaRPr>
            </a:p>
          </p:txBody>
        </p:sp>
        <p:sp>
          <p:nvSpPr>
            <p:cNvPr id="1011" name="Google Shape;1011;g146716adfc3_0_62"/>
            <p:cNvSpPr txBox="1"/>
            <p:nvPr/>
          </p:nvSpPr>
          <p:spPr>
            <a:xfrm>
              <a:off x="1342150" y="3587725"/>
              <a:ext cx="552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chemeClr val="accent2"/>
                  </a:solidFill>
                </a:rPr>
                <a:t>Agree                                                                                 Disagree</a:t>
              </a:r>
              <a:endParaRPr b="1">
                <a:solidFill>
                  <a:schemeClr val="accent2"/>
                </a:solidFill>
              </a:endParaRPr>
            </a:p>
          </p:txBody>
        </p:sp>
      </p:grpSp>
      <p:sp>
        <p:nvSpPr>
          <p:cNvPr id="1012" name="Google Shape;1012;g146716adfc3_0_62"/>
          <p:cNvSpPr txBox="1"/>
          <p:nvPr/>
        </p:nvSpPr>
        <p:spPr>
          <a:xfrm>
            <a:off x="549950" y="2772344"/>
            <a:ext cx="7206900" cy="400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GB" sz="1800">
                <a:solidFill>
                  <a:schemeClr val="lt1"/>
                </a:solidFill>
                <a:highlight>
                  <a:schemeClr val="dk1"/>
                </a:highlight>
                <a:latin typeface="Lato"/>
                <a:ea typeface="Lato"/>
                <a:cs typeface="Lato"/>
                <a:sym typeface="Lato"/>
              </a:rPr>
              <a:t>2.    Money is there to be spent</a:t>
            </a:r>
            <a:endParaRPr b="0" i="0" sz="1800" u="none" cap="none" strike="noStrike">
              <a:solidFill>
                <a:schemeClr val="lt1"/>
              </a:solidFill>
              <a:highlight>
                <a:schemeClr val="dk1"/>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rPr b="0" i="0" lang="en-GB" sz="1800" u="none" cap="none" strike="noStrike">
                <a:solidFill>
                  <a:schemeClr val="lt1"/>
                </a:solidFill>
                <a:highlight>
                  <a:srgbClr val="262A33"/>
                </a:highlight>
                <a:latin typeface="Lato"/>
                <a:ea typeface="Lato"/>
                <a:cs typeface="Lato"/>
                <a:sym typeface="Lato"/>
              </a:rPr>
              <a:t>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p:txBody>
      </p:sp>
      <p:sp>
        <p:nvSpPr>
          <p:cNvPr id="1013" name="Google Shape;1013;g146716adfc3_0_62"/>
          <p:cNvSpPr txBox="1"/>
          <p:nvPr/>
        </p:nvSpPr>
        <p:spPr>
          <a:xfrm>
            <a:off x="549950" y="3182656"/>
            <a:ext cx="7206900" cy="400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GB" sz="1800">
                <a:solidFill>
                  <a:schemeClr val="lt1"/>
                </a:solidFill>
                <a:highlight>
                  <a:schemeClr val="dk1"/>
                </a:highlight>
                <a:latin typeface="Lato"/>
                <a:ea typeface="Lato"/>
                <a:cs typeface="Lato"/>
                <a:sym typeface="Lato"/>
              </a:rPr>
              <a:t>3.    People should always be aware of how much money is in </a:t>
            </a:r>
            <a:endParaRPr sz="1800">
              <a:solidFill>
                <a:schemeClr val="lt1"/>
              </a:solidFill>
              <a:highlight>
                <a:schemeClr val="dk1"/>
              </a:highlight>
              <a:latin typeface="Lato"/>
              <a:ea typeface="Lato"/>
              <a:cs typeface="Lato"/>
              <a:sym typeface="Lato"/>
            </a:endParaRPr>
          </a:p>
          <a:p>
            <a:pPr indent="0" lvl="0" marL="0" marR="0" rtl="0" algn="l">
              <a:lnSpc>
                <a:spcPct val="115000"/>
              </a:lnSpc>
              <a:spcBef>
                <a:spcPts val="0"/>
              </a:spcBef>
              <a:spcAft>
                <a:spcPts val="0"/>
              </a:spcAft>
              <a:buNone/>
            </a:pPr>
            <a:r>
              <a:rPr lang="en-GB" sz="1800">
                <a:solidFill>
                  <a:schemeClr val="lt1"/>
                </a:solidFill>
                <a:highlight>
                  <a:schemeClr val="dk1"/>
                </a:highlight>
                <a:latin typeface="Lato"/>
                <a:ea typeface="Lato"/>
                <a:cs typeface="Lato"/>
                <a:sym typeface="Lato"/>
              </a:rPr>
              <a:t>        their bank account</a:t>
            </a:r>
            <a:endParaRPr b="0" i="0" sz="1800" u="none" cap="none" strike="noStrike">
              <a:solidFill>
                <a:schemeClr val="lt1"/>
              </a:solidFill>
              <a:highlight>
                <a:schemeClr val="dk1"/>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rPr b="0" i="0" lang="en-GB" sz="1800" u="none" cap="none" strike="noStrike">
                <a:solidFill>
                  <a:schemeClr val="lt1"/>
                </a:solidFill>
                <a:highlight>
                  <a:srgbClr val="262A33"/>
                </a:highlight>
                <a:latin typeface="Lato"/>
                <a:ea typeface="Lato"/>
                <a:cs typeface="Lato"/>
                <a:sym typeface="Lato"/>
              </a:rPr>
              <a:t>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p:txBody>
      </p:sp>
      <p:sp>
        <p:nvSpPr>
          <p:cNvPr id="1014" name="Google Shape;1014;g146716adfc3_0_62"/>
          <p:cNvSpPr txBox="1"/>
          <p:nvPr/>
        </p:nvSpPr>
        <p:spPr>
          <a:xfrm>
            <a:off x="549950" y="3914125"/>
            <a:ext cx="7970100" cy="400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GB" sz="1800">
                <a:solidFill>
                  <a:schemeClr val="lt1"/>
                </a:solidFill>
                <a:highlight>
                  <a:schemeClr val="dk1"/>
                </a:highlight>
                <a:latin typeface="Lato"/>
                <a:ea typeface="Lato"/>
                <a:cs typeface="Lato"/>
                <a:sym typeface="Lato"/>
              </a:rPr>
              <a:t>4.    People should distinguish between essential and non-essential spending</a:t>
            </a:r>
            <a:endParaRPr b="0" i="0" sz="1800" u="none" cap="none" strike="noStrike">
              <a:solidFill>
                <a:schemeClr val="lt1"/>
              </a:solidFill>
              <a:highlight>
                <a:schemeClr val="dk1"/>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rPr b="0" i="0" lang="en-GB" sz="1800" u="none" cap="none" strike="noStrike">
                <a:solidFill>
                  <a:schemeClr val="lt1"/>
                </a:solidFill>
                <a:highlight>
                  <a:srgbClr val="262A33"/>
                </a:highlight>
                <a:latin typeface="Lato"/>
                <a:ea typeface="Lato"/>
                <a:cs typeface="Lato"/>
                <a:sym typeface="Lato"/>
              </a:rPr>
              <a:t>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p:txBody>
      </p:sp>
      <p:sp>
        <p:nvSpPr>
          <p:cNvPr id="1015" name="Google Shape;1015;g146716adfc3_0_62"/>
          <p:cNvSpPr txBox="1"/>
          <p:nvPr/>
        </p:nvSpPr>
        <p:spPr>
          <a:xfrm>
            <a:off x="549950" y="4342944"/>
            <a:ext cx="7206900" cy="400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GB" sz="1800">
                <a:solidFill>
                  <a:schemeClr val="lt1"/>
                </a:solidFill>
                <a:highlight>
                  <a:schemeClr val="dk1"/>
                </a:highlight>
                <a:latin typeface="Lato"/>
                <a:ea typeface="Lato"/>
                <a:cs typeface="Lato"/>
                <a:sym typeface="Lato"/>
              </a:rPr>
              <a:t>5.    People should always save some of the money they earn</a:t>
            </a:r>
            <a:endParaRPr b="0" i="0" sz="1800" u="none" cap="none" strike="noStrike">
              <a:solidFill>
                <a:schemeClr val="lt1"/>
              </a:solidFill>
              <a:highlight>
                <a:schemeClr val="dk1"/>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rPr b="0" i="0" lang="en-GB" sz="1800" u="none" cap="none" strike="noStrike">
                <a:solidFill>
                  <a:schemeClr val="lt1"/>
                </a:solidFill>
                <a:highlight>
                  <a:srgbClr val="262A33"/>
                </a:highlight>
                <a:latin typeface="Lato"/>
                <a:ea typeface="Lato"/>
                <a:cs typeface="Lato"/>
                <a:sym typeface="Lato"/>
              </a:rPr>
              <a:t> </a:t>
            </a:r>
            <a:endParaRPr b="0" i="0" sz="1800" u="none" cap="none" strike="noStrike">
              <a:solidFill>
                <a:schemeClr val="lt1"/>
              </a:solidFill>
              <a:highlight>
                <a:srgbClr val="262A33"/>
              </a:highlight>
              <a:latin typeface="Lato"/>
              <a:ea typeface="Lato"/>
              <a:cs typeface="Lato"/>
              <a:sym typeface="Lato"/>
            </a:endParaRPr>
          </a:p>
          <a:p>
            <a:pPr indent="0" lvl="0" marL="0" marR="0" rtl="0" algn="l">
              <a:lnSpc>
                <a:spcPct val="115000"/>
              </a:lnSpc>
              <a:spcBef>
                <a:spcPts val="0"/>
              </a:spcBef>
              <a:spcAft>
                <a:spcPts val="0"/>
              </a:spcAft>
              <a:buClr>
                <a:srgbClr val="000000"/>
              </a:buClr>
              <a:buSzPts val="2600"/>
              <a:buFont typeface="Arial"/>
              <a:buNone/>
            </a:pPr>
            <a:r>
              <a:t/>
            </a:r>
            <a:endParaRPr b="0" i="0" sz="1800" u="none" cap="none" strike="noStrike">
              <a:solidFill>
                <a:schemeClr val="lt1"/>
              </a:solidFill>
              <a:highlight>
                <a:srgbClr val="262A33"/>
              </a:highlight>
              <a:latin typeface="Lato"/>
              <a:ea typeface="Lato"/>
              <a:cs typeface="Lato"/>
              <a:sym typeface="Lato"/>
            </a:endParaRPr>
          </a:p>
        </p:txBody>
      </p:sp>
      <p:sp>
        <p:nvSpPr>
          <p:cNvPr id="1016" name="Google Shape;1016;g146716adfc3_0_62"/>
          <p:cNvSpPr txBox="1"/>
          <p:nvPr/>
        </p:nvSpPr>
        <p:spPr>
          <a:xfrm>
            <a:off x="482025" y="887050"/>
            <a:ext cx="5682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GB" sz="1600">
                <a:solidFill>
                  <a:schemeClr val="lt1"/>
                </a:solidFill>
              </a:rPr>
              <a:t>Reflection: </a:t>
            </a:r>
            <a:r>
              <a:rPr b="1" i="1" lang="en-GB" sz="1600">
                <a:solidFill>
                  <a:schemeClr val="lt1"/>
                </a:solidFill>
              </a:rPr>
              <a:t>Have any of your views changed?</a:t>
            </a:r>
            <a:endParaRPr b="1" i="1" sz="1600">
              <a:solidFill>
                <a:schemeClr val="lt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20" name="Shape 1020"/>
        <p:cNvGrpSpPr/>
        <p:nvPr/>
      </p:nvGrpSpPr>
      <p:grpSpPr>
        <a:xfrm>
          <a:off x="0" y="0"/>
          <a:ext cx="0" cy="0"/>
          <a:chOff x="0" y="0"/>
          <a:chExt cx="0" cy="0"/>
        </a:xfrm>
      </p:grpSpPr>
      <p:sp>
        <p:nvSpPr>
          <p:cNvPr id="1021" name="Google Shape;1021;p23"/>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1022" name="Google Shape;1022;p23"/>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23"/>
          <p:cNvSpPr txBox="1"/>
          <p:nvPr/>
        </p:nvSpPr>
        <p:spPr>
          <a:xfrm>
            <a:off x="0" y="1525677"/>
            <a:ext cx="9144000" cy="24321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3200"/>
              <a:buFont typeface="Arial"/>
              <a:buNone/>
            </a:pPr>
            <a:r>
              <a:rPr b="1" i="0" lang="en-GB" sz="3200" u="none" cap="none" strike="noStrike">
                <a:solidFill>
                  <a:schemeClr val="lt1"/>
                </a:solidFill>
                <a:latin typeface="Lato"/>
                <a:ea typeface="Lato"/>
                <a:cs typeface="Lato"/>
                <a:sym typeface="Lato"/>
              </a:rPr>
              <a:t>What are the three most </a:t>
            </a:r>
            <a:endParaRPr b="1" i="0" sz="3200" u="none" cap="none" strike="noStrike">
              <a:solidFill>
                <a:schemeClr val="lt1"/>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3200"/>
              <a:buFont typeface="Arial"/>
              <a:buNone/>
            </a:pPr>
            <a:r>
              <a:rPr b="1" i="0" lang="en-GB" sz="3200" u="none" cap="none" strike="noStrike">
                <a:solidFill>
                  <a:schemeClr val="lt1"/>
                </a:solidFill>
                <a:latin typeface="Lato"/>
                <a:ea typeface="Lato"/>
                <a:cs typeface="Lato"/>
                <a:sym typeface="Lato"/>
              </a:rPr>
              <a:t>important messages that you think will help you to </a:t>
            </a:r>
            <a:r>
              <a:rPr b="1" lang="en-GB" sz="3200">
                <a:solidFill>
                  <a:schemeClr val="accent2"/>
                </a:solidFill>
                <a:latin typeface="Lato"/>
                <a:ea typeface="Lato"/>
                <a:cs typeface="Lato"/>
                <a:sym typeface="Lato"/>
              </a:rPr>
              <a:t>look after </a:t>
            </a:r>
            <a:r>
              <a:rPr b="1" i="0" lang="en-GB" sz="3200" u="none" cap="none" strike="noStrike">
                <a:solidFill>
                  <a:schemeClr val="accent2"/>
                </a:solidFill>
                <a:latin typeface="Lato"/>
                <a:ea typeface="Lato"/>
                <a:cs typeface="Lato"/>
                <a:sym typeface="Lato"/>
              </a:rPr>
              <a:t>your money</a:t>
            </a:r>
            <a:r>
              <a:rPr b="1" i="0" lang="en-GB" sz="3200" u="none" cap="none" strike="noStrike">
                <a:solidFill>
                  <a:schemeClr val="lt1"/>
                </a:solidFill>
                <a:latin typeface="Lato"/>
                <a:ea typeface="Lato"/>
                <a:cs typeface="Lato"/>
                <a:sym typeface="Lato"/>
              </a:rPr>
              <a:t> in the future?</a:t>
            </a:r>
            <a:endParaRPr b="0" i="0" sz="3200" u="none" cap="none" strike="noStrike">
              <a:solidFill>
                <a:schemeClr val="lt1"/>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400"/>
              <a:buFont typeface="Arial"/>
              <a:buNone/>
            </a:pPr>
            <a:r>
              <a:t/>
            </a:r>
            <a:endParaRPr b="1" i="0" sz="2600" u="none" cap="none" strike="noStrike">
              <a:solidFill>
                <a:schemeClr val="lt1"/>
              </a:solidFill>
              <a:latin typeface="Lato Black"/>
              <a:ea typeface="Lato Black"/>
              <a:cs typeface="Lato Black"/>
              <a:sym typeface="Lato Black"/>
            </a:endParaRPr>
          </a:p>
          <a:p>
            <a:pPr indent="0" lvl="0" marL="0" marR="0" rtl="0" algn="ctr">
              <a:lnSpc>
                <a:spcPct val="115000"/>
              </a:lnSpc>
              <a:spcBef>
                <a:spcPts val="0"/>
              </a:spcBef>
              <a:spcAft>
                <a:spcPts val="0"/>
              </a:spcAft>
              <a:buClr>
                <a:srgbClr val="000000"/>
              </a:buClr>
              <a:buSzPts val="2400"/>
              <a:buFont typeface="Arial"/>
              <a:buNone/>
            </a:pPr>
            <a:r>
              <a:rPr b="0" i="1" lang="en-GB" sz="2400" u="none" cap="none" strike="noStrike">
                <a:solidFill>
                  <a:schemeClr val="lt1"/>
                </a:solidFill>
                <a:latin typeface="Lato"/>
                <a:ea typeface="Lato"/>
                <a:cs typeface="Lato"/>
                <a:sym typeface="Lato"/>
              </a:rPr>
              <a:t>Consider your </a:t>
            </a:r>
            <a:r>
              <a:rPr b="0" i="1" lang="en-GB" sz="2400" u="none" cap="none" strike="noStrike">
                <a:solidFill>
                  <a:schemeClr val="lt1"/>
                </a:solidFill>
                <a:latin typeface="Lato"/>
                <a:ea typeface="Lato"/>
                <a:cs typeface="Lato"/>
                <a:sym typeface="Lato"/>
                <a:extLst>
                  <a:ext uri="http://customooxmlschemas.google.com/">
                    <go:slidesCustomData xmlns:go="http://customooxmlschemas.google.com/" textRoundtripDataId="88"/>
                  </a:ext>
                </a:extLst>
              </a:rPr>
              <a:t>payslip</a:t>
            </a:r>
            <a:r>
              <a:rPr b="0" i="1" lang="en-GB" sz="2400" u="none" cap="none" strike="noStrike">
                <a:solidFill>
                  <a:schemeClr val="lt1"/>
                </a:solidFill>
                <a:latin typeface="Lato"/>
                <a:ea typeface="Lato"/>
                <a:cs typeface="Lato"/>
                <a:sym typeface="Lato"/>
              </a:rPr>
              <a:t>, budgeting and inflation knowledge</a:t>
            </a:r>
            <a:endParaRPr b="0" i="1" sz="2400" u="none" cap="none" strike="noStrike">
              <a:solidFill>
                <a:schemeClr val="lt1"/>
              </a:solidFill>
              <a:latin typeface="Lato"/>
              <a:ea typeface="Lato"/>
              <a:cs typeface="Lato"/>
              <a:sym typeface="Lato"/>
            </a:endParaRPr>
          </a:p>
        </p:txBody>
      </p:sp>
      <p:sp>
        <p:nvSpPr>
          <p:cNvPr id="1024" name="Google Shape;1024;p23"/>
          <p:cNvSpPr txBox="1"/>
          <p:nvPr/>
        </p:nvSpPr>
        <p:spPr>
          <a:xfrm>
            <a:off x="0" y="834305"/>
            <a:ext cx="91440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600"/>
              <a:buFont typeface="Arial"/>
              <a:buNone/>
            </a:pPr>
            <a:r>
              <a:rPr b="0" i="0" lang="en-GB" sz="2400" u="none" cap="none" strike="noStrike">
                <a:solidFill>
                  <a:schemeClr val="lt1"/>
                </a:solidFill>
                <a:latin typeface="Lato"/>
                <a:ea typeface="Lato"/>
                <a:cs typeface="Lato"/>
                <a:sym typeface="Lato"/>
              </a:rPr>
              <a:t>Over to you…</a:t>
            </a:r>
            <a:endParaRPr b="0" i="0" sz="2400" u="none" cap="none" strike="noStrike">
              <a:solidFill>
                <a:srgbClr val="000000"/>
              </a:solidFill>
              <a:latin typeface="Lato"/>
              <a:ea typeface="Lato"/>
              <a:cs typeface="Lato"/>
              <a:sym typeface="Lato"/>
            </a:endParaRPr>
          </a:p>
        </p:txBody>
      </p:sp>
      <p:sp>
        <p:nvSpPr>
          <p:cNvPr id="1025" name="Google Shape;1025;p23"/>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g14b5d431ea2_0_146"/>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1031" name="Google Shape;1031;g14b5d431ea2_0_146"/>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lang="en-GB" sz="5600">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1032" name="Google Shape;1032;g14b5d431ea2_0_146"/>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9600">
                <a:latin typeface="Lato Black"/>
                <a:ea typeface="Lato Black"/>
                <a:cs typeface="Lato Black"/>
                <a:sym typeface="Lato Black"/>
              </a:rPr>
              <a:t>?</a:t>
            </a:r>
            <a:endParaRPr sz="9600">
              <a:latin typeface="Lato Black"/>
              <a:ea typeface="Lato Black"/>
              <a:cs typeface="Lato Black"/>
              <a:sym typeface="Lato Black"/>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36" name="Shape 1036"/>
        <p:cNvGrpSpPr/>
        <p:nvPr/>
      </p:nvGrpSpPr>
      <p:grpSpPr>
        <a:xfrm>
          <a:off x="0" y="0"/>
          <a:ext cx="0" cy="0"/>
          <a:chOff x="0" y="0"/>
          <a:chExt cx="0" cy="0"/>
        </a:xfrm>
      </p:grpSpPr>
      <p:sp>
        <p:nvSpPr>
          <p:cNvPr id="1037" name="Google Shape;1037;g132c63cc0bd_0_0"/>
          <p:cNvSpPr txBox="1"/>
          <p:nvPr/>
        </p:nvSpPr>
        <p:spPr>
          <a:xfrm>
            <a:off x="462425" y="1142575"/>
            <a:ext cx="7875600" cy="3191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lt1"/>
                </a:solidFill>
                <a:latin typeface="Lato Black"/>
                <a:ea typeface="Lato Black"/>
                <a:cs typeface="Lato Black"/>
                <a:sym typeface="Lato Black"/>
              </a:rPr>
              <a:t>Articles to extend learning</a:t>
            </a:r>
            <a:r>
              <a:rPr b="1" i="0" lang="en-GB" sz="3600" u="none" cap="none" strike="noStrike">
                <a:solidFill>
                  <a:schemeClr val="lt1"/>
                </a:solidFill>
                <a:latin typeface="Lato Black"/>
                <a:ea typeface="Lato Black"/>
                <a:cs typeface="Lato Black"/>
                <a:sym typeface="Lato Black"/>
              </a:rPr>
              <a:t> </a:t>
            </a:r>
            <a:endParaRPr b="1" i="0" sz="3600" u="none" cap="none" strike="noStrike">
              <a:solidFill>
                <a:schemeClr val="lt1"/>
              </a:solidFill>
              <a:latin typeface="Lato Black"/>
              <a:ea typeface="Lato Black"/>
              <a:cs typeface="Lato Black"/>
              <a:sym typeface="Lato Black"/>
            </a:endParaRPr>
          </a:p>
          <a:p>
            <a:pPr indent="-317500" lvl="0" marL="457200" marR="0" rtl="0" algn="l">
              <a:lnSpc>
                <a:spcPct val="115000"/>
              </a:lnSpc>
              <a:spcBef>
                <a:spcPts val="0"/>
              </a:spcBef>
              <a:spcAft>
                <a:spcPts val="0"/>
              </a:spcAft>
              <a:buClr>
                <a:schemeClr val="lt1"/>
              </a:buClr>
              <a:buSzPts val="1400"/>
              <a:buFont typeface="Lato"/>
              <a:buAutoNum type="arabicPeriod"/>
            </a:pPr>
            <a:r>
              <a:rPr b="0" i="0" lang="en-GB" sz="1400" u="sng" cap="none" strike="noStrike">
                <a:solidFill>
                  <a:schemeClr val="lt1"/>
                </a:solidFill>
                <a:latin typeface="Lato"/>
                <a:ea typeface="Lato"/>
                <a:cs typeface="Lato"/>
                <a:sym typeface="Lato"/>
                <a:hlinkClick r:id="rId3">
                  <a:extLst>
                    <a:ext uri="{A12FA001-AC4F-418D-AE19-62706E023703}">
                      <ahyp:hlinkClr val="tx"/>
                    </a:ext>
                  </a:extLst>
                </a:hlinkClick>
              </a:rPr>
              <a:t>‘What is the UK's inflation rate and why is the cost of living going up?</a:t>
            </a:r>
            <a:r>
              <a:rPr b="0" i="0" lang="en-GB" sz="1400" u="none" cap="none" strike="noStrike">
                <a:solidFill>
                  <a:schemeClr val="lt1"/>
                </a:solidFill>
                <a:latin typeface="Lato"/>
                <a:ea typeface="Lato"/>
                <a:cs typeface="Lato"/>
                <a:sym typeface="Lato"/>
              </a:rPr>
              <a:t> (BBC, Feb 2022)</a:t>
            </a:r>
            <a:endParaRPr b="0" i="0" sz="1400" u="none" cap="none" strike="noStrike">
              <a:solidFill>
                <a:schemeClr val="lt1"/>
              </a:solidFill>
              <a:latin typeface="Lato"/>
              <a:ea typeface="Lato"/>
              <a:cs typeface="Lato"/>
              <a:sym typeface="Lato"/>
            </a:endParaRPr>
          </a:p>
          <a:p>
            <a:pPr indent="-317500" lvl="0" marL="457200" marR="0" rtl="0" algn="l">
              <a:lnSpc>
                <a:spcPct val="115000"/>
              </a:lnSpc>
              <a:spcBef>
                <a:spcPts val="0"/>
              </a:spcBef>
              <a:spcAft>
                <a:spcPts val="0"/>
              </a:spcAft>
              <a:buClr>
                <a:schemeClr val="lt1"/>
              </a:buClr>
              <a:buSzPts val="1400"/>
              <a:buFont typeface="Lato"/>
              <a:buAutoNum type="arabicPeriod"/>
            </a:pPr>
            <a:r>
              <a:rPr b="0" i="0" lang="en-GB" sz="1400" u="sng" cap="none" strike="noStrike">
                <a:solidFill>
                  <a:schemeClr val="lt1"/>
                </a:solidFill>
                <a:latin typeface="Lato"/>
                <a:ea typeface="Lato"/>
                <a:cs typeface="Lato"/>
                <a:sym typeface="Lato"/>
                <a:hlinkClick r:id="rId4">
                  <a:extLst>
                    <a:ext uri="{A12FA001-AC4F-418D-AE19-62706E023703}">
                      <ahyp:hlinkClr val="tx"/>
                    </a:ext>
                  </a:extLst>
                </a:hlinkClick>
              </a:rPr>
              <a:t>How to stop spending</a:t>
            </a:r>
            <a:r>
              <a:rPr b="0" i="0" lang="en-GB" sz="1400" u="none" cap="none" strike="noStrike">
                <a:solidFill>
                  <a:schemeClr val="lt1"/>
                </a:solidFill>
                <a:latin typeface="Lato"/>
                <a:ea typeface="Lato"/>
                <a:cs typeface="Lato"/>
                <a:sym typeface="Lato"/>
              </a:rPr>
              <a:t> (MoneySavingExpert, March 2022)</a:t>
            </a:r>
            <a:endParaRPr b="0" i="0" sz="1400" u="none" cap="none" strike="noStrike">
              <a:solidFill>
                <a:schemeClr val="lt1"/>
              </a:solidFill>
              <a:latin typeface="Lato"/>
              <a:ea typeface="Lato"/>
              <a:cs typeface="Lato"/>
              <a:sym typeface="Lato"/>
            </a:endParaRPr>
          </a:p>
          <a:p>
            <a:pPr indent="-317500" lvl="0" marL="457200" marR="0" rtl="0" algn="l">
              <a:lnSpc>
                <a:spcPct val="115000"/>
              </a:lnSpc>
              <a:spcBef>
                <a:spcPts val="0"/>
              </a:spcBef>
              <a:spcAft>
                <a:spcPts val="0"/>
              </a:spcAft>
              <a:buClr>
                <a:schemeClr val="lt1"/>
              </a:buClr>
              <a:buSzPts val="1400"/>
              <a:buFont typeface="Lato"/>
              <a:buAutoNum type="arabicPeriod"/>
            </a:pPr>
            <a:r>
              <a:rPr b="0" i="0" lang="en-GB" sz="1400" u="sng" cap="none" strike="noStrike">
                <a:solidFill>
                  <a:schemeClr val="lt1"/>
                </a:solidFill>
                <a:latin typeface="Lato"/>
                <a:ea typeface="Lato"/>
                <a:cs typeface="Lato"/>
                <a:sym typeface="Lato"/>
                <a:hlinkClick r:id="rId5">
                  <a:extLst>
                    <a:ext uri="{A12FA001-AC4F-418D-AE19-62706E023703}">
                      <ahyp:hlinkClr val="tx"/>
                    </a:ext>
                  </a:extLst>
                </a:hlinkClick>
                <a:extLst>
                  <a:ext uri="http://customooxmlschemas.google.com/">
                    <go:slidesCustomData xmlns:go="http://customooxmlschemas.google.com/" textRoundtripDataId="89"/>
                  </a:ext>
                </a:extLst>
              </a:rPr>
              <a:t>How does inflation affect me?</a:t>
            </a:r>
            <a:r>
              <a:rPr b="0" i="0" lang="en-GB" sz="1400" u="none" cap="none" strike="noStrike">
                <a:solidFill>
                  <a:schemeClr val="lt1"/>
                </a:solidFill>
                <a:latin typeface="Lato"/>
                <a:ea typeface="Lato"/>
                <a:cs typeface="Lato"/>
                <a:sym typeface="Lato"/>
                <a:extLst>
                  <a:ext uri="http://customooxmlschemas.google.com/">
                    <go:slidesCustomData xmlns:go="http://customooxmlschemas.google.com/" textRoundtripDataId="90"/>
                  </a:ext>
                </a:extLst>
              </a:rPr>
              <a:t> (Teen Learner, Sept 2021)</a:t>
            </a:r>
            <a:endParaRPr b="0" i="0" sz="1400" u="none" cap="none" strike="noStrike">
              <a:solidFill>
                <a:schemeClr val="lt1"/>
              </a:solidFill>
              <a:latin typeface="Lato"/>
              <a:ea typeface="Lato"/>
              <a:cs typeface="Lato"/>
              <a:sym typeface="Lato"/>
            </a:endParaRPr>
          </a:p>
          <a:p>
            <a:pPr indent="-317500" lvl="0" marL="457200" marR="0" rtl="0" algn="l">
              <a:lnSpc>
                <a:spcPct val="115000"/>
              </a:lnSpc>
              <a:spcBef>
                <a:spcPts val="0"/>
              </a:spcBef>
              <a:spcAft>
                <a:spcPts val="0"/>
              </a:spcAft>
              <a:buClr>
                <a:schemeClr val="lt1"/>
              </a:buClr>
              <a:buSzPts val="1400"/>
              <a:buFont typeface="Lato"/>
              <a:buAutoNum type="arabicPeriod"/>
            </a:pPr>
            <a:r>
              <a:rPr b="0" i="0" lang="en-GB" sz="1400" u="sng" cap="none" strike="noStrike">
                <a:solidFill>
                  <a:schemeClr val="lt1"/>
                </a:solidFill>
                <a:latin typeface="Lato"/>
                <a:ea typeface="Lato"/>
                <a:cs typeface="Lato"/>
                <a:sym typeface="Lato"/>
                <a:hlinkClick r:id="rId6">
                  <a:extLst>
                    <a:ext uri="{A12FA001-AC4F-418D-AE19-62706E023703}">
                      <ahyp:hlinkClr val="tx"/>
                    </a:ext>
                  </a:extLst>
                </a:hlinkClick>
              </a:rPr>
              <a:t>Will inflation in the UK keep rising?</a:t>
            </a:r>
            <a:r>
              <a:rPr b="0" i="0" lang="en-GB" sz="1400" u="none" cap="none" strike="noStrike">
                <a:solidFill>
                  <a:schemeClr val="lt1"/>
                </a:solidFill>
                <a:latin typeface="Lato"/>
                <a:ea typeface="Lato"/>
                <a:cs typeface="Lato"/>
                <a:sym typeface="Lato"/>
              </a:rPr>
              <a:t> </a:t>
            </a:r>
            <a:r>
              <a:rPr b="0" i="0" lang="en-GB" sz="1400" u="none" cap="none" strike="noStrike">
                <a:solidFill>
                  <a:schemeClr val="lt1"/>
                </a:solidFill>
                <a:uFill>
                  <a:noFill/>
                </a:uFill>
                <a:latin typeface="Lato"/>
                <a:ea typeface="Lato"/>
                <a:cs typeface="Lato"/>
                <a:sym typeface="Lato"/>
                <a:hlinkClick r:id="rId7">
                  <a:extLst>
                    <a:ext uri="{A12FA001-AC4F-418D-AE19-62706E023703}">
                      <ahyp:hlinkClr val="tx"/>
                    </a:ext>
                  </a:extLst>
                </a:hlinkClick>
              </a:rPr>
              <a:t>(Bank of England, May 2022)</a:t>
            </a:r>
            <a:r>
              <a:rPr b="0" i="0" lang="en-GB" sz="1400" u="sng" cap="none" strike="noStrike">
                <a:solidFill>
                  <a:schemeClr val="lt1"/>
                </a:solidFill>
                <a:latin typeface="Lato"/>
                <a:ea typeface="Lato"/>
                <a:cs typeface="Lato"/>
                <a:sym typeface="Lato"/>
                <a:hlinkClick r:id="rId8">
                  <a:extLst>
                    <a:ext uri="{A12FA001-AC4F-418D-AE19-62706E023703}">
                      <ahyp:hlinkClr val="tx"/>
                    </a:ext>
                  </a:extLst>
                </a:hlinkClick>
              </a:rPr>
              <a:t> </a:t>
            </a:r>
            <a:endParaRPr b="0"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chemeClr val="lt1"/>
              </a:buClr>
              <a:buSzPts val="1400"/>
              <a:buFont typeface="Lato"/>
              <a:buAutoNum type="arabicPeriod"/>
            </a:pPr>
            <a:r>
              <a:rPr b="0" i="0" lang="en-GB" sz="1400" u="sng" cap="none" strike="noStrike">
                <a:solidFill>
                  <a:schemeClr val="lt1"/>
                </a:solidFill>
                <a:latin typeface="Lato"/>
                <a:ea typeface="Lato"/>
                <a:cs typeface="Lato"/>
                <a:sym typeface="Lato"/>
                <a:hlinkClick r:id="rId9">
                  <a:extLst>
                    <a:ext uri="{A12FA001-AC4F-418D-AE19-62706E023703}">
                      <ahyp:hlinkClr val="tx"/>
                    </a:ext>
                  </a:extLst>
                </a:hlinkClick>
                <a:extLst>
                  <a:ext uri="http://customooxmlschemas.google.com/">
                    <go:slidesCustomData xmlns:go="http://customooxmlschemas.google.com/" textRoundtripDataId="91"/>
                  </a:ext>
                </a:extLst>
              </a:rPr>
              <a:t>5 steps to automating your finances</a:t>
            </a:r>
            <a:r>
              <a:rPr b="0" i="0" lang="en-GB" sz="1400" u="none" cap="none" strike="noStrike">
                <a:solidFill>
                  <a:schemeClr val="lt1"/>
                </a:solidFill>
                <a:latin typeface="Lato"/>
                <a:ea typeface="Lato"/>
                <a:cs typeface="Lato"/>
                <a:sym typeface="Lato"/>
                <a:extLst>
                  <a:ext uri="http://customooxmlschemas.google.com/">
                    <go:slidesCustomData xmlns:go="http://customooxmlschemas.google.com/" textRoundtripDataId="92"/>
                  </a:ext>
                </a:extLst>
              </a:rPr>
              <a:t> (Forbes, Jan 2018)</a:t>
            </a:r>
            <a:endParaRPr b="0" i="0" sz="1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None/>
            </a:pPr>
            <a:r>
              <a:t/>
            </a:r>
            <a:endParaRPr>
              <a:solidFill>
                <a:schemeClr val="lt1"/>
              </a:solidFill>
              <a:latin typeface="Lato"/>
              <a:ea typeface="Lato"/>
              <a:cs typeface="Lato"/>
              <a:sym typeface="Lato"/>
            </a:endParaRPr>
          </a:p>
          <a:p>
            <a:pPr indent="0" lvl="0" marL="0" marR="0" rtl="0" algn="l">
              <a:lnSpc>
                <a:spcPct val="115000"/>
              </a:lnSpc>
              <a:spcBef>
                <a:spcPts val="0"/>
              </a:spcBef>
              <a:spcAft>
                <a:spcPts val="0"/>
              </a:spcAft>
              <a:buNone/>
            </a:pPr>
            <a:r>
              <a:rPr lang="en-GB">
                <a:solidFill>
                  <a:schemeClr val="lt1"/>
                </a:solidFill>
                <a:latin typeface="Lato"/>
                <a:ea typeface="Lato"/>
                <a:cs typeface="Lato"/>
                <a:sym typeface="Lato"/>
              </a:rPr>
              <a:t>Please visit the  FLIC learning hub - </a:t>
            </a:r>
            <a:r>
              <a:rPr lang="en-GB" u="sng">
                <a:solidFill>
                  <a:schemeClr val="lt1"/>
                </a:solidFill>
                <a:latin typeface="Lato"/>
                <a:ea typeface="Lato"/>
                <a:cs typeface="Lato"/>
                <a:sym typeface="Lato"/>
                <a:hlinkClick r:id="rId10">
                  <a:extLst>
                    <a:ext uri="{A12FA001-AC4F-418D-AE19-62706E023703}">
                      <ahyp:hlinkClr val="tx"/>
                    </a:ext>
                  </a:extLst>
                </a:hlinkClick>
              </a:rPr>
              <a:t>https://ftflic.com/learning-hub/</a:t>
            </a:r>
            <a:r>
              <a:rPr lang="en-GB">
                <a:solidFill>
                  <a:schemeClr val="lt1"/>
                </a:solidFill>
                <a:latin typeface="Lato"/>
                <a:ea typeface="Lato"/>
                <a:cs typeface="Lato"/>
                <a:sym typeface="Lato"/>
              </a:rPr>
              <a:t>  for further resources</a:t>
            </a:r>
            <a:endParaRPr>
              <a:solidFill>
                <a:schemeClr val="lt1"/>
              </a:solidFill>
              <a:latin typeface="Lato"/>
              <a:ea typeface="Lato"/>
              <a:cs typeface="Lato"/>
              <a:sym typeface="Lato"/>
            </a:endParaRPr>
          </a:p>
          <a:p>
            <a:pPr indent="0" lvl="0" marL="457200" marR="0" rtl="0" algn="l">
              <a:lnSpc>
                <a:spcPct val="123076"/>
              </a:lnSpc>
              <a:spcBef>
                <a:spcPts val="120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p:txBody>
      </p:sp>
      <p:sp>
        <p:nvSpPr>
          <p:cNvPr id="1038" name="Google Shape;1038;g132c63cc0bd_0_0"/>
          <p:cNvSpPr txBox="1"/>
          <p:nvPr/>
        </p:nvSpPr>
        <p:spPr>
          <a:xfrm>
            <a:off x="1640100" y="403675"/>
            <a:ext cx="58638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600"/>
              <a:buFont typeface="Arial"/>
              <a:buNone/>
            </a:pPr>
            <a:r>
              <a:rPr b="1" i="0" lang="en-GB" sz="3600" u="none" cap="none" strike="noStrike">
                <a:solidFill>
                  <a:schemeClr val="lt1"/>
                </a:solidFill>
                <a:latin typeface="Lato Black"/>
                <a:ea typeface="Lato Black"/>
                <a:cs typeface="Lato Black"/>
                <a:sym typeface="Lato Black"/>
              </a:rPr>
              <a:t>Links to learn more!</a:t>
            </a:r>
            <a:endParaRPr b="0" i="0" sz="1400" u="none" cap="none" strike="noStrike">
              <a:solidFill>
                <a:srgbClr val="000000"/>
              </a:solidFill>
              <a:latin typeface="Arial"/>
              <a:ea typeface="Arial"/>
              <a:cs typeface="Arial"/>
              <a:sym typeface="Arial"/>
            </a:endParaRPr>
          </a:p>
        </p:txBody>
      </p:sp>
      <p:sp>
        <p:nvSpPr>
          <p:cNvPr id="1039" name="Google Shape;1039;g132c63cc0bd_0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43" name="Shape 1043"/>
        <p:cNvGrpSpPr/>
        <p:nvPr/>
      </p:nvGrpSpPr>
      <p:grpSpPr>
        <a:xfrm>
          <a:off x="0" y="0"/>
          <a:ext cx="0" cy="0"/>
          <a:chOff x="0" y="0"/>
          <a:chExt cx="0" cy="0"/>
        </a:xfrm>
      </p:grpSpPr>
      <p:sp>
        <p:nvSpPr>
          <p:cNvPr id="1044" name="Google Shape;1044;g11303e8e1c3_2_92"/>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1045" name="Google Shape;1045;g11303e8e1c3_2_92"/>
          <p:cNvSpPr txBox="1"/>
          <p:nvPr/>
        </p:nvSpPr>
        <p:spPr>
          <a:xfrm>
            <a:off x="0" y="1256438"/>
            <a:ext cx="9144000" cy="203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GB" sz="4000" u="none" cap="none" strike="noStrike">
                <a:solidFill>
                  <a:schemeClr val="lt1"/>
                </a:solidFill>
                <a:latin typeface="Lato Black"/>
                <a:ea typeface="Lato Black"/>
                <a:cs typeface="Lato Black"/>
                <a:sym typeface="Lato Black"/>
              </a:rPr>
              <a:t>Create a </a:t>
            </a:r>
            <a:r>
              <a:rPr b="1" i="0" lang="en-GB" sz="4000" u="none" cap="none" strike="noStrike">
                <a:solidFill>
                  <a:schemeClr val="accent2"/>
                </a:solidFill>
                <a:latin typeface="Lato Black"/>
                <a:ea typeface="Lato Black"/>
                <a:cs typeface="Lato Black"/>
                <a:sym typeface="Lato Black"/>
                <a:extLst>
                  <a:ext uri="http://customooxmlschemas.google.com/">
                    <go:slidesCustomData xmlns:go="http://customooxmlschemas.google.com/" textRoundtripDataId="93"/>
                  </a:ext>
                </a:extLst>
              </a:rPr>
              <a:t>storyboard,</a:t>
            </a:r>
            <a:r>
              <a:rPr b="1" i="0" lang="en-GB" sz="4000" u="none" cap="none" strike="noStrike">
                <a:solidFill>
                  <a:schemeClr val="lt1"/>
                </a:solidFill>
                <a:latin typeface="Lato Black"/>
                <a:ea typeface="Lato Black"/>
                <a:cs typeface="Lato Black"/>
                <a:sym typeface="Lato Black"/>
              </a:rPr>
              <a:t> </a:t>
            </a:r>
            <a:r>
              <a:rPr b="1" i="0" lang="en-GB" sz="4000" u="none" cap="none" strike="noStrike">
                <a:solidFill>
                  <a:schemeClr val="accent2"/>
                </a:solidFill>
                <a:latin typeface="Lato Black"/>
                <a:ea typeface="Lato Black"/>
                <a:cs typeface="Lato Black"/>
                <a:sym typeface="Lato Black"/>
              </a:rPr>
              <a:t>video</a:t>
            </a:r>
            <a:r>
              <a:rPr b="1" i="0" lang="en-GB" sz="4000" u="none" cap="none" strike="noStrike">
                <a:solidFill>
                  <a:schemeClr val="lt1"/>
                </a:solidFill>
                <a:latin typeface="Lato Black"/>
                <a:ea typeface="Lato Black"/>
                <a:cs typeface="Lato Black"/>
                <a:sym typeface="Lato Black"/>
              </a:rPr>
              <a:t> </a:t>
            </a:r>
            <a:br>
              <a:rPr b="1" i="0" lang="en-GB" sz="4000" u="none" cap="none" strike="noStrike">
                <a:solidFill>
                  <a:schemeClr val="lt1"/>
                </a:solidFill>
                <a:latin typeface="Lato Black"/>
                <a:ea typeface="Lato Black"/>
                <a:cs typeface="Lato Black"/>
                <a:sym typeface="Lato Black"/>
              </a:rPr>
            </a:br>
            <a:r>
              <a:rPr b="1" i="0" lang="en-GB" sz="4000" u="none" cap="none" strike="noStrike">
                <a:solidFill>
                  <a:schemeClr val="lt1"/>
                </a:solidFill>
                <a:latin typeface="Lato Black"/>
                <a:ea typeface="Lato Black"/>
                <a:cs typeface="Lato Black"/>
                <a:sym typeface="Lato Black"/>
              </a:rPr>
              <a:t>or </a:t>
            </a:r>
            <a:r>
              <a:rPr b="1" i="0" lang="en-GB" sz="4000" u="none" cap="none" strike="noStrike">
                <a:solidFill>
                  <a:schemeClr val="accent2"/>
                </a:solidFill>
                <a:latin typeface="Lato Black"/>
                <a:ea typeface="Lato Black"/>
                <a:cs typeface="Lato Black"/>
                <a:sym typeface="Lato Black"/>
              </a:rPr>
              <a:t>post</a:t>
            </a:r>
            <a:r>
              <a:rPr b="1" i="0" lang="en-GB" sz="4000" u="none" cap="none" strike="noStrike">
                <a:solidFill>
                  <a:schemeClr val="lt1"/>
                </a:solidFill>
                <a:latin typeface="Lato Black"/>
                <a:ea typeface="Lato Black"/>
                <a:cs typeface="Lato Black"/>
                <a:sym typeface="Lato Black"/>
              </a:rPr>
              <a:t> giving your friend </a:t>
            </a:r>
            <a:br>
              <a:rPr b="1" i="0" lang="en-GB" sz="4000" u="none" cap="none" strike="noStrike">
                <a:solidFill>
                  <a:schemeClr val="lt1"/>
                </a:solidFill>
                <a:latin typeface="Lato Black"/>
                <a:ea typeface="Lato Black"/>
                <a:cs typeface="Lato Black"/>
                <a:sym typeface="Lato Black"/>
              </a:rPr>
            </a:br>
            <a:r>
              <a:rPr b="1" i="0" lang="en-GB" sz="4000" u="none" cap="none" strike="noStrike">
                <a:solidFill>
                  <a:schemeClr val="lt1"/>
                </a:solidFill>
                <a:latin typeface="Lato Black"/>
                <a:ea typeface="Lato Black"/>
                <a:cs typeface="Lato Black"/>
                <a:sym typeface="Lato Black"/>
              </a:rPr>
              <a:t>your top tips on budgeting </a:t>
            </a:r>
            <a:endParaRPr b="1" i="0" sz="3600" u="none" cap="none" strike="noStrike">
              <a:solidFill>
                <a:schemeClr val="accent2"/>
              </a:solidFill>
              <a:latin typeface="Lato Black"/>
              <a:ea typeface="Lato Black"/>
              <a:cs typeface="Lato Black"/>
              <a:sym typeface="Lato Black"/>
            </a:endParaRPr>
          </a:p>
        </p:txBody>
      </p:sp>
      <p:sp>
        <p:nvSpPr>
          <p:cNvPr id="1046" name="Google Shape;1046;g11303e8e1c3_2_9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Charlotte Jessop</dc:creator>
</cp:coreProperties>
</file>