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p:sldMasterIdLst>
    <p:sldMasterId id="2147483648" r:id="rId6"/>
    <p:sldMasterId id="214748365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Lst>
  <p:sldSz cy="5143500" cx="9144000"/>
  <p:notesSz cx="6858000" cy="9144000"/>
  <p:embeddedFontLst>
    <p:embeddedFont>
      <p:font typeface="Roboto"/>
      <p:regular r:id="rId73"/>
      <p:bold r:id="rId74"/>
      <p:italic r:id="rId75"/>
      <p:boldItalic r:id="rId76"/>
    </p:embeddedFont>
    <p:embeddedFont>
      <p:font typeface="Lato"/>
      <p:regular r:id="rId77"/>
      <p:bold r:id="rId78"/>
      <p:italic r:id="rId79"/>
      <p:boldItalic r:id="rId80"/>
    </p:embeddedFont>
    <p:embeddedFont>
      <p:font typeface="Lato Light"/>
      <p:regular r:id="rId81"/>
      <p:bold r:id="rId82"/>
      <p:italic r:id="rId83"/>
      <p:boldItalic r:id="rId84"/>
    </p:embeddedFont>
    <p:embeddedFont>
      <p:font typeface="Lato Black"/>
      <p:bold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http://customooxmlschemas.google.com/">
      <go:slidesCustomData xmlns:go="http://customooxmlschemas.google.com/" r:id="rId87" roundtripDataSignature="AMtx7mjz549BM6vM9QFJnimtK6LgN60z2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Katy Palmer"/>
  <p:cmAuthor clrIdx="1" id="1" initials="" lastIdx="1" name="Aimée Allam"/>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96553DF-6B6E-49BA-A406-3749BE6461B0}">
  <a:tblStyle styleId="{C96553DF-6B6E-49BA-A406-3749BE6461B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LatoLight-boldItalic.fntdata"/><Relationship Id="rId83" Type="http://schemas.openxmlformats.org/officeDocument/2006/relationships/font" Target="fonts/LatoLight-italic.fntdata"/><Relationship Id="rId42" Type="http://schemas.openxmlformats.org/officeDocument/2006/relationships/slide" Target="slides/slide34.xml"/><Relationship Id="rId86" Type="http://schemas.openxmlformats.org/officeDocument/2006/relationships/font" Target="fonts/LatoBlack-boldItalic.fntdata"/><Relationship Id="rId41" Type="http://schemas.openxmlformats.org/officeDocument/2006/relationships/slide" Target="slides/slide33.xml"/><Relationship Id="rId85" Type="http://schemas.openxmlformats.org/officeDocument/2006/relationships/font" Target="fonts/LatoBlack-bold.fntdata"/><Relationship Id="rId44" Type="http://schemas.openxmlformats.org/officeDocument/2006/relationships/slide" Target="slides/slide36.xml"/><Relationship Id="rId43" Type="http://schemas.openxmlformats.org/officeDocument/2006/relationships/slide" Target="slides/slide35.xml"/><Relationship Id="rId87" Type="http://customschemas.google.com/relationships/presentationmetadata" Target="metadata"/><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Lato-boldItalic.fntdata"/><Relationship Id="rId82" Type="http://schemas.openxmlformats.org/officeDocument/2006/relationships/font" Target="fonts/LatoLight-bold.fntdata"/><Relationship Id="rId81" Type="http://schemas.openxmlformats.org/officeDocument/2006/relationships/font" Target="fonts/Lato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73" Type="http://schemas.openxmlformats.org/officeDocument/2006/relationships/font" Target="fonts/Roboto-regular.fntdata"/><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font" Target="fonts/Roboto-italic.fntdata"/><Relationship Id="rId30" Type="http://schemas.openxmlformats.org/officeDocument/2006/relationships/slide" Target="slides/slide22.xml"/><Relationship Id="rId74" Type="http://schemas.openxmlformats.org/officeDocument/2006/relationships/font" Target="fonts/Roboto-bold.fntdata"/><Relationship Id="rId33" Type="http://schemas.openxmlformats.org/officeDocument/2006/relationships/slide" Target="slides/slide25.xml"/><Relationship Id="rId77" Type="http://schemas.openxmlformats.org/officeDocument/2006/relationships/font" Target="fonts/Lato-regular.fntdata"/><Relationship Id="rId32" Type="http://schemas.openxmlformats.org/officeDocument/2006/relationships/slide" Target="slides/slide24.xml"/><Relationship Id="rId76" Type="http://schemas.openxmlformats.org/officeDocument/2006/relationships/font" Target="fonts/Roboto-boldItalic.fntdata"/><Relationship Id="rId35" Type="http://schemas.openxmlformats.org/officeDocument/2006/relationships/slide" Target="slides/slide27.xml"/><Relationship Id="rId79" Type="http://schemas.openxmlformats.org/officeDocument/2006/relationships/font" Target="fonts/Lato-italic.fntdata"/><Relationship Id="rId34" Type="http://schemas.openxmlformats.org/officeDocument/2006/relationships/slide" Target="slides/slide26.xml"/><Relationship Id="rId78" Type="http://schemas.openxmlformats.org/officeDocument/2006/relationships/font" Target="fonts/Lato-bold.fntdata"/><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8-31T13:00:04.641">
    <p:pos x="3089" y="2542"/>
    <p:text>@aimee.allam@ft.com I've included this on intro slides not all slides as it distracts from the calculations later on
_Reassigned to Aimée Allam_</p:text>
    <p:extLst>
      <p:ext uri="{C676402C-5697-4E1C-873F-D02D1690AC5C}">
        <p15:threadingInfo timeZoneBias="0"/>
      </p:ext>
      <p:ext uri="http://customooxmlschemas.google.com/">
        <go:slidesCustomData xmlns:go="http://customooxmlschemas.google.com/" commentPostId="AAAAdtw5dm4"/>
      </p:ext>
    </p:extLst>
  </p:cm>
  <p:cm authorId="1" idx="1" dt="2022-08-31T13:00:04.641">
    <p:pos x="3089" y="2542"/>
    <p:text>agreed</p:text>
    <p:extLst>
      <p:ext uri="{C676402C-5697-4E1C-873F-D02D1690AC5C}">
        <p15:threadingInfo timeZoneBias="0">
          <p15:parentCm authorId="0" idx="1"/>
        </p15:threadingInfo>
      </p:ext>
      <p:ext uri="http://customooxmlschemas.google.com/">
        <go:slidesCustomData xmlns:go="http://customooxmlschemas.google.com/" commentPostId="AAAAdun-lM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nancebuzz.com/celebrity-investors" TargetMode="External"/><Relationship Id="rId3" Type="http://schemas.openxmlformats.org/officeDocument/2006/relationships/hyperlink" Target="https://en.wikipedia.org/wiki/Racism_in_the_United_Kingdom" TargetMode="External"/><Relationship Id="rId4" Type="http://schemas.openxmlformats.org/officeDocument/2006/relationships/hyperlink" Target="https://en.wikipedia.org/wiki/Homelessness_in_the_United_Kingdom" TargetMode="External"/><Relationship Id="rId5" Type="http://schemas.openxmlformats.org/officeDocument/2006/relationships/hyperlink" Target="https://en.wikipedia.org/wiki/Hunger_in_the_United_Kingdom#Among_children" TargetMode="External"/><Relationship Id="rId6" Type="http://schemas.openxmlformats.org/officeDocument/2006/relationships/hyperlink" Target="https://www.amazon.co.uk/You-Are-Champion-How-Best/dp/1529068177"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298524/government-spending-in-the-uk/#:~:text=In%202021%2C%20the%20expenditure%20of,pensions%20and%20other%20welfare%20benefit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298524/government-spending-in-the-uk/#:~:text=In%202021%2C%20the%20expenditure%20of,pensions%20and%20other%20welfare%20benefit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ildline.org.uk/" TargetMode="External"/><Relationship Id="rId3" Type="http://schemas.openxmlformats.org/officeDocument/2006/relationships/hyperlink" Target="https://www.moneyhelper.org.uk/en/money-troubles/dealing-with-debt/help-if-youre-struggling-with-deb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496fd66f9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496fd66f9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36e006184e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136e006184e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42227ffe95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142227ffe95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262A33"/>
              </a:buClr>
              <a:buSzPts val="1100"/>
              <a:buFont typeface="Arial"/>
              <a:buNone/>
            </a:pPr>
            <a:r>
              <a:t/>
            </a:r>
            <a:endParaRPr sz="1200">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42227ffe95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142227ffe95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262A33"/>
              </a:buClr>
              <a:buSzPts val="1100"/>
              <a:buFont typeface="Arial"/>
              <a:buNone/>
            </a:pPr>
            <a:r>
              <a:t/>
            </a:r>
            <a:endParaRPr sz="1200">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3fc50a3be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3fc50a3be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Jessica Alba </a:t>
            </a:r>
            <a:endParaRPr/>
          </a:p>
          <a:p>
            <a:pPr indent="0" lvl="0" marL="0" rtl="0" algn="l">
              <a:spcBef>
                <a:spcPts val="0"/>
              </a:spcBef>
              <a:spcAft>
                <a:spcPts val="0"/>
              </a:spcAft>
              <a:buNone/>
            </a:pPr>
            <a:r>
              <a:rPr lang="en-GB">
                <a:solidFill>
                  <a:srgbClr val="47474D"/>
                </a:solidFill>
                <a:highlight>
                  <a:srgbClr val="FFFFFF"/>
                </a:highlight>
              </a:rPr>
              <a:t>In addition to founding her household product company, Honest Co., back in 2011, Alba has also made investments in startups like Headspace and Managed by Q. </a:t>
            </a:r>
            <a:endParaRPr>
              <a:solidFill>
                <a:srgbClr val="47474D"/>
              </a:solidFill>
              <a:highlight>
                <a:srgbClr val="FFFFFF"/>
              </a:highlight>
            </a:endParaRPr>
          </a:p>
          <a:p>
            <a:pPr indent="0" lvl="0" marL="0" rtl="0" algn="l">
              <a:spcBef>
                <a:spcPts val="0"/>
              </a:spcBef>
              <a:spcAft>
                <a:spcPts val="0"/>
              </a:spcAft>
              <a:buNone/>
            </a:pPr>
            <a:r>
              <a:rPr lang="en-GB" u="sng">
                <a:solidFill>
                  <a:schemeClr val="hlink"/>
                </a:solidFill>
                <a:highlight>
                  <a:srgbClr val="FFFFFF"/>
                </a:highlight>
                <a:hlinkClick r:id="rId2"/>
              </a:rPr>
              <a:t>https://financebuzz.com/celebrity-investors</a:t>
            </a:r>
            <a:endParaRPr>
              <a:solidFill>
                <a:srgbClr val="47474D"/>
              </a:solidFill>
              <a:highlight>
                <a:srgbClr val="FFFFFF"/>
              </a:highlight>
            </a:endParaRPr>
          </a:p>
          <a:p>
            <a:pPr indent="0" lvl="0" marL="0" rtl="0" algn="l">
              <a:spcBef>
                <a:spcPts val="0"/>
              </a:spcBef>
              <a:spcAft>
                <a:spcPts val="0"/>
              </a:spcAft>
              <a:buNone/>
            </a:pPr>
            <a:r>
              <a:t/>
            </a:r>
            <a:endParaRPr>
              <a:solidFill>
                <a:srgbClr val="47474D"/>
              </a:solidFill>
              <a:highlight>
                <a:srgbClr val="FFFFFF"/>
              </a:highlight>
            </a:endParaRPr>
          </a:p>
          <a:p>
            <a:pPr indent="0" lvl="0" marL="0" rtl="0" algn="l">
              <a:spcBef>
                <a:spcPts val="0"/>
              </a:spcBef>
              <a:spcAft>
                <a:spcPts val="0"/>
              </a:spcAft>
              <a:buNone/>
            </a:pPr>
            <a:r>
              <a:rPr lang="en-GB">
                <a:solidFill>
                  <a:srgbClr val="202122"/>
                </a:solidFill>
                <a:highlight>
                  <a:srgbClr val="FFFFFF"/>
                </a:highlight>
              </a:rPr>
              <a:t>Marcus Rashford</a:t>
            </a:r>
            <a:endParaRPr>
              <a:solidFill>
                <a:srgbClr val="202122"/>
              </a:solidFill>
              <a:highlight>
                <a:srgbClr val="FFFFFF"/>
              </a:highlight>
            </a:endParaRPr>
          </a:p>
          <a:p>
            <a:pPr indent="0" lvl="0" marL="0" rtl="0" algn="l">
              <a:spcBef>
                <a:spcPts val="0"/>
              </a:spcBef>
              <a:spcAft>
                <a:spcPts val="0"/>
              </a:spcAft>
              <a:buNone/>
            </a:pPr>
            <a:r>
              <a:rPr lang="en-GB">
                <a:solidFill>
                  <a:srgbClr val="202122"/>
                </a:solidFill>
                <a:highlight>
                  <a:srgbClr val="FFFFFF"/>
                </a:highlight>
              </a:rPr>
              <a:t>He is a campaigner against </a:t>
            </a:r>
            <a:r>
              <a:rPr lang="en-GB">
                <a:solidFill>
                  <a:srgbClr val="0645AD"/>
                </a:solidFill>
                <a:highlight>
                  <a:srgbClr val="FFFFFF"/>
                </a:highlight>
                <a:uFill>
                  <a:noFill/>
                </a:uFill>
                <a:hlinkClick r:id="rId3">
                  <a:extLst>
                    <a:ext uri="{A12FA001-AC4F-418D-AE19-62706E023703}">
                      <ahyp:hlinkClr val="tx"/>
                    </a:ext>
                  </a:extLst>
                </a:hlinkClick>
              </a:rPr>
              <a:t>racism</a:t>
            </a:r>
            <a:r>
              <a:rPr lang="en-GB">
                <a:solidFill>
                  <a:srgbClr val="202122"/>
                </a:solidFill>
                <a:highlight>
                  <a:srgbClr val="FFFFFF"/>
                </a:highlight>
              </a:rPr>
              <a:t>, </a:t>
            </a:r>
            <a:r>
              <a:rPr lang="en-GB">
                <a:solidFill>
                  <a:srgbClr val="0645AD"/>
                </a:solidFill>
                <a:highlight>
                  <a:srgbClr val="FFFFFF"/>
                </a:highlight>
                <a:uFill>
                  <a:noFill/>
                </a:uFill>
                <a:hlinkClick r:id="rId4">
                  <a:extLst>
                    <a:ext uri="{A12FA001-AC4F-418D-AE19-62706E023703}">
                      <ahyp:hlinkClr val="tx"/>
                    </a:ext>
                  </a:extLst>
                </a:hlinkClick>
              </a:rPr>
              <a:t>homelessness</a:t>
            </a:r>
            <a:r>
              <a:rPr lang="en-GB">
                <a:solidFill>
                  <a:srgbClr val="202122"/>
                </a:solidFill>
                <a:highlight>
                  <a:srgbClr val="FFFFFF"/>
                </a:highlight>
              </a:rPr>
              <a:t> and </a:t>
            </a:r>
            <a:r>
              <a:rPr lang="en-GB">
                <a:solidFill>
                  <a:srgbClr val="0645AD"/>
                </a:solidFill>
                <a:highlight>
                  <a:srgbClr val="FFFFFF"/>
                </a:highlight>
                <a:uFill>
                  <a:noFill/>
                </a:uFill>
                <a:hlinkClick r:id="rId5">
                  <a:extLst>
                    <a:ext uri="{A12FA001-AC4F-418D-AE19-62706E023703}">
                      <ahyp:hlinkClr val="tx"/>
                    </a:ext>
                  </a:extLst>
                </a:hlinkClick>
              </a:rPr>
              <a:t>child hunger</a:t>
            </a:r>
            <a:r>
              <a:rPr lang="en-GB">
                <a:solidFill>
                  <a:srgbClr val="202122"/>
                </a:solidFill>
                <a:highlight>
                  <a:srgbClr val="FFFFFF"/>
                </a:highlight>
              </a:rPr>
              <a:t> in the United Kingdom. Rashford has been praised for using his platform to be a political activist and philanthropist to drive societal change. For his efforts, he has received widespread praise, and has been recognised for his efforts from organisations both in and outside of sport. He’s also written a childrens book “</a:t>
            </a:r>
            <a:r>
              <a:rPr lang="en-GB">
                <a:solidFill>
                  <a:srgbClr val="1A0DAB"/>
                </a:solidFill>
                <a:highlight>
                  <a:srgbClr val="FFFFFF"/>
                </a:highlight>
                <a:uFill>
                  <a:noFill/>
                </a:uFill>
                <a:hlinkClick r:id="rId6">
                  <a:extLst>
                    <a:ext uri="{A12FA001-AC4F-418D-AE19-62706E023703}">
                      <ahyp:hlinkClr val="tx"/>
                    </a:ext>
                  </a:extLst>
                </a:hlinkClick>
              </a:rPr>
              <a:t>You Are a Champion: How to Be the Best You Can Be …</a:t>
            </a:r>
            <a:r>
              <a:rPr lang="en-GB">
                <a:solidFill>
                  <a:srgbClr val="47474D"/>
                </a:solidFill>
                <a:highlight>
                  <a:srgbClr val="FFFFFF"/>
                </a:highlight>
              </a:rPr>
              <a:t>” which he earns from to inspire children to reach their full potential</a:t>
            </a:r>
            <a:endParaRPr>
              <a:solidFill>
                <a:srgbClr val="47474D"/>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36de1a226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36de1a226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42227ffe95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42227ffe95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You will also have to pay a pension - more on that in wider FLIC modules.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1303e8e1c3_2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11303e8e1c3_2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14713955a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1114713955a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407341fb92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1407341fb92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3710c85c8b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13710c85c8b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1303e8e1c3_2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11303e8e1c3_2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402c47286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402c47286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36de1a22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36de1a22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fe0a294b05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fe0a294b05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 name="Google Shape;89;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3fc50a3be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3fc50a3be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https://www.bbc.co.uk/news/entertainment-arts-62133808</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fe0a294b05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fe0a294b05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fe0a294b05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fe0a294b05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fe0a294b05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fe0a294b05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fe0a294b05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fe0a294b05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fe0a294b05_2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fe0a294b05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fe0a294b05_2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fe0a294b05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fe0a294b05_2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fe0a294b05_2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fe0a294b05_2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fe0a294b05_2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fe0a294b05_2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fe0a294b05_2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3710c85c8b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13710c85c8b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36de1a226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36de1a226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36e77bc01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36e77bc01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Source: </a:t>
            </a:r>
            <a:r>
              <a:rPr lang="en-GB" sz="1050">
                <a:solidFill>
                  <a:srgbClr val="1A73E8"/>
                </a:solidFill>
                <a:highlight>
                  <a:srgbClr val="FFFFFF"/>
                </a:highlight>
                <a:uFill>
                  <a:noFill/>
                </a:uFill>
                <a:latin typeface="Roboto"/>
                <a:ea typeface="Roboto"/>
                <a:cs typeface="Roboto"/>
                <a:sym typeface="Roboto"/>
                <a:hlinkClick r:id="rId2">
                  <a:extLst>
                    <a:ext uri="{A12FA001-AC4F-418D-AE19-62706E023703}">
                      <ahyp:hlinkClr val="tx"/>
                    </a:ext>
                  </a:extLst>
                </a:hlinkClick>
              </a:rPr>
              <a:t>https://www.statista.com/statistics/298524/government-spending-in-the-uk/#:~:text=In%202021%2C%20the%20expenditure%20of,pensions%20and%20other%20welfare%20benefits</a:t>
            </a:r>
            <a:r>
              <a:rPr lang="en-GB" sz="1050">
                <a:solidFill>
                  <a:schemeClr val="dk1"/>
                </a:solidFill>
                <a:highlight>
                  <a:srgbClr val="FFFFFF"/>
                </a:highlight>
                <a:latin typeface="Roboto"/>
                <a:ea typeface="Roboto"/>
                <a:cs typeface="Roboto"/>
                <a:sym typeface="Roboto"/>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3710c85c8b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3710c85c8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Source:</a:t>
            </a:r>
            <a:endParaRPr/>
          </a:p>
          <a:p>
            <a:pPr indent="0" lvl="0" marL="0" rtl="0" algn="l">
              <a:spcBef>
                <a:spcPts val="0"/>
              </a:spcBef>
              <a:spcAft>
                <a:spcPts val="0"/>
              </a:spcAft>
              <a:buNone/>
            </a:pPr>
            <a:r>
              <a:rPr lang="en-GB" sz="1050">
                <a:solidFill>
                  <a:srgbClr val="1A73E8"/>
                </a:solidFill>
                <a:highlight>
                  <a:srgbClr val="FFFFFF"/>
                </a:highlight>
                <a:uFill>
                  <a:noFill/>
                </a:uFill>
                <a:latin typeface="Roboto"/>
                <a:ea typeface="Roboto"/>
                <a:cs typeface="Roboto"/>
                <a:sym typeface="Roboto"/>
                <a:hlinkClick r:id="rId2">
                  <a:extLst>
                    <a:ext uri="{A12FA001-AC4F-418D-AE19-62706E023703}">
                      <ahyp:hlinkClr val="tx"/>
                    </a:ext>
                  </a:extLst>
                </a:hlinkClick>
              </a:rPr>
              <a:t>https://www.statista.com/statistics/298524/government-spending-in-the-uk/#:~:text=In%202021%2C%20the%20expenditure%20of,pensions%20and%20other%20welfare%20benefits</a:t>
            </a:r>
            <a:r>
              <a:rPr lang="en-GB" sz="1050">
                <a:solidFill>
                  <a:schemeClr val="dk1"/>
                </a:solidFill>
                <a:highlight>
                  <a:srgbClr val="FFFFFF"/>
                </a:highlight>
                <a:latin typeface="Roboto"/>
                <a:ea typeface="Roboto"/>
                <a:cs typeface="Roboto"/>
                <a:sym typeface="Roboto"/>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36e006184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136e006184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42227ffe95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142227ffe95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3710c85c8b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13710c85c8b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8" name="Google Shape;62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1" marL="914400" rtl="0" algn="l">
              <a:lnSpc>
                <a:spcPct val="115000"/>
              </a:lnSpc>
              <a:spcBef>
                <a:spcPts val="0"/>
              </a:spcBef>
              <a:spcAft>
                <a:spcPts val="0"/>
              </a:spcAft>
              <a:buClr>
                <a:schemeClr val="dk1"/>
              </a:buClr>
              <a:buSzPts val="1200"/>
              <a:buFont typeface="Lato"/>
              <a:buNone/>
            </a:pPr>
            <a:r>
              <a:t/>
            </a:r>
            <a:endParaRPr b="1" sz="1200" u="sng">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3851131380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g13851131380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1" marL="914400" rtl="0" algn="l">
              <a:lnSpc>
                <a:spcPct val="115000"/>
              </a:lnSpc>
              <a:spcBef>
                <a:spcPts val="0"/>
              </a:spcBef>
              <a:spcAft>
                <a:spcPts val="0"/>
              </a:spcAft>
              <a:buClr>
                <a:schemeClr val="dk1"/>
              </a:buClr>
              <a:buSzPts val="1200"/>
              <a:buFont typeface="Lato"/>
              <a:buNone/>
            </a:pPr>
            <a:r>
              <a:t/>
            </a:r>
            <a:endParaRPr b="1" sz="1200" u="sng">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3fc50a3be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3fc50a3be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3710c85c8b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6" name="Google Shape;666;g13710c85c8b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GB" sz="1400">
                <a:latin typeface="Lato"/>
                <a:ea typeface="Lato"/>
                <a:cs typeface="Lato"/>
                <a:sym typeface="Lato"/>
              </a:rPr>
              <a:t>BBC</a:t>
            </a:r>
            <a:endParaRPr sz="1400">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rPr lang="en-GB" sz="1400">
                <a:latin typeface="Lato"/>
                <a:ea typeface="Lato"/>
                <a:cs typeface="Lato"/>
                <a:sym typeface="Lato"/>
              </a:rPr>
              <a:t>---</a:t>
            </a:r>
            <a:endParaRPr sz="1400">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rPr lang="en-GB" sz="1400">
                <a:latin typeface="Lato"/>
                <a:ea typeface="Lato"/>
                <a:cs typeface="Lato"/>
                <a:sym typeface="Lato"/>
              </a:rPr>
              <a:t>Podcast on pay transparency gap </a:t>
            </a:r>
            <a:endParaRPr sz="1400">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rPr lang="en-GB" sz="1400">
                <a:latin typeface="Lato"/>
                <a:ea typeface="Lato"/>
                <a:cs typeface="Lato"/>
                <a:sym typeface="Lato"/>
              </a:rPr>
              <a:t>Gender pay gap- how much - do 16 year olds need to know</a:t>
            </a:r>
            <a:endParaRPr sz="1400">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3fea29f858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g13fea29f85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fe0a294b05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fe0a294b05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3710c85c8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3710c85c8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36de1a226a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 name="Google Shape;730;g136de1a226a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3710c85c8b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3" name="Google Shape;743;g13710c85c8b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fe0a294b05_2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5" name="Google Shape;755;gfe0a294b05_2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11303e8e1c3_2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4" name="Google Shape;764;g11303e8e1c3_2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fe0a294b05_2_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2" name="Google Shape;772;gfe0a294b05_2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389cf05a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g1389cf05a1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https://www.citizensadvice.org.uk/debt-and-money/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u="sng">
                <a:solidFill>
                  <a:schemeClr val="hlink"/>
                </a:solidFill>
                <a:hlinkClick r:id="rId2"/>
              </a:rPr>
              <a:t>https://www.childline.org.uk/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u="sng">
                <a:solidFill>
                  <a:schemeClr val="hlink"/>
                </a:solidFill>
                <a:hlinkClick r:id="rId3"/>
              </a:rPr>
              <a:t>https://www.moneyhelper.org.uk/en/money-troubles/dealing-with-debt/help-if-youre-struggling-with-debt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https://www.nspcc.org.uk/about-us/what-we-do/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rPr lang="en-GB" sz="1400">
                <a:solidFill>
                  <a:schemeClr val="dk1"/>
                </a:solidFill>
                <a:latin typeface="Lato"/>
                <a:ea typeface="Lato"/>
                <a:cs typeface="Lato"/>
                <a:sym typeface="Lato"/>
              </a:rPr>
              <a:t>The world of work video: https://www.youtube.com/watch?v=P26wizs8I20</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5b75249f435897b9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b75249f435897b9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3fc50a3be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3fc50a3be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7" name="Shape 7"/>
        <p:cNvGrpSpPr/>
        <p:nvPr/>
      </p:nvGrpSpPr>
      <p:grpSpPr>
        <a:xfrm>
          <a:off x="0" y="0"/>
          <a:ext cx="0" cy="0"/>
          <a:chOff x="0" y="0"/>
          <a:chExt cx="0" cy="0"/>
        </a:xfrm>
      </p:grpSpPr>
      <p:pic>
        <p:nvPicPr>
          <p:cNvPr id="8" name="Google Shape;8;p26"/>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26"/>
          <p:cNvPicPr preferRelativeResize="0"/>
          <p:nvPr/>
        </p:nvPicPr>
        <p:blipFill rotWithShape="1">
          <a:blip r:embed="rId3">
            <a:alphaModFix/>
          </a:blip>
          <a:srcRect b="-2277" l="-4222" r="-3757" t="-2440"/>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41" name="Shape 41"/>
        <p:cNvGrpSpPr/>
        <p:nvPr/>
      </p:nvGrpSpPr>
      <p:grpSpPr>
        <a:xfrm>
          <a:off x="0" y="0"/>
          <a:ext cx="0" cy="0"/>
          <a:chOff x="0" y="0"/>
          <a:chExt cx="0" cy="0"/>
        </a:xfrm>
      </p:grpSpPr>
      <p:pic>
        <p:nvPicPr>
          <p:cNvPr id="42" name="Google Shape;42;p2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45" name="Shape 45"/>
        <p:cNvGrpSpPr/>
        <p:nvPr/>
      </p:nvGrpSpPr>
      <p:grpSpPr>
        <a:xfrm>
          <a:off x="0" y="0"/>
          <a:ext cx="0" cy="0"/>
          <a:chOff x="0" y="0"/>
          <a:chExt cx="0" cy="0"/>
        </a:xfrm>
      </p:grpSpPr>
      <p:pic>
        <p:nvPicPr>
          <p:cNvPr id="46" name="Google Shape;46;gfe0a294b05_2_272"/>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47" name="Google Shape;47;gfe0a294b05_2_272"/>
          <p:cNvPicPr preferRelativeResize="0"/>
          <p:nvPr/>
        </p:nvPicPr>
        <p:blipFill rotWithShape="1">
          <a:blip r:embed="rId3">
            <a:alphaModFix/>
          </a:blip>
          <a:srcRect b="-2272" l="-4222" r="-3757" t="-2439"/>
          <a:stretch/>
        </p:blipFill>
        <p:spPr>
          <a:xfrm rot="-5400000">
            <a:off x="7053065" y="3090187"/>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48" name="Shape 48"/>
        <p:cNvGrpSpPr/>
        <p:nvPr/>
      </p:nvGrpSpPr>
      <p:grpSpPr>
        <a:xfrm>
          <a:off x="0" y="0"/>
          <a:ext cx="0" cy="0"/>
          <a:chOff x="0" y="0"/>
          <a:chExt cx="0" cy="0"/>
        </a:xfrm>
      </p:grpSpPr>
      <p:pic>
        <p:nvPicPr>
          <p:cNvPr id="49" name="Google Shape;49;gfe0a294b05_2_27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50" name="Google Shape;50;gfe0a294b05_2_27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51" name="Google Shape;51;gfe0a294b05_2_275"/>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52" name="Shape 52"/>
        <p:cNvGrpSpPr/>
        <p:nvPr/>
      </p:nvGrpSpPr>
      <p:grpSpPr>
        <a:xfrm>
          <a:off x="0" y="0"/>
          <a:ext cx="0" cy="0"/>
          <a:chOff x="0" y="0"/>
          <a:chExt cx="0" cy="0"/>
        </a:xfrm>
      </p:grpSpPr>
      <p:pic>
        <p:nvPicPr>
          <p:cNvPr id="53" name="Google Shape;53;gfe0a294b05_2_27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54" name="Google Shape;54;gfe0a294b05_2_27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55" name="Google Shape;55;gfe0a294b05_2_279"/>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56" name="Shape 56"/>
        <p:cNvGrpSpPr/>
        <p:nvPr/>
      </p:nvGrpSpPr>
      <p:grpSpPr>
        <a:xfrm>
          <a:off x="0" y="0"/>
          <a:ext cx="0" cy="0"/>
          <a:chOff x="0" y="0"/>
          <a:chExt cx="0" cy="0"/>
        </a:xfrm>
      </p:grpSpPr>
      <p:pic>
        <p:nvPicPr>
          <p:cNvPr id="57" name="Google Shape;57;gfe0a294b05_2_283"/>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58" name="Google Shape;58;gfe0a294b05_2_28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59" name="Google Shape;59;gfe0a294b05_2_283"/>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60" name="Shape 60"/>
        <p:cNvGrpSpPr/>
        <p:nvPr/>
      </p:nvGrpSpPr>
      <p:grpSpPr>
        <a:xfrm>
          <a:off x="0" y="0"/>
          <a:ext cx="0" cy="0"/>
          <a:chOff x="0" y="0"/>
          <a:chExt cx="0" cy="0"/>
        </a:xfrm>
      </p:grpSpPr>
      <p:sp>
        <p:nvSpPr>
          <p:cNvPr id="61" name="Google Shape;61;gfe0a294b05_2_28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gfe0a294b05_2_28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63" name="Google Shape;63;gfe0a294b05_2_28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64" name="Google Shape;64;gfe0a294b05_2_287"/>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65" name="Shape 65"/>
        <p:cNvGrpSpPr/>
        <p:nvPr/>
      </p:nvGrpSpPr>
      <p:grpSpPr>
        <a:xfrm>
          <a:off x="0" y="0"/>
          <a:ext cx="0" cy="0"/>
          <a:chOff x="0" y="0"/>
          <a:chExt cx="0" cy="0"/>
        </a:xfrm>
      </p:grpSpPr>
      <p:pic>
        <p:nvPicPr>
          <p:cNvPr id="66" name="Google Shape;66;gfe0a294b05_2_29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67" name="Google Shape;67;gfe0a294b05_2_29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68" name="Google Shape;68;gfe0a294b05_2_292"/>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69" name="Shape 69"/>
        <p:cNvGrpSpPr/>
        <p:nvPr/>
      </p:nvGrpSpPr>
      <p:grpSpPr>
        <a:xfrm>
          <a:off x="0" y="0"/>
          <a:ext cx="0" cy="0"/>
          <a:chOff x="0" y="0"/>
          <a:chExt cx="0" cy="0"/>
        </a:xfrm>
      </p:grpSpPr>
      <p:pic>
        <p:nvPicPr>
          <p:cNvPr id="70" name="Google Shape;70;gfe0a294b05_2_29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10" name="Shape 10"/>
        <p:cNvGrpSpPr/>
        <p:nvPr/>
      </p:nvGrpSpPr>
      <p:grpSpPr>
        <a:xfrm>
          <a:off x="0" y="0"/>
          <a:ext cx="0" cy="0"/>
          <a:chOff x="0" y="0"/>
          <a:chExt cx="0" cy="0"/>
        </a:xfrm>
      </p:grpSpPr>
      <p:pic>
        <p:nvPicPr>
          <p:cNvPr id="11" name="Google Shape;11;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28"/>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28"/>
          <p:cNvSpPr txBox="1"/>
          <p:nvPr>
            <p:ph idx="12" type="sldNum"/>
          </p:nvPr>
        </p:nvSpPr>
        <p:spPr>
          <a:xfrm>
            <a:off x="8371895" y="403106"/>
            <a:ext cx="473720" cy="225404"/>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14" name="Shape 14"/>
        <p:cNvGrpSpPr/>
        <p:nvPr/>
      </p:nvGrpSpPr>
      <p:grpSpPr>
        <a:xfrm>
          <a:off x="0" y="0"/>
          <a:ext cx="0" cy="0"/>
          <a:chOff x="0" y="0"/>
          <a:chExt cx="0" cy="0"/>
        </a:xfrm>
      </p:grpSpPr>
      <p:pic>
        <p:nvPicPr>
          <p:cNvPr id="15" name="Google Shape;15;p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29"/>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29"/>
          <p:cNvSpPr txBox="1"/>
          <p:nvPr>
            <p:ph idx="12" type="sldNum"/>
          </p:nvPr>
        </p:nvSpPr>
        <p:spPr>
          <a:xfrm>
            <a:off x="8371895" y="403106"/>
            <a:ext cx="473720" cy="225404"/>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2">
  <p:cSld name="TITLE_ONLY_2">
    <p:spTree>
      <p:nvGrpSpPr>
        <p:cNvPr id="18" name="Shape 18"/>
        <p:cNvGrpSpPr/>
        <p:nvPr/>
      </p:nvGrpSpPr>
      <p:grpSpPr>
        <a:xfrm>
          <a:off x="0" y="0"/>
          <a:ext cx="0" cy="0"/>
          <a:chOff x="0" y="0"/>
          <a:chExt cx="0" cy="0"/>
        </a:xfrm>
      </p:grpSpPr>
      <p:sp>
        <p:nvSpPr>
          <p:cNvPr id="19" name="Google Shape;19;g142c11d8156_3_2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 name="Google Shape;20;g142c11d8156_3_22"/>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21" name="Shape 21"/>
        <p:cNvGrpSpPr/>
        <p:nvPr/>
      </p:nvGrpSpPr>
      <p:grpSpPr>
        <a:xfrm>
          <a:off x="0" y="0"/>
          <a:ext cx="0" cy="0"/>
          <a:chOff x="0" y="0"/>
          <a:chExt cx="0" cy="0"/>
        </a:xfrm>
      </p:grpSpPr>
      <p:pic>
        <p:nvPicPr>
          <p:cNvPr id="22" name="Google Shape;22;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3" name="Google Shape;23;p3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4" name="Google Shape;24;p30"/>
          <p:cNvSpPr txBox="1"/>
          <p:nvPr>
            <p:ph idx="12" type="sldNum"/>
          </p:nvPr>
        </p:nvSpPr>
        <p:spPr>
          <a:xfrm>
            <a:off x="8371895" y="403106"/>
            <a:ext cx="473720" cy="225404"/>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TITLE_ONLY_1_1">
    <p:spTree>
      <p:nvGrpSpPr>
        <p:cNvPr id="25" name="Shape 25"/>
        <p:cNvGrpSpPr/>
        <p:nvPr/>
      </p:nvGrpSpPr>
      <p:grpSpPr>
        <a:xfrm>
          <a:off x="0" y="0"/>
          <a:ext cx="0" cy="0"/>
          <a:chOff x="0" y="0"/>
          <a:chExt cx="0" cy="0"/>
        </a:xfrm>
      </p:grpSpPr>
      <p:sp>
        <p:nvSpPr>
          <p:cNvPr id="26" name="Google Shape;26;g142227ffe95_0_7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7" name="Google Shape;27;g142227ffe95_0_73"/>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8" name="Shape 28"/>
        <p:cNvGrpSpPr/>
        <p:nvPr/>
      </p:nvGrpSpPr>
      <p:grpSpPr>
        <a:xfrm>
          <a:off x="0" y="0"/>
          <a:ext cx="0" cy="0"/>
          <a:chOff x="0" y="0"/>
          <a:chExt cx="0" cy="0"/>
        </a:xfrm>
      </p:grpSpPr>
      <p:sp>
        <p:nvSpPr>
          <p:cNvPr id="29" name="Google Shape;29;p3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 name="Google Shape;30;p31"/>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1" name="Google Shape;31;p31"/>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2" name="Google Shape;32;p31"/>
          <p:cNvSpPr txBox="1"/>
          <p:nvPr>
            <p:ph idx="12" type="sldNum"/>
          </p:nvPr>
        </p:nvSpPr>
        <p:spPr>
          <a:xfrm>
            <a:off x="8371895" y="403106"/>
            <a:ext cx="473720" cy="225404"/>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33" name="Shape 33"/>
        <p:cNvGrpSpPr/>
        <p:nvPr/>
      </p:nvGrpSpPr>
      <p:grpSpPr>
        <a:xfrm>
          <a:off x="0" y="0"/>
          <a:ext cx="0" cy="0"/>
          <a:chOff x="0" y="0"/>
          <a:chExt cx="0" cy="0"/>
        </a:xfrm>
      </p:grpSpPr>
      <p:sp>
        <p:nvSpPr>
          <p:cNvPr id="34" name="Google Shape;34;g142227ffe95_0_14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g142227ffe95_0_14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6" name="Google Shape;36;g142227ffe95_0_144"/>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37" name="Shape 37"/>
        <p:cNvGrpSpPr/>
        <p:nvPr/>
      </p:nvGrpSpPr>
      <p:grpSpPr>
        <a:xfrm>
          <a:off x="0" y="0"/>
          <a:ext cx="0" cy="0"/>
          <a:chOff x="0" y="0"/>
          <a:chExt cx="0" cy="0"/>
        </a:xfrm>
      </p:grpSpPr>
      <p:pic>
        <p:nvPicPr>
          <p:cNvPr id="38" name="Google Shape;38;p3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9" name="Google Shape;39;p32"/>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40" name="Google Shape;40;p32"/>
          <p:cNvSpPr txBox="1"/>
          <p:nvPr>
            <p:ph idx="12" type="sldNum"/>
          </p:nvPr>
        </p:nvSpPr>
        <p:spPr>
          <a:xfrm>
            <a:off x="8371895" y="403106"/>
            <a:ext cx="473720" cy="225404"/>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5" name="Shape 5"/>
        <p:cNvGrpSpPr/>
        <p:nvPr/>
      </p:nvGrpSpPr>
      <p:grpSpPr>
        <a:xfrm>
          <a:off x="0" y="0"/>
          <a:ext cx="0" cy="0"/>
          <a:chOff x="0" y="0"/>
          <a:chExt cx="0" cy="0"/>
        </a:xfrm>
      </p:grpSpPr>
      <p:sp>
        <p:nvSpPr>
          <p:cNvPr id="6" name="Google Shape;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43" name="Shape 43"/>
        <p:cNvGrpSpPr/>
        <p:nvPr/>
      </p:nvGrpSpPr>
      <p:grpSpPr>
        <a:xfrm>
          <a:off x="0" y="0"/>
          <a:ext cx="0" cy="0"/>
          <a:chOff x="0" y="0"/>
          <a:chExt cx="0" cy="0"/>
        </a:xfrm>
      </p:grpSpPr>
      <p:sp>
        <p:nvSpPr>
          <p:cNvPr id="44" name="Google Shape;44;gfe0a294b05_2_2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s://www.gov.uk/national-minimum-wage-rat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45.png"/><Relationship Id="rId5"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hyperlink" Target="http://www.youtube.com/watch?v=wBVH1ao-ZsU" TargetMode="External"/><Relationship Id="rId4" Type="http://schemas.openxmlformats.org/officeDocument/2006/relationships/image" Target="../media/image30.jpg"/><Relationship Id="rId5" Type="http://schemas.openxmlformats.org/officeDocument/2006/relationships/hyperlink" Target="https://www.youtube.com/watch?v=wBVH1ao-Zs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3.gif"/><Relationship Id="rId4" Type="http://schemas.openxmlformats.org/officeDocument/2006/relationships/hyperlink" Target="http://www.youtube.com/watch?v=Il29DLCxKmI" TargetMode="External"/><Relationship Id="rId5"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comments" Target="../comments/commen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49.png"/><Relationship Id="rId6" Type="http://schemas.openxmlformats.org/officeDocument/2006/relationships/hyperlink" Target="https://www.tax.service.gov.uk/estimate-paye-take-home-pay/your-pay" TargetMode="External"/><Relationship Id="rId7" Type="http://schemas.openxmlformats.org/officeDocument/2006/relationships/hyperlink" Target="https://www.thesalarycalculator.co.uk/salary.php#modal-close" TargetMode="External"/><Relationship Id="rId8" Type="http://schemas.openxmlformats.org/officeDocument/2006/relationships/hyperlink" Target="https://listentotaxman.com/?year=2022&amp;taxregion=uk&amp;plan=plan2&amp;age=0&amp;time=1&amp;ingr=5000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6.png"/><Relationship Id="rId4" Type="http://schemas.openxmlformats.org/officeDocument/2006/relationships/hyperlink" Target="https://www.statista.com/statistics/298524/government-spending-in-the-uk/#:~:text=In%202021%2C%20the%20expenditure%20of,pensions%20and%20other%20welfare%20benefits." TargetMode="External"/><Relationship Id="rId5" Type="http://schemas.openxmlformats.org/officeDocument/2006/relationships/hyperlink" Target="https://www.statista.com/statistics/298524/government-spending-in-the-uk/#:~:text=In%202021%2C%20the%20expenditure%20of,pensions%20and%20other%20welfare%20benefits." TargetMode="External"/><Relationship Id="rId6"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6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hyperlink" Target="http://www.youtube.com/watch?v=VXLtKlmtrvM" TargetMode="External"/><Relationship Id="rId4" Type="http://schemas.openxmlformats.org/officeDocument/2006/relationships/image" Target="../media/image64.jpg"/><Relationship Id="rId5" Type="http://schemas.openxmlformats.org/officeDocument/2006/relationships/hyperlink" Target="https://www.gov.uk/working-when-pregnant-your-right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hyperlink" Target="https://www.youtube.com/watch?v=eM7tbn9adUY" TargetMode="External"/><Relationship Id="rId4" Type="http://schemas.openxmlformats.org/officeDocument/2006/relationships/hyperlink" Target="http://www.youtube.com/watch?v=eM7tbn9adUY" TargetMode="External"/><Relationship Id="rId5" Type="http://schemas.openxmlformats.org/officeDocument/2006/relationships/image" Target="../media/image5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71.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8.xml"/><Relationship Id="rId3" Type="http://schemas.openxmlformats.org/officeDocument/2006/relationships/image" Target="../media/image72.png"/><Relationship Id="rId4" Type="http://schemas.openxmlformats.org/officeDocument/2006/relationships/image" Target="../media/image77.png"/><Relationship Id="rId5" Type="http://schemas.openxmlformats.org/officeDocument/2006/relationships/image" Target="../media/image75.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76.png"/><Relationship Id="rId4" Type="http://schemas.openxmlformats.org/officeDocument/2006/relationships/image" Target="../media/image79.png"/><Relationship Id="rId5" Type="http://schemas.openxmlformats.org/officeDocument/2006/relationships/image" Target="../media/image81.png"/><Relationship Id="rId6" Type="http://schemas.openxmlformats.org/officeDocument/2006/relationships/image" Target="../media/image72.png"/><Relationship Id="rId7" Type="http://schemas.openxmlformats.org/officeDocument/2006/relationships/image" Target="../media/image77.png"/><Relationship Id="rId8"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1" Type="http://schemas.openxmlformats.org/officeDocument/2006/relationships/hyperlink" Target="https://taxscouts.com/high-earner-tax-returns/what-are-the-tax-implications-of-earning-over-100k/" TargetMode="External"/><Relationship Id="rId10" Type="http://schemas.openxmlformats.org/officeDocument/2006/relationships/hyperlink" Target="https://www.bankofengland.co.uk/knowledgebank/will-inflation-in-the-uk-keep-rising" TargetMode="External"/><Relationship Id="rId13" Type="http://schemas.openxmlformats.org/officeDocument/2006/relationships/hyperlink" Target="https://www.livingwage.org.uk/what-real-living-wage" TargetMode="External"/><Relationship Id="rId12" Type="http://schemas.openxmlformats.org/officeDocument/2006/relationships/hyperlink" Target="https://www.youtube.com/watch?v=bAQ-qW4Nrs8" TargetMode="External"/><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hyperlink" Target="https://www.bankofengland.co.uk/knowledgebank/will-inflation-in-the-uk-keep-rising" TargetMode="External"/><Relationship Id="rId4" Type="http://schemas.openxmlformats.org/officeDocument/2006/relationships/hyperlink" Target="https://www.bankofengland.co.uk/knowledgebank/will-inflation-in-the-uk-keep-rising" TargetMode="External"/><Relationship Id="rId9" Type="http://schemas.openxmlformats.org/officeDocument/2006/relationships/hyperlink" Target="https://www.bankofengland.co.uk/knowledgebank/will-inflation-in-the-uk-keep-rising" TargetMode="External"/><Relationship Id="rId15" Type="http://schemas.openxmlformats.org/officeDocument/2006/relationships/hyperlink" Target="https://www.turn2us.org.uk/" TargetMode="External"/><Relationship Id="rId14" Type="http://schemas.openxmlformats.org/officeDocument/2006/relationships/hyperlink" Target="https://www.turn2us.org.uk/" TargetMode="External"/><Relationship Id="rId5" Type="http://schemas.openxmlformats.org/officeDocument/2006/relationships/hyperlink" Target="https://www.bankofengland.co.uk/knowledgebank/will-inflation-in-the-uk-keep-rising" TargetMode="External"/><Relationship Id="rId6" Type="http://schemas.openxmlformats.org/officeDocument/2006/relationships/hyperlink" Target="https://www.bankofengland.co.uk/knowledgebank/will-inflation-in-the-uk-keep-rising" TargetMode="External"/><Relationship Id="rId7" Type="http://schemas.openxmlformats.org/officeDocument/2006/relationships/hyperlink" Target="https://www.bankofengland.co.uk/knowledgebank/will-inflation-in-the-uk-keep-rising" TargetMode="External"/><Relationship Id="rId8" Type="http://schemas.openxmlformats.org/officeDocument/2006/relationships/hyperlink" Target="https://www.bankofengland.co.uk/knowledgebank/will-inflation-in-the-uk-keep-risin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hyperlink" Target="https://www.citizensadvice.org.uk/debt-and-money/" TargetMode="External"/><Relationship Id="rId4" Type="http://schemas.openxmlformats.org/officeDocument/2006/relationships/hyperlink" Target="https://www.moneyhelper.org.uk/en/money-troubles/dealing-with-debt/help-if-youre-struggling-with-debt" TargetMode="External"/><Relationship Id="rId9" Type="http://schemas.openxmlformats.org/officeDocument/2006/relationships/image" Target="../media/image80.png"/><Relationship Id="rId5" Type="http://schemas.openxmlformats.org/officeDocument/2006/relationships/hyperlink" Target="https://www.moneyhelper.org.uk/en/money-troubles/dealing-with-debt/help-if-youre-struggling-with-debt" TargetMode="External"/><Relationship Id="rId6" Type="http://schemas.openxmlformats.org/officeDocument/2006/relationships/image" Target="../media/image74.png"/><Relationship Id="rId7" Type="http://schemas.openxmlformats.org/officeDocument/2006/relationships/image" Target="../media/image78.png"/><Relationship Id="rId8"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www.youtube.com/watch?v=P26wizs8I20" TargetMode="External"/><Relationship Id="rId4" Type="http://schemas.openxmlformats.org/officeDocument/2006/relationships/image" Target="../media/image20.jpg"/><Relationship Id="rId5" Type="http://schemas.openxmlformats.org/officeDocument/2006/relationships/hyperlink" Target="https://www.youtube.com/watch?v=P26wizs8I2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www.citizensadvice.org.uk/debt-and-money/banking/getting-a-bank-account/#how_to_open_an_account"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txBox="1"/>
          <p:nvPr>
            <p:ph idx="4294967295"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76" name="Google Shape;76;p1"/>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4800">
                <a:solidFill>
                  <a:srgbClr val="FFFFFF"/>
                </a:solidFill>
                <a:latin typeface="Lato Black"/>
                <a:ea typeface="Lato Black"/>
                <a:cs typeface="Lato Black"/>
                <a:sym typeface="Lato Black"/>
              </a:rPr>
              <a:t>Getting paid</a:t>
            </a:r>
            <a:endParaRPr b="1" sz="4800">
              <a:solidFill>
                <a:srgbClr val="FFFFFF"/>
              </a:solidFill>
              <a:latin typeface="Lato Black"/>
              <a:ea typeface="Lato Black"/>
              <a:cs typeface="Lato Black"/>
              <a:sym typeface="Lato Black"/>
            </a:endParaRPr>
          </a:p>
        </p:txBody>
      </p:sp>
      <p:pic>
        <p:nvPicPr>
          <p:cNvPr id="77" name="Google Shape;77;p1"/>
          <p:cNvPicPr preferRelativeResize="0"/>
          <p:nvPr/>
        </p:nvPicPr>
        <p:blipFill rotWithShape="1">
          <a:blip r:embed="rId3">
            <a:alphaModFix/>
          </a:blip>
          <a:srcRect b="0" l="0" r="0" t="0"/>
          <a:stretch/>
        </p:blipFill>
        <p:spPr>
          <a:xfrm>
            <a:off x="412874" y="3714747"/>
            <a:ext cx="1053199" cy="1053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1496fd66f99_3_0"/>
          <p:cNvSpPr txBox="1"/>
          <p:nvPr/>
        </p:nvSpPr>
        <p:spPr>
          <a:xfrm>
            <a:off x="1016125" y="1854475"/>
            <a:ext cx="3486900" cy="4002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t/>
            </a:r>
            <a:endParaRPr>
              <a:solidFill>
                <a:srgbClr val="F9F9F9"/>
              </a:solidFill>
              <a:latin typeface="Comic Sans MS"/>
              <a:ea typeface="Comic Sans MS"/>
              <a:cs typeface="Comic Sans MS"/>
              <a:sym typeface="Comic Sans MS"/>
            </a:endParaRPr>
          </a:p>
        </p:txBody>
      </p:sp>
      <p:sp>
        <p:nvSpPr>
          <p:cNvPr id="157" name="Google Shape;157;g1496fd66f99_3_0"/>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58" name="Google Shape;158;g1496fd66f99_3_0"/>
          <p:cNvSpPr txBox="1"/>
          <p:nvPr/>
        </p:nvSpPr>
        <p:spPr>
          <a:xfrm>
            <a:off x="214425" y="403100"/>
            <a:ext cx="8193900" cy="781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3600"/>
              <a:buFont typeface="Arial"/>
              <a:buNone/>
            </a:pPr>
            <a:r>
              <a:rPr b="1" lang="en-GB" sz="2600">
                <a:solidFill>
                  <a:schemeClr val="accent2"/>
                </a:solidFill>
                <a:latin typeface="Lato Black"/>
                <a:ea typeface="Lato Black"/>
                <a:cs typeface="Lato Black"/>
                <a:sym typeface="Lato Black"/>
              </a:rPr>
              <a:t>National minimum wage rates 2022</a:t>
            </a:r>
            <a:endParaRPr b="1" sz="2600">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sz="2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sz="2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sz="1000">
              <a:solidFill>
                <a:srgbClr val="FF8022"/>
              </a:solidFill>
              <a:latin typeface="Lato Black"/>
              <a:ea typeface="Lato Black"/>
              <a:cs typeface="Lato Black"/>
              <a:sym typeface="Lato Black"/>
            </a:endParaRPr>
          </a:p>
        </p:txBody>
      </p:sp>
      <p:sp>
        <p:nvSpPr>
          <p:cNvPr id="159" name="Google Shape;159;g1496fd66f99_3_0"/>
          <p:cNvSpPr txBox="1"/>
          <p:nvPr/>
        </p:nvSpPr>
        <p:spPr>
          <a:xfrm>
            <a:off x="141650" y="966900"/>
            <a:ext cx="7976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chemeClr val="lt1"/>
                </a:solidFill>
                <a:latin typeface="Lato Black"/>
                <a:ea typeface="Lato Black"/>
                <a:cs typeface="Lato Black"/>
                <a:sym typeface="Lato Black"/>
              </a:rPr>
              <a:t>First job or already employed? Get to know the minimum you have a right to get paid!</a:t>
            </a:r>
            <a:endParaRPr sz="1800">
              <a:solidFill>
                <a:schemeClr val="lt1"/>
              </a:solidFill>
              <a:latin typeface="Lato Black"/>
              <a:ea typeface="Lato Black"/>
              <a:cs typeface="Lato Black"/>
              <a:sym typeface="Lato Black"/>
            </a:endParaRPr>
          </a:p>
        </p:txBody>
      </p:sp>
      <p:sp>
        <p:nvSpPr>
          <p:cNvPr id="160" name="Google Shape;160;g1496fd66f99_3_0"/>
          <p:cNvSpPr txBox="1"/>
          <p:nvPr/>
        </p:nvSpPr>
        <p:spPr>
          <a:xfrm>
            <a:off x="266325" y="4472125"/>
            <a:ext cx="6088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Lato"/>
                <a:ea typeface="Lato"/>
                <a:cs typeface="Lato"/>
                <a:sym typeface="Lato"/>
              </a:rPr>
              <a:t>For a full guide to national minimum and living wage rates see: </a:t>
            </a:r>
            <a:r>
              <a:rPr lang="en-GB" u="sng">
                <a:solidFill>
                  <a:schemeClr val="folHlink"/>
                </a:solidFill>
                <a:latin typeface="Lato"/>
                <a:ea typeface="Lato"/>
                <a:cs typeface="Lato"/>
                <a:sym typeface="Lato"/>
                <a:hlinkClick r:id="rId3">
                  <a:extLst>
                    <a:ext uri="{A12FA001-AC4F-418D-AE19-62706E023703}">
                      <ahyp:hlinkClr val="tx"/>
                    </a:ext>
                  </a:extLst>
                </a:hlinkClick>
              </a:rPr>
              <a:t>https://www.gov.uk/national-minimum-wage-rates</a:t>
            </a:r>
            <a:endParaRPr>
              <a:latin typeface="Lato"/>
              <a:ea typeface="Lato"/>
              <a:cs typeface="Lato"/>
              <a:sym typeface="Lato"/>
            </a:endParaRPr>
          </a:p>
          <a:p>
            <a:pPr indent="0" lvl="0" marL="0" rtl="0" algn="l">
              <a:spcBef>
                <a:spcPts val="0"/>
              </a:spcBef>
              <a:spcAft>
                <a:spcPts val="0"/>
              </a:spcAft>
              <a:buNone/>
            </a:pPr>
            <a:r>
              <a:t/>
            </a:r>
            <a:endParaRPr>
              <a:solidFill>
                <a:schemeClr val="lt1"/>
              </a:solidFill>
              <a:latin typeface="Lato"/>
              <a:ea typeface="Lato"/>
              <a:cs typeface="Lato"/>
              <a:sym typeface="Lato"/>
            </a:endParaRPr>
          </a:p>
        </p:txBody>
      </p:sp>
      <p:sp>
        <p:nvSpPr>
          <p:cNvPr id="161" name="Google Shape;161;g1496fd66f99_3_0"/>
          <p:cNvSpPr/>
          <p:nvPr/>
        </p:nvSpPr>
        <p:spPr>
          <a:xfrm>
            <a:off x="1784875" y="2057400"/>
            <a:ext cx="1983000" cy="19776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000000"/>
              </a:solidFill>
              <a:latin typeface="Lato"/>
              <a:ea typeface="Lato"/>
              <a:cs typeface="Lato"/>
              <a:sym typeface="Lato"/>
            </a:endParaRPr>
          </a:p>
          <a:p>
            <a:pPr indent="0" lvl="0" marL="0" rtl="0" algn="ctr">
              <a:spcBef>
                <a:spcPts val="0"/>
              </a:spcBef>
              <a:spcAft>
                <a:spcPts val="0"/>
              </a:spcAft>
              <a:buNone/>
            </a:pPr>
            <a:r>
              <a:t/>
            </a:r>
            <a:endParaRPr b="1" sz="1800">
              <a:solidFill>
                <a:srgbClr val="000000"/>
              </a:solidFill>
              <a:latin typeface="Lato"/>
              <a:ea typeface="Lato"/>
              <a:cs typeface="Lato"/>
              <a:sym typeface="Lato"/>
            </a:endParaRPr>
          </a:p>
          <a:p>
            <a:pPr indent="0" lvl="0" marL="0" rtl="0" algn="l">
              <a:spcBef>
                <a:spcPts val="0"/>
              </a:spcBef>
              <a:spcAft>
                <a:spcPts val="0"/>
              </a:spcAft>
              <a:buNone/>
            </a:pPr>
            <a:r>
              <a:t/>
            </a:r>
            <a:endParaRPr b="1">
              <a:solidFill>
                <a:srgbClr val="000000"/>
              </a:solidFill>
              <a:latin typeface="Lato"/>
              <a:ea typeface="Lato"/>
              <a:cs typeface="Lato"/>
              <a:sym typeface="Lato"/>
            </a:endParaRPr>
          </a:p>
        </p:txBody>
      </p:sp>
      <p:sp>
        <p:nvSpPr>
          <p:cNvPr id="162" name="Google Shape;162;g1496fd66f99_3_0"/>
          <p:cNvSpPr/>
          <p:nvPr/>
        </p:nvSpPr>
        <p:spPr>
          <a:xfrm>
            <a:off x="190125" y="2333775"/>
            <a:ext cx="1407300" cy="14511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1496fd66f99_3_0"/>
          <p:cNvSpPr/>
          <p:nvPr/>
        </p:nvSpPr>
        <p:spPr>
          <a:xfrm>
            <a:off x="3914175" y="1894713"/>
            <a:ext cx="2320200" cy="24450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1496fd66f99_3_0"/>
          <p:cNvSpPr/>
          <p:nvPr/>
        </p:nvSpPr>
        <p:spPr>
          <a:xfrm>
            <a:off x="6380675" y="1634325"/>
            <a:ext cx="2653500" cy="27054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1496fd66f99_3_0"/>
          <p:cNvSpPr txBox="1"/>
          <p:nvPr/>
        </p:nvSpPr>
        <p:spPr>
          <a:xfrm>
            <a:off x="219675" y="2563575"/>
            <a:ext cx="1377600" cy="112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dk1"/>
                </a:solidFill>
                <a:latin typeface="Lato"/>
                <a:ea typeface="Lato"/>
                <a:cs typeface="Lato"/>
                <a:sym typeface="Lato"/>
              </a:rPr>
              <a:t>Apprentice / Under 18</a:t>
            </a:r>
            <a:endParaRPr b="1" sz="1800">
              <a:solidFill>
                <a:schemeClr val="dk1"/>
              </a:solidFill>
              <a:latin typeface="Lato"/>
              <a:ea typeface="Lato"/>
              <a:cs typeface="Lato"/>
              <a:sym typeface="Lato"/>
            </a:endParaRPr>
          </a:p>
          <a:p>
            <a:pPr indent="0" lvl="0" marL="0" rtl="0" algn="ctr">
              <a:spcBef>
                <a:spcPts val="0"/>
              </a:spcBef>
              <a:spcAft>
                <a:spcPts val="0"/>
              </a:spcAft>
              <a:buNone/>
            </a:pPr>
            <a:r>
              <a:rPr b="1" lang="en-GB" sz="2500">
                <a:solidFill>
                  <a:schemeClr val="dk1"/>
                </a:solidFill>
                <a:latin typeface="Lato"/>
                <a:ea typeface="Lato"/>
                <a:cs typeface="Lato"/>
                <a:sym typeface="Lato"/>
              </a:rPr>
              <a:t>£4.81</a:t>
            </a:r>
            <a:endParaRPr b="1" sz="2500">
              <a:solidFill>
                <a:schemeClr val="dk1"/>
              </a:solidFill>
              <a:latin typeface="Lato"/>
              <a:ea typeface="Lato"/>
              <a:cs typeface="Lato"/>
              <a:sym typeface="Lato"/>
            </a:endParaRPr>
          </a:p>
        </p:txBody>
      </p:sp>
      <p:sp>
        <p:nvSpPr>
          <p:cNvPr id="166" name="Google Shape;166;g1496fd66f99_3_0"/>
          <p:cNvSpPr txBox="1"/>
          <p:nvPr/>
        </p:nvSpPr>
        <p:spPr>
          <a:xfrm>
            <a:off x="2075625" y="2709675"/>
            <a:ext cx="1377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Lato"/>
                <a:ea typeface="Lato"/>
                <a:cs typeface="Lato"/>
                <a:sym typeface="Lato"/>
              </a:rPr>
              <a:t>Aged 18-20</a:t>
            </a:r>
            <a:endParaRPr b="1" sz="18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GB" sz="2400">
                <a:solidFill>
                  <a:schemeClr val="dk1"/>
                </a:solidFill>
                <a:latin typeface="Lato"/>
                <a:ea typeface="Lato"/>
                <a:cs typeface="Lato"/>
                <a:sym typeface="Lato"/>
              </a:rPr>
              <a:t>£6.83</a:t>
            </a:r>
            <a:endParaRPr b="1" sz="2400">
              <a:solidFill>
                <a:schemeClr val="dk1"/>
              </a:solidFill>
              <a:latin typeface="Lato"/>
              <a:ea typeface="Lato"/>
              <a:cs typeface="Lato"/>
              <a:sym typeface="Lato"/>
            </a:endParaRPr>
          </a:p>
        </p:txBody>
      </p:sp>
      <p:sp>
        <p:nvSpPr>
          <p:cNvPr id="167" name="Google Shape;167;g1496fd66f99_3_0"/>
          <p:cNvSpPr txBox="1"/>
          <p:nvPr/>
        </p:nvSpPr>
        <p:spPr>
          <a:xfrm>
            <a:off x="4341250" y="2667475"/>
            <a:ext cx="1377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dk1"/>
                </a:solidFill>
                <a:latin typeface="Lato"/>
                <a:ea typeface="Lato"/>
                <a:cs typeface="Lato"/>
                <a:sym typeface="Lato"/>
              </a:rPr>
              <a:t>Aged 21-22</a:t>
            </a:r>
            <a:endParaRPr b="1" sz="1800">
              <a:solidFill>
                <a:schemeClr val="dk1"/>
              </a:solidFill>
              <a:latin typeface="Lato"/>
              <a:ea typeface="Lato"/>
              <a:cs typeface="Lato"/>
              <a:sym typeface="Lato"/>
            </a:endParaRPr>
          </a:p>
          <a:p>
            <a:pPr indent="0" lvl="0" marL="0" rtl="0" algn="ctr">
              <a:spcBef>
                <a:spcPts val="0"/>
              </a:spcBef>
              <a:spcAft>
                <a:spcPts val="0"/>
              </a:spcAft>
              <a:buNone/>
            </a:pPr>
            <a:r>
              <a:rPr b="1" lang="en-GB" sz="2400">
                <a:solidFill>
                  <a:schemeClr val="dk1"/>
                </a:solidFill>
                <a:latin typeface="Lato"/>
                <a:ea typeface="Lato"/>
                <a:cs typeface="Lato"/>
                <a:sym typeface="Lato"/>
              </a:rPr>
              <a:t>£9.18</a:t>
            </a:r>
            <a:endParaRPr b="1" sz="2400">
              <a:solidFill>
                <a:schemeClr val="dk1"/>
              </a:solidFill>
              <a:latin typeface="Lato"/>
              <a:ea typeface="Lato"/>
              <a:cs typeface="Lato"/>
              <a:sym typeface="Lato"/>
            </a:endParaRPr>
          </a:p>
        </p:txBody>
      </p:sp>
      <p:sp>
        <p:nvSpPr>
          <p:cNvPr id="168" name="Google Shape;168;g1496fd66f99_3_0"/>
          <p:cNvSpPr txBox="1"/>
          <p:nvPr/>
        </p:nvSpPr>
        <p:spPr>
          <a:xfrm>
            <a:off x="7008250" y="2563575"/>
            <a:ext cx="1377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dk1"/>
                </a:solidFill>
                <a:latin typeface="Lato"/>
                <a:ea typeface="Lato"/>
                <a:cs typeface="Lato"/>
                <a:sym typeface="Lato"/>
              </a:rPr>
              <a:t>Aged 23+</a:t>
            </a:r>
            <a:endParaRPr b="1" sz="1800">
              <a:solidFill>
                <a:schemeClr val="dk1"/>
              </a:solidFill>
              <a:latin typeface="Lato"/>
              <a:ea typeface="Lato"/>
              <a:cs typeface="Lato"/>
              <a:sym typeface="Lato"/>
            </a:endParaRPr>
          </a:p>
          <a:p>
            <a:pPr indent="0" lvl="0" marL="0" rtl="0" algn="ctr">
              <a:spcBef>
                <a:spcPts val="0"/>
              </a:spcBef>
              <a:spcAft>
                <a:spcPts val="0"/>
              </a:spcAft>
              <a:buNone/>
            </a:pPr>
            <a:r>
              <a:rPr b="1" lang="en-GB" sz="2400">
                <a:solidFill>
                  <a:schemeClr val="dk1"/>
                </a:solidFill>
                <a:latin typeface="Lato"/>
                <a:ea typeface="Lato"/>
                <a:cs typeface="Lato"/>
                <a:sym typeface="Lato"/>
              </a:rPr>
              <a:t>£9.50</a:t>
            </a:r>
            <a:endParaRPr b="1" sz="2400">
              <a:solidFill>
                <a:schemeClr val="dk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51"/>
          <p:cNvSpPr txBox="1"/>
          <p:nvPr/>
        </p:nvSpPr>
        <p:spPr>
          <a:xfrm>
            <a:off x="472450" y="275350"/>
            <a:ext cx="5858700" cy="133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lang="en-GB" sz="2600">
                <a:solidFill>
                  <a:srgbClr val="FF8022"/>
                </a:solidFill>
                <a:latin typeface="Lato Black"/>
                <a:ea typeface="Lato Black"/>
                <a:cs typeface="Lato Black"/>
                <a:sym typeface="Lato Black"/>
              </a:rPr>
              <a:t>What benefits are important to you when choosing a job?</a:t>
            </a:r>
            <a:endParaRPr b="1" sz="26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3600"/>
              <a:buFont typeface="Arial"/>
              <a:buNone/>
            </a:pPr>
            <a:r>
              <a:t/>
            </a:r>
            <a:endParaRPr b="1" sz="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lang="en-GB" sz="1800">
                <a:solidFill>
                  <a:schemeClr val="lt1"/>
                </a:solidFill>
                <a:latin typeface="Lato Black"/>
                <a:ea typeface="Lato Black"/>
                <a:cs typeface="Lato Black"/>
                <a:sym typeface="Lato Black"/>
              </a:rPr>
              <a:t>Can you think of any others?</a:t>
            </a:r>
            <a:endParaRPr sz="1800">
              <a:solidFill>
                <a:schemeClr val="lt1"/>
              </a:solidFill>
              <a:latin typeface="Lato Black"/>
              <a:ea typeface="Lato Black"/>
              <a:cs typeface="Lato Black"/>
              <a:sym typeface="Lato Black"/>
            </a:endParaRPr>
          </a:p>
        </p:txBody>
      </p:sp>
      <p:pic>
        <p:nvPicPr>
          <p:cNvPr descr="Cycling" id="174" name="Google Shape;174;p51"/>
          <p:cNvPicPr preferRelativeResize="0"/>
          <p:nvPr/>
        </p:nvPicPr>
        <p:blipFill rotWithShape="1">
          <a:blip r:embed="rId3">
            <a:alphaModFix/>
          </a:blip>
          <a:srcRect b="0" l="0" r="0" t="0"/>
          <a:stretch/>
        </p:blipFill>
        <p:spPr>
          <a:xfrm>
            <a:off x="9484600" y="619906"/>
            <a:ext cx="914400" cy="914400"/>
          </a:xfrm>
          <a:prstGeom prst="rect">
            <a:avLst/>
          </a:prstGeom>
          <a:noFill/>
          <a:ln>
            <a:noFill/>
          </a:ln>
        </p:spPr>
      </p:pic>
      <p:sp>
        <p:nvSpPr>
          <p:cNvPr id="175" name="Google Shape;175;p51"/>
          <p:cNvSpPr txBox="1"/>
          <p:nvPr/>
        </p:nvSpPr>
        <p:spPr>
          <a:xfrm>
            <a:off x="1341401" y="2699600"/>
            <a:ext cx="1407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u="none" cap="none" strike="noStrike">
                <a:solidFill>
                  <a:schemeClr val="lt1"/>
                </a:solidFill>
                <a:latin typeface="Lato Black"/>
                <a:ea typeface="Lato Black"/>
                <a:cs typeface="Lato Black"/>
                <a:sym typeface="Lato Black"/>
              </a:rPr>
              <a:t>Child </a:t>
            </a:r>
            <a:endParaRPr b="1" i="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care vouchers</a:t>
            </a:r>
            <a:endParaRPr b="1" i="0" u="none" cap="none" strike="noStrike">
              <a:solidFill>
                <a:schemeClr val="lt1"/>
              </a:solidFill>
              <a:latin typeface="Lato Black"/>
              <a:ea typeface="Lato Black"/>
              <a:cs typeface="Lato Black"/>
              <a:sym typeface="Lato Black"/>
            </a:endParaRPr>
          </a:p>
        </p:txBody>
      </p:sp>
      <p:sp>
        <p:nvSpPr>
          <p:cNvPr id="176" name="Google Shape;176;p51"/>
          <p:cNvSpPr txBox="1"/>
          <p:nvPr/>
        </p:nvSpPr>
        <p:spPr>
          <a:xfrm>
            <a:off x="3205370" y="2650482"/>
            <a:ext cx="2733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Free stuff or food</a:t>
            </a:r>
            <a:endParaRPr b="1" i="0" u="none" cap="none" strike="noStrike">
              <a:solidFill>
                <a:schemeClr val="lt1"/>
              </a:solidFill>
              <a:latin typeface="Lato Black"/>
              <a:ea typeface="Lato Black"/>
              <a:cs typeface="Lato Black"/>
              <a:sym typeface="Lato Black"/>
            </a:endParaRPr>
          </a:p>
        </p:txBody>
      </p:sp>
      <p:sp>
        <p:nvSpPr>
          <p:cNvPr id="177" name="Google Shape;177;p51"/>
          <p:cNvSpPr txBox="1"/>
          <p:nvPr/>
        </p:nvSpPr>
        <p:spPr>
          <a:xfrm>
            <a:off x="5817236" y="2655782"/>
            <a:ext cx="2733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u="none" cap="none" strike="noStrike">
                <a:solidFill>
                  <a:schemeClr val="lt1"/>
                </a:solidFill>
                <a:latin typeface="Lato Black"/>
                <a:ea typeface="Lato Black"/>
                <a:cs typeface="Lato Black"/>
                <a:sym typeface="Lato Black"/>
              </a:rPr>
              <a:t>Cycle to </a:t>
            </a:r>
            <a:endParaRPr b="1" i="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i="0" lang="en-GB" u="none" cap="none" strike="noStrike">
                <a:solidFill>
                  <a:schemeClr val="lt1"/>
                </a:solidFill>
                <a:latin typeface="Lato Black"/>
                <a:ea typeface="Lato Black"/>
                <a:cs typeface="Lato Black"/>
                <a:sym typeface="Lato Black"/>
              </a:rPr>
              <a:t>work scheme</a:t>
            </a:r>
            <a:endParaRPr b="1" i="0" u="none" cap="none" strike="noStrike">
              <a:solidFill>
                <a:schemeClr val="lt1"/>
              </a:solidFill>
              <a:latin typeface="Lato Black"/>
              <a:ea typeface="Lato Black"/>
              <a:cs typeface="Lato Black"/>
              <a:sym typeface="Lato Black"/>
            </a:endParaRPr>
          </a:p>
        </p:txBody>
      </p:sp>
      <p:sp>
        <p:nvSpPr>
          <p:cNvPr id="178" name="Google Shape;178;p51"/>
          <p:cNvSpPr txBox="1"/>
          <p:nvPr/>
        </p:nvSpPr>
        <p:spPr>
          <a:xfrm>
            <a:off x="3205375" y="4361369"/>
            <a:ext cx="2733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u="none" cap="none" strike="noStrike">
                <a:solidFill>
                  <a:schemeClr val="lt1"/>
                </a:solidFill>
                <a:latin typeface="Lato Black"/>
                <a:ea typeface="Lato Black"/>
                <a:cs typeface="Lato Black"/>
                <a:sym typeface="Lato Black"/>
              </a:rPr>
              <a:t>Company </a:t>
            </a:r>
            <a:endParaRPr b="1" i="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i="0" lang="en-GB" u="none" cap="none" strike="noStrike">
                <a:solidFill>
                  <a:schemeClr val="lt1"/>
                </a:solidFill>
                <a:latin typeface="Lato Black"/>
                <a:ea typeface="Lato Black"/>
                <a:cs typeface="Lato Black"/>
                <a:sym typeface="Lato Black"/>
              </a:rPr>
              <a:t>car</a:t>
            </a:r>
            <a:endParaRPr b="1" i="0" u="none" cap="none" strike="noStrike">
              <a:solidFill>
                <a:schemeClr val="lt1"/>
              </a:solidFill>
              <a:latin typeface="Lato Black"/>
              <a:ea typeface="Lato Black"/>
              <a:cs typeface="Lato Black"/>
              <a:sym typeface="Lato Black"/>
            </a:endParaRPr>
          </a:p>
        </p:txBody>
      </p:sp>
      <p:sp>
        <p:nvSpPr>
          <p:cNvPr id="179" name="Google Shape;179;p51"/>
          <p:cNvSpPr txBox="1"/>
          <p:nvPr/>
        </p:nvSpPr>
        <p:spPr>
          <a:xfrm>
            <a:off x="6033688" y="4375650"/>
            <a:ext cx="23004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u="none" cap="none" strike="noStrike">
                <a:solidFill>
                  <a:schemeClr val="lt1"/>
                </a:solidFill>
                <a:latin typeface="Lato Black"/>
                <a:ea typeface="Lato Black"/>
                <a:cs typeface="Lato Black"/>
                <a:sym typeface="Lato Black"/>
              </a:rPr>
              <a:t>Health </a:t>
            </a:r>
            <a:endParaRPr b="1" i="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i="0" lang="en-GB" u="none" cap="none" strike="noStrike">
                <a:solidFill>
                  <a:schemeClr val="lt1"/>
                </a:solidFill>
                <a:latin typeface="Lato Black"/>
                <a:ea typeface="Lato Black"/>
                <a:cs typeface="Lato Black"/>
                <a:sym typeface="Lato Black"/>
              </a:rPr>
              <a:t>insurance</a:t>
            </a:r>
            <a:endParaRPr b="1" i="0" u="none" cap="none" strike="noStrike">
              <a:solidFill>
                <a:schemeClr val="lt1"/>
              </a:solidFill>
              <a:latin typeface="Lato Black"/>
              <a:ea typeface="Lato Black"/>
              <a:cs typeface="Lato Black"/>
              <a:sym typeface="Lato Black"/>
            </a:endParaRPr>
          </a:p>
        </p:txBody>
      </p:sp>
      <p:sp>
        <p:nvSpPr>
          <p:cNvPr id="180" name="Google Shape;180;p51"/>
          <p:cNvSpPr txBox="1"/>
          <p:nvPr/>
        </p:nvSpPr>
        <p:spPr>
          <a:xfrm>
            <a:off x="593500" y="4375644"/>
            <a:ext cx="2733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u="none" cap="none" strike="noStrike">
                <a:solidFill>
                  <a:schemeClr val="lt1"/>
                </a:solidFill>
                <a:latin typeface="Lato Black"/>
                <a:ea typeface="Lato Black"/>
                <a:cs typeface="Lato Black"/>
                <a:sym typeface="Lato Black"/>
              </a:rPr>
              <a:t>Company </a:t>
            </a:r>
            <a:endParaRPr b="1" i="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discount</a:t>
            </a:r>
            <a:endParaRPr b="1" i="0" u="none" cap="none" strike="noStrike">
              <a:solidFill>
                <a:schemeClr val="lt1"/>
              </a:solidFill>
              <a:latin typeface="Lato Black"/>
              <a:ea typeface="Lato Black"/>
              <a:cs typeface="Lato Black"/>
              <a:sym typeface="Lato Black"/>
            </a:endParaRPr>
          </a:p>
        </p:txBody>
      </p:sp>
      <p:pic>
        <p:nvPicPr>
          <p:cNvPr id="181" name="Google Shape;181;p51"/>
          <p:cNvPicPr preferRelativeResize="0"/>
          <p:nvPr/>
        </p:nvPicPr>
        <p:blipFill>
          <a:blip r:embed="rId4">
            <a:alphaModFix/>
          </a:blip>
          <a:stretch>
            <a:fillRect/>
          </a:stretch>
        </p:blipFill>
        <p:spPr>
          <a:xfrm>
            <a:off x="1442575" y="3326253"/>
            <a:ext cx="1035126" cy="1035126"/>
          </a:xfrm>
          <a:prstGeom prst="rect">
            <a:avLst/>
          </a:prstGeom>
          <a:noFill/>
          <a:ln>
            <a:noFill/>
          </a:ln>
        </p:spPr>
      </p:pic>
      <p:pic>
        <p:nvPicPr>
          <p:cNvPr id="182" name="Google Shape;182;p51"/>
          <p:cNvPicPr preferRelativeResize="0"/>
          <p:nvPr/>
        </p:nvPicPr>
        <p:blipFill>
          <a:blip r:embed="rId5">
            <a:alphaModFix/>
          </a:blip>
          <a:stretch>
            <a:fillRect/>
          </a:stretch>
        </p:blipFill>
        <p:spPr>
          <a:xfrm>
            <a:off x="4054444" y="1615360"/>
            <a:ext cx="1035126" cy="1035126"/>
          </a:xfrm>
          <a:prstGeom prst="rect">
            <a:avLst/>
          </a:prstGeom>
          <a:noFill/>
          <a:ln>
            <a:noFill/>
          </a:ln>
        </p:spPr>
      </p:pic>
      <p:pic>
        <p:nvPicPr>
          <p:cNvPr id="183" name="Google Shape;183;p51"/>
          <p:cNvPicPr preferRelativeResize="0"/>
          <p:nvPr/>
        </p:nvPicPr>
        <p:blipFill>
          <a:blip r:embed="rId6">
            <a:alphaModFix/>
          </a:blip>
          <a:stretch>
            <a:fillRect/>
          </a:stretch>
        </p:blipFill>
        <p:spPr>
          <a:xfrm>
            <a:off x="4054438" y="3279125"/>
            <a:ext cx="1035126" cy="1035126"/>
          </a:xfrm>
          <a:prstGeom prst="rect">
            <a:avLst/>
          </a:prstGeom>
          <a:noFill/>
          <a:ln>
            <a:noFill/>
          </a:ln>
        </p:spPr>
      </p:pic>
      <p:pic>
        <p:nvPicPr>
          <p:cNvPr id="184" name="Google Shape;184;p51"/>
          <p:cNvPicPr preferRelativeResize="0"/>
          <p:nvPr/>
        </p:nvPicPr>
        <p:blipFill>
          <a:blip r:embed="rId7">
            <a:alphaModFix/>
          </a:blip>
          <a:stretch>
            <a:fillRect/>
          </a:stretch>
        </p:blipFill>
        <p:spPr>
          <a:xfrm>
            <a:off x="1442562" y="1611732"/>
            <a:ext cx="1035126" cy="1035126"/>
          </a:xfrm>
          <a:prstGeom prst="rect">
            <a:avLst/>
          </a:prstGeom>
          <a:noFill/>
          <a:ln>
            <a:noFill/>
          </a:ln>
        </p:spPr>
      </p:pic>
      <p:pic>
        <p:nvPicPr>
          <p:cNvPr id="185" name="Google Shape;185;p51"/>
          <p:cNvPicPr preferRelativeResize="0"/>
          <p:nvPr/>
        </p:nvPicPr>
        <p:blipFill>
          <a:blip r:embed="rId8">
            <a:alphaModFix/>
          </a:blip>
          <a:stretch>
            <a:fillRect/>
          </a:stretch>
        </p:blipFill>
        <p:spPr>
          <a:xfrm>
            <a:off x="6666325" y="1611733"/>
            <a:ext cx="1035126" cy="1035126"/>
          </a:xfrm>
          <a:prstGeom prst="rect">
            <a:avLst/>
          </a:prstGeom>
          <a:noFill/>
          <a:ln>
            <a:noFill/>
          </a:ln>
        </p:spPr>
      </p:pic>
      <p:pic>
        <p:nvPicPr>
          <p:cNvPr id="186" name="Google Shape;186;p51"/>
          <p:cNvPicPr preferRelativeResize="0"/>
          <p:nvPr/>
        </p:nvPicPr>
        <p:blipFill>
          <a:blip r:embed="rId9">
            <a:alphaModFix/>
          </a:blip>
          <a:stretch>
            <a:fillRect/>
          </a:stretch>
        </p:blipFill>
        <p:spPr>
          <a:xfrm>
            <a:off x="6666313" y="3279136"/>
            <a:ext cx="1035126" cy="1035126"/>
          </a:xfrm>
          <a:prstGeom prst="rect">
            <a:avLst/>
          </a:prstGeom>
          <a:noFill/>
          <a:ln>
            <a:noFill/>
          </a:ln>
        </p:spPr>
      </p:pic>
      <p:sp>
        <p:nvSpPr>
          <p:cNvPr id="187" name="Google Shape;187;p51"/>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136e006184e_0_4"/>
          <p:cNvSpPr txBox="1"/>
          <p:nvPr/>
        </p:nvSpPr>
        <p:spPr>
          <a:xfrm>
            <a:off x="447328" y="427738"/>
            <a:ext cx="607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Different </a:t>
            </a:r>
            <a:r>
              <a:rPr b="1" lang="en-GB" sz="3600">
                <a:solidFill>
                  <a:srgbClr val="FF8022"/>
                </a:solidFill>
                <a:latin typeface="Lato Black"/>
                <a:ea typeface="Lato Black"/>
                <a:cs typeface="Lato Black"/>
                <a:sym typeface="Lato Black"/>
              </a:rPr>
              <a:t>types </a:t>
            </a:r>
            <a:r>
              <a:rPr b="1" i="0" lang="en-GB" sz="3600" u="none" cap="none" strike="noStrike">
                <a:solidFill>
                  <a:srgbClr val="FF8022"/>
                </a:solidFill>
                <a:latin typeface="Lato Black"/>
                <a:ea typeface="Lato Black"/>
                <a:cs typeface="Lato Black"/>
                <a:sym typeface="Lato Black"/>
              </a:rPr>
              <a:t>of work</a:t>
            </a:r>
            <a:endParaRPr b="1" i="0" sz="3600" u="none" cap="none" strike="noStrike">
              <a:solidFill>
                <a:srgbClr val="FF8022"/>
              </a:solidFill>
              <a:latin typeface="Lato Black"/>
              <a:ea typeface="Lato Black"/>
              <a:cs typeface="Lato Black"/>
              <a:sym typeface="Lato Black"/>
            </a:endParaRPr>
          </a:p>
        </p:txBody>
      </p:sp>
      <p:sp>
        <p:nvSpPr>
          <p:cNvPr id="193" name="Google Shape;193;g136e006184e_0_4"/>
          <p:cNvSpPr txBox="1"/>
          <p:nvPr/>
        </p:nvSpPr>
        <p:spPr>
          <a:xfrm>
            <a:off x="471875" y="1046450"/>
            <a:ext cx="5196000" cy="35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i="0" lang="en-GB" sz="1800" u="none" cap="none" strike="noStrike">
                <a:solidFill>
                  <a:schemeClr val="lt1"/>
                </a:solidFill>
                <a:latin typeface="Lato Black"/>
                <a:ea typeface="Lato Black"/>
                <a:cs typeface="Lato Black"/>
                <a:sym typeface="Lato Black"/>
              </a:rPr>
              <a:t>There are lots of ways people can earn money</a:t>
            </a:r>
            <a:endParaRPr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600"/>
              <a:buFont typeface="Arial"/>
              <a:buNone/>
            </a:pPr>
            <a:r>
              <a:t/>
            </a:r>
            <a:endParaRPr sz="2600">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2600"/>
              <a:buFont typeface="Arial"/>
              <a:buNone/>
            </a:pPr>
            <a:r>
              <a:t/>
            </a:r>
            <a:endParaRPr sz="2600">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2600"/>
              <a:buFont typeface="Arial"/>
              <a:buNone/>
            </a:pPr>
            <a:r>
              <a:t/>
            </a:r>
            <a:endParaRPr sz="2600">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2600"/>
              <a:buFont typeface="Arial"/>
              <a:buNone/>
            </a:pPr>
            <a:r>
              <a:t/>
            </a:r>
            <a:endParaRPr sz="2600">
              <a:solidFill>
                <a:schemeClr val="lt1"/>
              </a:solidFill>
              <a:latin typeface="Lato Light"/>
              <a:ea typeface="Lato Light"/>
              <a:cs typeface="Lato Light"/>
              <a:sym typeface="Lato Light"/>
            </a:endParaRPr>
          </a:p>
        </p:txBody>
      </p:sp>
      <p:sp>
        <p:nvSpPr>
          <p:cNvPr id="194" name="Google Shape;194;g136e006184e_0_4"/>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sz="1300">
              <a:latin typeface="Lato Black"/>
              <a:ea typeface="Lato Black"/>
              <a:cs typeface="Lato Black"/>
              <a:sym typeface="Lato Black"/>
            </a:endParaRPr>
          </a:p>
        </p:txBody>
      </p:sp>
      <p:sp>
        <p:nvSpPr>
          <p:cNvPr id="195" name="Google Shape;195;g136e006184e_0_4"/>
          <p:cNvSpPr/>
          <p:nvPr/>
        </p:nvSpPr>
        <p:spPr>
          <a:xfrm>
            <a:off x="569650" y="3558350"/>
            <a:ext cx="1923600" cy="1012500"/>
          </a:xfrm>
          <a:prstGeom prst="roundRect">
            <a:avLst>
              <a:gd fmla="val 16667" name="adj"/>
            </a:avLst>
          </a:prstGeom>
          <a:solidFill>
            <a:schemeClr val="accent2"/>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chemeClr val="lt1"/>
                </a:solidFill>
                <a:latin typeface="Lato"/>
                <a:ea typeface="Lato"/>
                <a:cs typeface="Lato"/>
                <a:sym typeface="Lato"/>
              </a:rPr>
              <a:t>Complete the Fact File for your 2 job profiles</a:t>
            </a:r>
            <a:endParaRPr b="1" sz="1500">
              <a:solidFill>
                <a:schemeClr val="lt1"/>
              </a:solidFill>
              <a:latin typeface="Lato"/>
              <a:ea typeface="Lato"/>
              <a:cs typeface="Lato"/>
              <a:sym typeface="Lato"/>
            </a:endParaRPr>
          </a:p>
        </p:txBody>
      </p:sp>
      <p:pic>
        <p:nvPicPr>
          <p:cNvPr id="196" name="Google Shape;196;g136e006184e_0_4"/>
          <p:cNvPicPr preferRelativeResize="0"/>
          <p:nvPr/>
        </p:nvPicPr>
        <p:blipFill>
          <a:blip r:embed="rId3">
            <a:alphaModFix/>
          </a:blip>
          <a:stretch>
            <a:fillRect/>
          </a:stretch>
        </p:blipFill>
        <p:spPr>
          <a:xfrm rot="-538265">
            <a:off x="2872900" y="1787637"/>
            <a:ext cx="2126654" cy="3055524"/>
          </a:xfrm>
          <a:prstGeom prst="rect">
            <a:avLst/>
          </a:prstGeom>
          <a:noFill/>
          <a:ln>
            <a:noFill/>
          </a:ln>
          <a:effectLst>
            <a:outerShdw blurRad="57150" rotWithShape="0" algn="bl" dir="5400000" dist="19050">
              <a:srgbClr val="000000">
                <a:alpha val="50000"/>
              </a:srgbClr>
            </a:outerShdw>
          </a:effectLst>
        </p:spPr>
      </p:pic>
      <p:pic>
        <p:nvPicPr>
          <p:cNvPr id="197" name="Google Shape;197;g136e006184e_0_4"/>
          <p:cNvPicPr preferRelativeResize="0"/>
          <p:nvPr/>
        </p:nvPicPr>
        <p:blipFill>
          <a:blip r:embed="rId4">
            <a:alphaModFix/>
          </a:blip>
          <a:stretch>
            <a:fillRect/>
          </a:stretch>
        </p:blipFill>
        <p:spPr>
          <a:xfrm rot="413683">
            <a:off x="5486659" y="1752966"/>
            <a:ext cx="2057365" cy="295759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142227ffe95_0_31"/>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142227ffe95_0_31"/>
          <p:cNvSpPr txBox="1"/>
          <p:nvPr/>
        </p:nvSpPr>
        <p:spPr>
          <a:xfrm>
            <a:off x="472450" y="286975"/>
            <a:ext cx="7380300" cy="846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600">
                <a:solidFill>
                  <a:schemeClr val="accent2"/>
                </a:solidFill>
                <a:latin typeface="Lato Black"/>
                <a:ea typeface="Lato Black"/>
                <a:cs typeface="Lato Black"/>
                <a:sym typeface="Lato Black"/>
              </a:rPr>
              <a:t>Discuss the advantages and disadvantages of these jobs</a:t>
            </a:r>
            <a:endParaRPr b="1" sz="2600">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chemeClr val="lt1"/>
              </a:solidFill>
              <a:latin typeface="Lato"/>
              <a:ea typeface="Lato"/>
              <a:cs typeface="Lato"/>
              <a:sym typeface="Lato"/>
            </a:endParaRPr>
          </a:p>
        </p:txBody>
      </p:sp>
      <p:sp>
        <p:nvSpPr>
          <p:cNvPr id="204" name="Google Shape;204;g142227ffe95_0_31"/>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05" name="Google Shape;205;g142227ffe95_0_31"/>
          <p:cNvSpPr txBox="1"/>
          <p:nvPr/>
        </p:nvSpPr>
        <p:spPr>
          <a:xfrm>
            <a:off x="2436402" y="2204100"/>
            <a:ext cx="5196000" cy="73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chemeClr val="lt1"/>
              </a:solidFill>
              <a:latin typeface="Lato"/>
              <a:ea typeface="Lato"/>
              <a:cs typeface="Lato"/>
              <a:sym typeface="Lato"/>
            </a:endParaRPr>
          </a:p>
        </p:txBody>
      </p:sp>
      <p:sp>
        <p:nvSpPr>
          <p:cNvPr id="206" name="Google Shape;206;g142227ffe95_0_31"/>
          <p:cNvSpPr txBox="1"/>
          <p:nvPr/>
        </p:nvSpPr>
        <p:spPr>
          <a:xfrm>
            <a:off x="502475" y="2762925"/>
            <a:ext cx="2413800" cy="23589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Zara</a:t>
            </a:r>
            <a:endParaRPr b="1">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sz="2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Job Title: </a:t>
            </a:r>
            <a:r>
              <a:rPr lang="en-GB" sz="1200">
                <a:solidFill>
                  <a:schemeClr val="lt1"/>
                </a:solidFill>
                <a:latin typeface="Lato"/>
                <a:ea typeface="Lato"/>
                <a:cs typeface="Lato"/>
                <a:sym typeface="Lato"/>
              </a:rPr>
              <a:t>Estate agent</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Type of Employment: </a:t>
            </a:r>
            <a:r>
              <a:rPr lang="en-GB" sz="1200">
                <a:solidFill>
                  <a:schemeClr val="lt1"/>
                </a:solidFill>
                <a:latin typeface="Lato"/>
                <a:ea typeface="Lato"/>
                <a:cs typeface="Lato"/>
                <a:sym typeface="Lato"/>
              </a:rPr>
              <a:t>Employed,</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lang="en-GB" sz="1200">
                <a:solidFill>
                  <a:schemeClr val="lt1"/>
                </a:solidFill>
                <a:latin typeface="Lato"/>
                <a:ea typeface="Lato"/>
                <a:cs typeface="Lato"/>
                <a:sym typeface="Lato"/>
              </a:rPr>
              <a:t>Part-time</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Weekly hours/days worked: </a:t>
            </a:r>
            <a:endParaRPr b="1" sz="12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lang="en-GB" sz="1200">
                <a:solidFill>
                  <a:schemeClr val="lt1"/>
                </a:solidFill>
                <a:latin typeface="Lato"/>
                <a:ea typeface="Lato"/>
                <a:cs typeface="Lato"/>
                <a:sym typeface="Lato"/>
              </a:rPr>
              <a:t> 4 days</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Wage or salary: </a:t>
            </a:r>
            <a:r>
              <a:rPr lang="en-GB" sz="1200">
                <a:solidFill>
                  <a:schemeClr val="lt1"/>
                </a:solidFill>
                <a:latin typeface="Lato"/>
                <a:ea typeface="Lato"/>
                <a:cs typeface="Lato"/>
                <a:sym typeface="Lato"/>
              </a:rPr>
              <a:t>£12,000</a:t>
            </a:r>
            <a:endParaRPr sz="12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Bonus/commission/tips?: </a:t>
            </a:r>
            <a:br>
              <a:rPr b="1" lang="en-GB" sz="1200">
                <a:solidFill>
                  <a:schemeClr val="lt1"/>
                </a:solidFill>
                <a:latin typeface="Lato Black"/>
                <a:ea typeface="Lato Black"/>
                <a:cs typeface="Lato Black"/>
                <a:sym typeface="Lato Black"/>
              </a:rPr>
            </a:br>
            <a:r>
              <a:rPr lang="en-GB" sz="1200">
                <a:solidFill>
                  <a:schemeClr val="lt1"/>
                </a:solidFill>
                <a:latin typeface="Lato"/>
                <a:ea typeface="Lato"/>
                <a:cs typeface="Lato"/>
                <a:sym typeface="Lato"/>
              </a:rPr>
              <a:t>Yes, 5% commission on the profit of a home sold</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a:solidFill>
                <a:schemeClr val="lt1"/>
              </a:solidFill>
              <a:latin typeface="Lato Black"/>
              <a:ea typeface="Lato Black"/>
              <a:cs typeface="Lato Black"/>
              <a:sym typeface="Lato Black"/>
            </a:endParaRPr>
          </a:p>
        </p:txBody>
      </p:sp>
      <p:sp>
        <p:nvSpPr>
          <p:cNvPr id="207" name="Google Shape;207;g142227ffe95_0_31"/>
          <p:cNvSpPr txBox="1"/>
          <p:nvPr/>
        </p:nvSpPr>
        <p:spPr>
          <a:xfrm>
            <a:off x="3138701" y="2762925"/>
            <a:ext cx="2413800" cy="21741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Jorge</a:t>
            </a:r>
            <a:endParaRPr b="1">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sz="2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Job Title: </a:t>
            </a:r>
            <a:r>
              <a:rPr lang="en-GB" sz="1200">
                <a:solidFill>
                  <a:schemeClr val="lt1"/>
                </a:solidFill>
                <a:latin typeface="Lato"/>
                <a:ea typeface="Lato"/>
                <a:cs typeface="Lato"/>
                <a:sym typeface="Lato"/>
              </a:rPr>
              <a:t>Plumber</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Type of Employment: </a:t>
            </a:r>
            <a:r>
              <a:rPr lang="en-GB" sz="1200">
                <a:solidFill>
                  <a:schemeClr val="lt1"/>
                </a:solidFill>
                <a:latin typeface="Lato"/>
                <a:ea typeface="Lato"/>
                <a:cs typeface="Lato"/>
                <a:sym typeface="Lato"/>
              </a:rPr>
              <a:t>Self-employed, Full-time</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Weekly hours/days worked:</a:t>
            </a:r>
            <a:r>
              <a:rPr b="1" lang="en-GB" sz="1200">
                <a:solidFill>
                  <a:schemeClr val="lt1"/>
                </a:solidFill>
                <a:latin typeface="Lato Black"/>
                <a:ea typeface="Lato Black"/>
                <a:cs typeface="Lato Black"/>
                <a:sym typeface="Lato Black"/>
              </a:rPr>
              <a:t> </a:t>
            </a:r>
            <a:r>
              <a:rPr lang="en-GB" sz="1200">
                <a:solidFill>
                  <a:schemeClr val="lt1"/>
                </a:solidFill>
                <a:latin typeface="Lato"/>
                <a:ea typeface="Lato"/>
                <a:cs typeface="Lato"/>
                <a:sym typeface="Lato"/>
              </a:rPr>
              <a:t>Varies but at times 50 hours a week</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Wage or salary: </a:t>
            </a:r>
            <a:r>
              <a:rPr lang="en-GB" sz="1200">
                <a:solidFill>
                  <a:schemeClr val="lt1"/>
                </a:solidFill>
                <a:latin typeface="Lato"/>
                <a:ea typeface="Lato"/>
                <a:cs typeface="Lato"/>
                <a:sym typeface="Lato"/>
              </a:rPr>
              <a:t>£30,000-£55,000</a:t>
            </a:r>
            <a:endParaRPr sz="12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Bonus/commission/tips?: </a:t>
            </a:r>
            <a:r>
              <a:rPr lang="en-GB" sz="1200">
                <a:solidFill>
                  <a:schemeClr val="lt1"/>
                </a:solidFill>
                <a:latin typeface="Lato"/>
                <a:ea typeface="Lato"/>
                <a:cs typeface="Lato"/>
                <a:sym typeface="Lato"/>
              </a:rPr>
              <a:t>No</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a:solidFill>
                <a:schemeClr val="lt1"/>
              </a:solidFill>
              <a:latin typeface="Lato Black"/>
              <a:ea typeface="Lato Black"/>
              <a:cs typeface="Lato Black"/>
              <a:sym typeface="Lato Black"/>
            </a:endParaRPr>
          </a:p>
        </p:txBody>
      </p:sp>
      <p:sp>
        <p:nvSpPr>
          <p:cNvPr id="208" name="Google Shape;208;g142227ffe95_0_31"/>
          <p:cNvSpPr txBox="1"/>
          <p:nvPr/>
        </p:nvSpPr>
        <p:spPr>
          <a:xfrm>
            <a:off x="5802200" y="2762925"/>
            <a:ext cx="2495100" cy="21396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Lucy</a:t>
            </a:r>
            <a:endParaRPr b="1">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Job Title: </a:t>
            </a:r>
            <a:r>
              <a:rPr lang="en-GB" sz="1200">
                <a:solidFill>
                  <a:schemeClr val="lt1"/>
                </a:solidFill>
                <a:latin typeface="Lato"/>
                <a:ea typeface="Lato"/>
                <a:cs typeface="Lato"/>
                <a:sym typeface="Lato"/>
              </a:rPr>
              <a:t>Barista</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Type of Employment: </a:t>
            </a:r>
            <a:r>
              <a:rPr lang="en-GB" sz="1200">
                <a:solidFill>
                  <a:schemeClr val="lt1"/>
                </a:solidFill>
                <a:latin typeface="Lato"/>
                <a:ea typeface="Lato"/>
                <a:cs typeface="Lato"/>
                <a:sym typeface="Lato"/>
              </a:rPr>
              <a:t>Employed, Part-time, Shift work </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Weekly hours/days worked:</a:t>
            </a:r>
            <a:r>
              <a:rPr b="1" lang="en-GB" sz="1200">
                <a:solidFill>
                  <a:schemeClr val="lt1"/>
                </a:solidFill>
                <a:latin typeface="Lato Black"/>
                <a:ea typeface="Lato Black"/>
                <a:cs typeface="Lato Black"/>
                <a:sym typeface="Lato Black"/>
              </a:rPr>
              <a:t> </a:t>
            </a:r>
            <a:endParaRPr b="1" sz="12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lang="en-GB" sz="1200">
                <a:solidFill>
                  <a:schemeClr val="lt1"/>
                </a:solidFill>
                <a:latin typeface="Lato"/>
                <a:ea typeface="Lato"/>
                <a:cs typeface="Lato"/>
                <a:sym typeface="Lato"/>
              </a:rPr>
              <a:t>Part time 15 hours/ week</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Wage or salary: </a:t>
            </a:r>
            <a:r>
              <a:rPr lang="en-GB" sz="1200">
                <a:solidFill>
                  <a:schemeClr val="lt1"/>
                </a:solidFill>
                <a:latin typeface="Lato"/>
                <a:ea typeface="Lato"/>
                <a:cs typeface="Lato"/>
                <a:sym typeface="Lato"/>
              </a:rPr>
              <a:t>£9.50 per hour</a:t>
            </a:r>
            <a:endParaRPr sz="12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Bonus/commission/tips?: </a:t>
            </a:r>
            <a:br>
              <a:rPr b="1" lang="en-GB" sz="1200">
                <a:solidFill>
                  <a:schemeClr val="lt1"/>
                </a:solidFill>
                <a:latin typeface="Lato Black"/>
                <a:ea typeface="Lato Black"/>
                <a:cs typeface="Lato Black"/>
                <a:sym typeface="Lato Black"/>
              </a:rPr>
            </a:br>
            <a:r>
              <a:rPr lang="en-GB" sz="1200">
                <a:solidFill>
                  <a:schemeClr val="lt1"/>
                </a:solidFill>
                <a:latin typeface="Lato"/>
                <a:ea typeface="Lato"/>
                <a:cs typeface="Lato"/>
                <a:sym typeface="Lato"/>
              </a:rPr>
              <a:t>Yes, tips</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a:solidFill>
                <a:schemeClr val="lt1"/>
              </a:solidFill>
              <a:latin typeface="Lato Black"/>
              <a:ea typeface="Lato Black"/>
              <a:cs typeface="Lato Black"/>
              <a:sym typeface="Lato Black"/>
            </a:endParaRPr>
          </a:p>
        </p:txBody>
      </p:sp>
      <p:pic>
        <p:nvPicPr>
          <p:cNvPr id="209" name="Google Shape;209;g142227ffe95_0_31"/>
          <p:cNvPicPr preferRelativeResize="0"/>
          <p:nvPr/>
        </p:nvPicPr>
        <p:blipFill>
          <a:blip r:embed="rId3">
            <a:alphaModFix/>
          </a:blip>
          <a:stretch>
            <a:fillRect/>
          </a:stretch>
        </p:blipFill>
        <p:spPr>
          <a:xfrm>
            <a:off x="502475" y="1607550"/>
            <a:ext cx="1237499" cy="1237499"/>
          </a:xfrm>
          <a:prstGeom prst="rect">
            <a:avLst/>
          </a:prstGeom>
          <a:noFill/>
          <a:ln>
            <a:noFill/>
          </a:ln>
        </p:spPr>
      </p:pic>
      <p:pic>
        <p:nvPicPr>
          <p:cNvPr id="210" name="Google Shape;210;g142227ffe95_0_31"/>
          <p:cNvPicPr preferRelativeResize="0"/>
          <p:nvPr/>
        </p:nvPicPr>
        <p:blipFill rotWithShape="1">
          <a:blip r:embed="rId4">
            <a:alphaModFix/>
          </a:blip>
          <a:srcRect b="0" l="0" r="0" t="0"/>
          <a:stretch/>
        </p:blipFill>
        <p:spPr>
          <a:xfrm>
            <a:off x="3138700" y="1607550"/>
            <a:ext cx="1237499" cy="1237499"/>
          </a:xfrm>
          <a:prstGeom prst="rect">
            <a:avLst/>
          </a:prstGeom>
          <a:noFill/>
          <a:ln>
            <a:noFill/>
          </a:ln>
        </p:spPr>
      </p:pic>
      <p:pic>
        <p:nvPicPr>
          <p:cNvPr id="211" name="Google Shape;211;g142227ffe95_0_31"/>
          <p:cNvPicPr preferRelativeResize="0"/>
          <p:nvPr/>
        </p:nvPicPr>
        <p:blipFill rotWithShape="1">
          <a:blip r:embed="rId5">
            <a:alphaModFix/>
          </a:blip>
          <a:srcRect b="0" l="0" r="0" t="0"/>
          <a:stretch/>
        </p:blipFill>
        <p:spPr>
          <a:xfrm>
            <a:off x="5802200" y="1607550"/>
            <a:ext cx="1237499" cy="1237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42227ffe95_0_8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142227ffe95_0_80"/>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18" name="Google Shape;218;g142227ffe95_0_80"/>
          <p:cNvSpPr txBox="1"/>
          <p:nvPr/>
        </p:nvSpPr>
        <p:spPr>
          <a:xfrm>
            <a:off x="2436402" y="2204100"/>
            <a:ext cx="5196000" cy="73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chemeClr val="lt1"/>
              </a:solidFill>
              <a:latin typeface="Lato"/>
              <a:ea typeface="Lato"/>
              <a:cs typeface="Lato"/>
              <a:sym typeface="Lato"/>
            </a:endParaRPr>
          </a:p>
        </p:txBody>
      </p:sp>
      <p:sp>
        <p:nvSpPr>
          <p:cNvPr id="219" name="Google Shape;219;g142227ffe95_0_80"/>
          <p:cNvSpPr txBox="1"/>
          <p:nvPr/>
        </p:nvSpPr>
        <p:spPr>
          <a:xfrm>
            <a:off x="502475" y="2762925"/>
            <a:ext cx="2475000" cy="2543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David</a:t>
            </a:r>
            <a:endParaRPr b="1">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sz="2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Job Title: </a:t>
            </a:r>
            <a:r>
              <a:rPr lang="en-GB" sz="1200">
                <a:solidFill>
                  <a:schemeClr val="lt1"/>
                </a:solidFill>
                <a:latin typeface="Lato"/>
                <a:ea typeface="Lato"/>
                <a:cs typeface="Lato"/>
                <a:sym typeface="Lato"/>
              </a:rPr>
              <a:t>Junior investment banker</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Type of Employment: </a:t>
            </a:r>
            <a:r>
              <a:rPr lang="en-GB" sz="1200">
                <a:solidFill>
                  <a:schemeClr val="lt1"/>
                </a:solidFill>
                <a:latin typeface="Lato"/>
                <a:ea typeface="Lato"/>
                <a:cs typeface="Lato"/>
                <a:sym typeface="Lato"/>
              </a:rPr>
              <a:t>Employed, Full time</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xtLst>
                <a:ext uri="http://customooxmlschemas.google.com/">
                  <go:slidesCustomData xmlns:go="http://customooxmlschemas.google.com/" textRoundtripDataId="12"/>
                </a:ext>
              </a:extLst>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extLst>
                  <a:ext uri="http://customooxmlschemas.google.com/">
                    <go:slidesCustomData xmlns:go="http://customooxmlschemas.google.com/" textRoundtripDataId="13"/>
                  </a:ext>
                </a:extLst>
              </a:rPr>
              <a:t>Weekly h</a:t>
            </a:r>
            <a:r>
              <a:rPr b="1" lang="en-GB" sz="1200">
                <a:solidFill>
                  <a:schemeClr val="lt1"/>
                </a:solidFill>
                <a:latin typeface="Lato Black"/>
                <a:ea typeface="Lato Black"/>
                <a:cs typeface="Lato Black"/>
                <a:sym typeface="Lato Black"/>
                <a:extLst>
                  <a:ext uri="http://customooxmlschemas.google.com/">
                    <go:slidesCustomData xmlns:go="http://customooxmlschemas.google.com/" textRoundtripDataId="14"/>
                  </a:ext>
                </a:extLst>
              </a:rPr>
              <a:t>ours/days worked: </a:t>
            </a:r>
            <a:endParaRPr b="1" sz="1200">
              <a:solidFill>
                <a:schemeClr val="lt1"/>
              </a:solidFill>
              <a:latin typeface="Lato Black"/>
              <a:ea typeface="Lato Black"/>
              <a:cs typeface="Lato Black"/>
              <a:sym typeface="Lato Black"/>
              <a:extLst>
                <a:ext uri="http://customooxmlschemas.google.com/">
                  <go:slidesCustomData xmlns:go="http://customooxmlschemas.google.com/" textRoundtripDataId="15"/>
                </a:ext>
              </a:extLst>
            </a:endParaRPr>
          </a:p>
          <a:p>
            <a:pPr indent="0" lvl="0" marL="0" marR="0" rtl="0" algn="l">
              <a:lnSpc>
                <a:spcPct val="100000"/>
              </a:lnSpc>
              <a:spcBef>
                <a:spcPts val="0"/>
              </a:spcBef>
              <a:spcAft>
                <a:spcPts val="0"/>
              </a:spcAft>
              <a:buClr>
                <a:srgbClr val="000000"/>
              </a:buClr>
              <a:buSzPts val="2800"/>
              <a:buFont typeface="Arial"/>
              <a:buNone/>
            </a:pPr>
            <a:r>
              <a:rPr lang="en-GB" sz="1200">
                <a:solidFill>
                  <a:schemeClr val="lt1"/>
                </a:solidFill>
                <a:latin typeface="Lato"/>
                <a:ea typeface="Lato"/>
                <a:cs typeface="Lato"/>
                <a:sym typeface="Lato"/>
                <a:extLst>
                  <a:ext uri="http://customooxmlschemas.google.com/">
                    <go:slidesCustomData xmlns:go="http://customooxmlschemas.google.com/" textRoundtripDataId="16"/>
                  </a:ext>
                </a:extLst>
              </a:rPr>
              <a:t>Full time contract </a:t>
            </a:r>
            <a:r>
              <a:rPr lang="en-GB" sz="1200">
                <a:solidFill>
                  <a:schemeClr val="lt1"/>
                </a:solidFill>
                <a:latin typeface="Lato"/>
                <a:ea typeface="Lato"/>
                <a:cs typeface="Lato"/>
                <a:sym typeface="Lato"/>
              </a:rPr>
              <a:t>but often works 80-100 hours a week </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Wage or</a:t>
            </a:r>
            <a:r>
              <a:rPr b="1" lang="en-GB" sz="1200">
                <a:solidFill>
                  <a:schemeClr val="lt1"/>
                </a:solidFill>
                <a:latin typeface="Lato Black"/>
                <a:ea typeface="Lato Black"/>
                <a:cs typeface="Lato Black"/>
                <a:sym typeface="Lato Black"/>
              </a:rPr>
              <a:t> salary: </a:t>
            </a:r>
            <a:r>
              <a:rPr lang="en-GB" sz="1200">
                <a:solidFill>
                  <a:schemeClr val="lt1"/>
                </a:solidFill>
                <a:latin typeface="Lato"/>
                <a:ea typeface="Lato"/>
                <a:cs typeface="Lato"/>
                <a:sym typeface="Lato"/>
              </a:rPr>
              <a:t>£42,000</a:t>
            </a:r>
            <a:endParaRPr sz="12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Bonus/commission/tips?: </a:t>
            </a:r>
            <a:br>
              <a:rPr b="1" lang="en-GB" sz="1200">
                <a:solidFill>
                  <a:schemeClr val="lt1"/>
                </a:solidFill>
                <a:latin typeface="Lato Black"/>
                <a:ea typeface="Lato Black"/>
                <a:cs typeface="Lato Black"/>
                <a:sym typeface="Lato Black"/>
              </a:rPr>
            </a:br>
            <a:r>
              <a:rPr lang="en-GB" sz="1200">
                <a:solidFill>
                  <a:schemeClr val="lt1"/>
                </a:solidFill>
                <a:latin typeface="Lato"/>
                <a:ea typeface="Lato"/>
                <a:cs typeface="Lato"/>
                <a:sym typeface="Lato"/>
              </a:rPr>
              <a:t>Yes, bonus of up to 30% of his base salary</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a:solidFill>
                <a:schemeClr val="lt1"/>
              </a:solidFill>
              <a:latin typeface="Lato Black"/>
              <a:ea typeface="Lato Black"/>
              <a:cs typeface="Lato Black"/>
              <a:sym typeface="Lato Black"/>
            </a:endParaRPr>
          </a:p>
        </p:txBody>
      </p:sp>
      <p:sp>
        <p:nvSpPr>
          <p:cNvPr id="220" name="Google Shape;220;g142227ffe95_0_80"/>
          <p:cNvSpPr txBox="1"/>
          <p:nvPr/>
        </p:nvSpPr>
        <p:spPr>
          <a:xfrm>
            <a:off x="3138701" y="2762925"/>
            <a:ext cx="2413800" cy="21741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Shivaughn</a:t>
            </a:r>
            <a:endParaRPr b="1">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sz="2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Job Title: </a:t>
            </a:r>
            <a:r>
              <a:rPr lang="en-GB" sz="1200">
                <a:solidFill>
                  <a:schemeClr val="lt1"/>
                </a:solidFill>
                <a:latin typeface="Lato"/>
                <a:ea typeface="Lato"/>
                <a:cs typeface="Lato"/>
                <a:sym typeface="Lato"/>
              </a:rPr>
              <a:t>Food delivery courier</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Type of Employment: </a:t>
            </a:r>
            <a:r>
              <a:rPr lang="en-GB" sz="1200">
                <a:solidFill>
                  <a:schemeClr val="lt1"/>
                </a:solidFill>
                <a:latin typeface="Lato"/>
                <a:ea typeface="Lato"/>
                <a:cs typeface="Lato"/>
                <a:sym typeface="Lato"/>
              </a:rPr>
              <a:t>Zero-hours, Part time </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Weekly hours/days worked:</a:t>
            </a:r>
            <a:r>
              <a:rPr b="1" lang="en-GB" sz="1200">
                <a:solidFill>
                  <a:schemeClr val="lt1"/>
                </a:solidFill>
                <a:latin typeface="Lato Black"/>
                <a:ea typeface="Lato Black"/>
                <a:cs typeface="Lato Black"/>
                <a:sym typeface="Lato Black"/>
              </a:rPr>
              <a:t> </a:t>
            </a:r>
            <a:r>
              <a:rPr lang="en-GB" sz="1200">
                <a:solidFill>
                  <a:schemeClr val="lt1"/>
                </a:solidFill>
                <a:latin typeface="Lato"/>
                <a:ea typeface="Lato"/>
                <a:cs typeface="Lato"/>
                <a:sym typeface="Lato"/>
              </a:rPr>
              <a:t>Depends, roughly 3 days</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Wage or salary</a:t>
            </a:r>
            <a:r>
              <a:rPr b="1" lang="en-GB" sz="1200">
                <a:solidFill>
                  <a:schemeClr val="lt1"/>
                </a:solidFill>
                <a:latin typeface="Lato Black"/>
                <a:ea typeface="Lato Black"/>
                <a:cs typeface="Lato Black"/>
                <a:sym typeface="Lato Black"/>
              </a:rPr>
              <a:t>: </a:t>
            </a:r>
            <a:r>
              <a:rPr lang="en-GB" sz="1200">
                <a:solidFill>
                  <a:schemeClr val="lt1"/>
                </a:solidFill>
                <a:latin typeface="Lato"/>
                <a:ea typeface="Lato"/>
                <a:cs typeface="Lato"/>
                <a:sym typeface="Lato"/>
              </a:rPr>
              <a:t>£11 per hour on average</a:t>
            </a:r>
            <a:endParaRPr sz="12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Bonus/commission/tips?: </a:t>
            </a:r>
            <a:r>
              <a:rPr lang="en-GB" sz="1200">
                <a:solidFill>
                  <a:schemeClr val="lt1"/>
                </a:solidFill>
                <a:latin typeface="Lato"/>
                <a:ea typeface="Lato"/>
                <a:cs typeface="Lato"/>
                <a:sym typeface="Lato"/>
              </a:rPr>
              <a:t>No</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a:solidFill>
                <a:schemeClr val="lt1"/>
              </a:solidFill>
              <a:latin typeface="Lato Black"/>
              <a:ea typeface="Lato Black"/>
              <a:cs typeface="Lato Black"/>
              <a:sym typeface="Lato Black"/>
            </a:endParaRPr>
          </a:p>
        </p:txBody>
      </p:sp>
      <p:sp>
        <p:nvSpPr>
          <p:cNvPr id="221" name="Google Shape;221;g142227ffe95_0_80"/>
          <p:cNvSpPr txBox="1"/>
          <p:nvPr/>
        </p:nvSpPr>
        <p:spPr>
          <a:xfrm>
            <a:off x="5802200" y="2762925"/>
            <a:ext cx="2475000" cy="21396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GB">
                <a:solidFill>
                  <a:schemeClr val="lt1"/>
                </a:solidFill>
                <a:latin typeface="Lato Black"/>
                <a:ea typeface="Lato Black"/>
                <a:cs typeface="Lato Black"/>
                <a:sym typeface="Lato Black"/>
              </a:rPr>
              <a:t>Ken</a:t>
            </a:r>
            <a:endParaRPr b="1">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Job Title: </a:t>
            </a:r>
            <a:r>
              <a:rPr lang="en-GB" sz="1200">
                <a:solidFill>
                  <a:schemeClr val="lt1"/>
                </a:solidFill>
                <a:latin typeface="Lato"/>
                <a:ea typeface="Lato"/>
                <a:cs typeface="Lato"/>
                <a:sym typeface="Lato"/>
              </a:rPr>
              <a:t>Graphic designer</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Type of Employment: </a:t>
            </a:r>
            <a:r>
              <a:rPr lang="en-GB" sz="1200">
                <a:solidFill>
                  <a:schemeClr val="lt1"/>
                </a:solidFill>
                <a:latin typeface="Lato"/>
                <a:ea typeface="Lato"/>
                <a:cs typeface="Lato"/>
                <a:sym typeface="Lato"/>
              </a:rPr>
              <a:t>Self-employed, Freelancer</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Weekly hours/days worked: </a:t>
            </a:r>
            <a:endParaRPr b="1" sz="12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lang="en-GB" sz="1200">
                <a:solidFill>
                  <a:schemeClr val="lt1"/>
                </a:solidFill>
                <a:latin typeface="Lato"/>
                <a:ea typeface="Lato"/>
                <a:cs typeface="Lato"/>
                <a:sym typeface="Lato"/>
              </a:rPr>
              <a:t>Day rates. </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Wage or salary</a:t>
            </a:r>
            <a:r>
              <a:rPr b="1" lang="en-GB" sz="1200">
                <a:solidFill>
                  <a:schemeClr val="lt1"/>
                </a:solidFill>
                <a:latin typeface="Lato Black"/>
                <a:ea typeface="Lato Black"/>
                <a:cs typeface="Lato Black"/>
                <a:sym typeface="Lato Black"/>
              </a:rPr>
              <a:t>: </a:t>
            </a:r>
            <a:r>
              <a:rPr lang="en-GB" sz="1200">
                <a:solidFill>
                  <a:schemeClr val="lt1"/>
                </a:solidFill>
                <a:latin typeface="Lato"/>
                <a:ea typeface="Lato"/>
                <a:cs typeface="Lato"/>
                <a:sym typeface="Lato"/>
              </a:rPr>
              <a:t>£200 per day </a:t>
            </a:r>
            <a:endParaRPr sz="1200">
              <a:solidFill>
                <a:schemeClr val="lt1"/>
              </a:solidFill>
              <a:latin typeface="Lato"/>
              <a:ea typeface="Lato"/>
              <a:cs typeface="Lato"/>
              <a:sym typeface="Lato"/>
            </a:endParaRPr>
          </a:p>
          <a:p>
            <a:pPr indent="0" lvl="0" marL="0" rtl="0" algn="l">
              <a:spcBef>
                <a:spcPts val="0"/>
              </a:spcBef>
              <a:spcAft>
                <a:spcPts val="0"/>
              </a:spcAft>
              <a:buClr>
                <a:srgbClr val="000000"/>
              </a:buClr>
              <a:buSzPts val="2800"/>
              <a:buFont typeface="Arial"/>
              <a:buNone/>
            </a:pPr>
            <a:r>
              <a:t/>
            </a:r>
            <a:endParaRPr sz="1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lang="en-GB" sz="1200">
                <a:solidFill>
                  <a:schemeClr val="lt1"/>
                </a:solidFill>
                <a:latin typeface="Lato Black"/>
                <a:ea typeface="Lato Black"/>
                <a:cs typeface="Lato Black"/>
                <a:sym typeface="Lato Black"/>
              </a:rPr>
              <a:t>Bonus/commission/tips?: </a:t>
            </a:r>
            <a:br>
              <a:rPr b="1" lang="en-GB" sz="1200">
                <a:solidFill>
                  <a:schemeClr val="lt1"/>
                </a:solidFill>
                <a:latin typeface="Lato Black"/>
                <a:ea typeface="Lato Black"/>
                <a:cs typeface="Lato Black"/>
                <a:sym typeface="Lato Black"/>
              </a:rPr>
            </a:br>
            <a:r>
              <a:rPr lang="en-GB" sz="1200">
                <a:solidFill>
                  <a:schemeClr val="lt1"/>
                </a:solidFill>
                <a:latin typeface="Lato"/>
                <a:ea typeface="Lato"/>
                <a:cs typeface="Lato"/>
                <a:sym typeface="Lato"/>
              </a:rPr>
              <a:t>No</a:t>
            </a:r>
            <a:endParaRPr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a:solidFill>
                <a:schemeClr val="lt1"/>
              </a:solidFill>
              <a:latin typeface="Lato Black"/>
              <a:ea typeface="Lato Black"/>
              <a:cs typeface="Lato Black"/>
              <a:sym typeface="Lato Black"/>
            </a:endParaRPr>
          </a:p>
        </p:txBody>
      </p:sp>
      <p:pic>
        <p:nvPicPr>
          <p:cNvPr id="222" name="Google Shape;222;g142227ffe95_0_80"/>
          <p:cNvPicPr preferRelativeResize="0"/>
          <p:nvPr/>
        </p:nvPicPr>
        <p:blipFill rotWithShape="1">
          <a:blip r:embed="rId3">
            <a:alphaModFix/>
          </a:blip>
          <a:srcRect b="0" l="0" r="0" t="0"/>
          <a:stretch/>
        </p:blipFill>
        <p:spPr>
          <a:xfrm>
            <a:off x="502475" y="1531350"/>
            <a:ext cx="1237499" cy="1237499"/>
          </a:xfrm>
          <a:prstGeom prst="rect">
            <a:avLst/>
          </a:prstGeom>
          <a:noFill/>
          <a:ln>
            <a:noFill/>
          </a:ln>
        </p:spPr>
      </p:pic>
      <p:pic>
        <p:nvPicPr>
          <p:cNvPr id="223" name="Google Shape;223;g142227ffe95_0_80"/>
          <p:cNvPicPr preferRelativeResize="0"/>
          <p:nvPr/>
        </p:nvPicPr>
        <p:blipFill rotWithShape="1">
          <a:blip r:embed="rId4">
            <a:alphaModFix/>
          </a:blip>
          <a:srcRect b="0" l="0" r="0" t="0"/>
          <a:stretch/>
        </p:blipFill>
        <p:spPr>
          <a:xfrm>
            <a:off x="3138700" y="1531350"/>
            <a:ext cx="1237499" cy="1237499"/>
          </a:xfrm>
          <a:prstGeom prst="rect">
            <a:avLst/>
          </a:prstGeom>
          <a:noFill/>
          <a:ln>
            <a:noFill/>
          </a:ln>
        </p:spPr>
      </p:pic>
      <p:pic>
        <p:nvPicPr>
          <p:cNvPr id="224" name="Google Shape;224;g142227ffe95_0_80"/>
          <p:cNvPicPr preferRelativeResize="0"/>
          <p:nvPr/>
        </p:nvPicPr>
        <p:blipFill rotWithShape="1">
          <a:blip r:embed="rId5">
            <a:alphaModFix/>
          </a:blip>
          <a:srcRect b="0" l="0" r="0" t="0"/>
          <a:stretch/>
        </p:blipFill>
        <p:spPr>
          <a:xfrm>
            <a:off x="5802200" y="1531350"/>
            <a:ext cx="1237499" cy="1237499"/>
          </a:xfrm>
          <a:prstGeom prst="rect">
            <a:avLst/>
          </a:prstGeom>
          <a:noFill/>
          <a:ln>
            <a:noFill/>
          </a:ln>
        </p:spPr>
      </p:pic>
      <p:sp>
        <p:nvSpPr>
          <p:cNvPr id="225" name="Google Shape;225;g142227ffe95_0_80"/>
          <p:cNvSpPr txBox="1"/>
          <p:nvPr/>
        </p:nvSpPr>
        <p:spPr>
          <a:xfrm>
            <a:off x="472450" y="286975"/>
            <a:ext cx="7380300" cy="84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3600"/>
              <a:buFont typeface="Arial"/>
              <a:buNone/>
            </a:pPr>
            <a:r>
              <a:rPr b="1" lang="en-GB" sz="2600">
                <a:solidFill>
                  <a:schemeClr val="accent2"/>
                </a:solidFill>
                <a:latin typeface="Lato Black"/>
                <a:ea typeface="Lato Black"/>
                <a:cs typeface="Lato Black"/>
                <a:sym typeface="Lato Black"/>
              </a:rPr>
              <a:t>Discuss the advantages and disadvantages of these jobs</a:t>
            </a:r>
            <a:endParaRPr b="1" sz="2600">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b="1" lang="en-GB" sz="2200">
                <a:solidFill>
                  <a:schemeClr val="lt1"/>
                </a:solidFill>
                <a:latin typeface="Lato"/>
                <a:ea typeface="Lato"/>
                <a:cs typeface="Lato"/>
                <a:sym typeface="Lato"/>
              </a:rPr>
              <a:t>What kind of job do you think you would like and why?</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4"/>
          <p:cNvSpPr txBox="1"/>
          <p:nvPr/>
        </p:nvSpPr>
        <p:spPr>
          <a:xfrm>
            <a:off x="379375" y="253750"/>
            <a:ext cx="7260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There are many ways </a:t>
            </a:r>
            <a:r>
              <a:rPr b="1" lang="en-GB" sz="2600">
                <a:solidFill>
                  <a:schemeClr val="accent2"/>
                </a:solidFill>
                <a:latin typeface="Lato Black"/>
                <a:ea typeface="Lato Black"/>
                <a:cs typeface="Lato Black"/>
                <a:sym typeface="Lato Black"/>
              </a:rPr>
              <a:t>to get money</a:t>
            </a:r>
            <a:r>
              <a:rPr b="1" lang="en-GB" sz="2600">
                <a:solidFill>
                  <a:schemeClr val="accent2"/>
                </a:solidFill>
                <a:latin typeface="Lato Black"/>
                <a:ea typeface="Lato Black"/>
                <a:cs typeface="Lato Black"/>
                <a:sym typeface="Lato Black"/>
              </a:rPr>
              <a:t>  </a:t>
            </a:r>
            <a:endParaRPr b="1" i="0" sz="2600" u="none" cap="none" strike="noStrike">
              <a:solidFill>
                <a:srgbClr val="FF8022"/>
              </a:solidFill>
              <a:latin typeface="Lato Black"/>
              <a:ea typeface="Lato Black"/>
              <a:cs typeface="Lato Black"/>
              <a:sym typeface="Lato Black"/>
            </a:endParaRPr>
          </a:p>
        </p:txBody>
      </p:sp>
      <p:sp>
        <p:nvSpPr>
          <p:cNvPr id="231" name="Google Shape;231;p34"/>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32" name="Google Shape;232;p34"/>
          <p:cNvSpPr txBox="1"/>
          <p:nvPr/>
        </p:nvSpPr>
        <p:spPr>
          <a:xfrm>
            <a:off x="3334875" y="1394275"/>
            <a:ext cx="2488500" cy="276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400"/>
              <a:buFont typeface="Arial"/>
              <a:buNone/>
            </a:pPr>
            <a:r>
              <a:rPr b="1" lang="en-GB" sz="1600">
                <a:solidFill>
                  <a:schemeClr val="lt1"/>
                </a:solidFill>
                <a:latin typeface="Lato Black"/>
                <a:ea typeface="Lato Black"/>
                <a:cs typeface="Lato Black"/>
                <a:sym typeface="Lato Black"/>
              </a:rPr>
              <a:t>9am-5pm </a:t>
            </a:r>
            <a:br>
              <a:rPr b="1" lang="en-GB" sz="1600">
                <a:solidFill>
                  <a:schemeClr val="lt1"/>
                </a:solidFill>
                <a:latin typeface="Lato Black"/>
                <a:ea typeface="Lato Black"/>
                <a:cs typeface="Lato Black"/>
                <a:sym typeface="Lato Black"/>
              </a:rPr>
            </a:br>
            <a:r>
              <a:rPr b="1" lang="en-GB" sz="1600">
                <a:solidFill>
                  <a:schemeClr val="lt1"/>
                </a:solidFill>
                <a:latin typeface="Lato Black"/>
                <a:ea typeface="Lato Black"/>
                <a:cs typeface="Lato Black"/>
                <a:sym typeface="Lato Black"/>
              </a:rPr>
              <a:t>traditional job</a:t>
            </a:r>
            <a:endParaRPr b="1" sz="1600">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sz="1600">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lang="en-GB" sz="1600">
                <a:solidFill>
                  <a:schemeClr val="lt1"/>
                </a:solidFill>
                <a:latin typeface="Lato Black"/>
                <a:ea typeface="Lato Black"/>
                <a:cs typeface="Lato Black"/>
                <a:sym typeface="Lato Black"/>
              </a:rPr>
              <a:t>Self-employment</a:t>
            </a:r>
            <a:endParaRPr b="1" sz="1600">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sz="1000">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7400"/>
              <a:buFont typeface="Arial"/>
              <a:buNone/>
            </a:pPr>
            <a:r>
              <a:rPr b="1" lang="en-GB" sz="1600">
                <a:solidFill>
                  <a:schemeClr val="lt1"/>
                </a:solidFill>
                <a:latin typeface="Lato Black"/>
                <a:ea typeface="Lato Black"/>
                <a:cs typeface="Lato Black"/>
                <a:sym typeface="Lato Black"/>
              </a:rPr>
              <a:t>Investment in stocks and shares, crypto or other assets</a:t>
            </a:r>
            <a:endParaRPr b="1" sz="1600">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7400"/>
              <a:buFont typeface="Arial"/>
              <a:buNone/>
            </a:pPr>
            <a:r>
              <a:t/>
            </a:r>
            <a:endParaRPr b="1" sz="1000">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600" u="none" cap="none" strike="noStrike">
              <a:solidFill>
                <a:schemeClr val="lt2"/>
              </a:solidFill>
              <a:latin typeface="Lato Black"/>
              <a:ea typeface="Lato Black"/>
              <a:cs typeface="Lato Black"/>
              <a:sym typeface="Lato Black"/>
            </a:endParaRPr>
          </a:p>
        </p:txBody>
      </p:sp>
      <p:sp>
        <p:nvSpPr>
          <p:cNvPr id="233" name="Google Shape;233;p34"/>
          <p:cNvSpPr txBox="1"/>
          <p:nvPr/>
        </p:nvSpPr>
        <p:spPr>
          <a:xfrm>
            <a:off x="6048100" y="1482773"/>
            <a:ext cx="2797500" cy="259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lt1"/>
                </a:solidFill>
                <a:highlight>
                  <a:schemeClr val="accent1"/>
                </a:highlight>
                <a:latin typeface="Lato Black"/>
                <a:ea typeface="Lato Black"/>
                <a:cs typeface="Lato Black"/>
                <a:sym typeface="Lato Black"/>
              </a:rPr>
              <a:t>Side hustle / </a:t>
            </a:r>
            <a:r>
              <a:rPr b="1" lang="en-GB" sz="1600">
                <a:solidFill>
                  <a:schemeClr val="lt1"/>
                </a:solidFill>
                <a:highlight>
                  <a:schemeClr val="accent1"/>
                </a:highlight>
                <a:latin typeface="Lato Black"/>
                <a:ea typeface="Lato Black"/>
                <a:cs typeface="Lato Black"/>
                <a:sym typeface="Lato Black"/>
              </a:rPr>
              <a:t>variable hours</a:t>
            </a:r>
            <a:endParaRPr b="1" sz="1000">
              <a:solidFill>
                <a:schemeClr val="lt1"/>
              </a:solidFill>
              <a:highlight>
                <a:schemeClr val="accent1"/>
              </a:highlight>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sz="1000">
              <a:solidFill>
                <a:schemeClr val="lt1"/>
              </a:solidFill>
              <a:highlight>
                <a:schemeClr val="accent1"/>
              </a:highlight>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lang="en-GB" sz="1600">
                <a:solidFill>
                  <a:schemeClr val="lt1"/>
                </a:solidFill>
                <a:highlight>
                  <a:schemeClr val="accent1"/>
                </a:highlight>
                <a:latin typeface="Lato Black"/>
                <a:ea typeface="Lato Black"/>
                <a:cs typeface="Lato Black"/>
                <a:sym typeface="Lato Black"/>
              </a:rPr>
              <a:t>Pensions</a:t>
            </a:r>
            <a:endParaRPr b="1" sz="1600">
              <a:solidFill>
                <a:schemeClr val="lt1"/>
              </a:solidFill>
              <a:highlight>
                <a:schemeClr val="accent1"/>
              </a:highlight>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7400"/>
              <a:buFont typeface="Arial"/>
              <a:buNone/>
            </a:pPr>
            <a:r>
              <a:t/>
            </a:r>
            <a:endParaRPr b="1" sz="1600">
              <a:solidFill>
                <a:schemeClr val="lt1"/>
              </a:solidFill>
              <a:highlight>
                <a:schemeClr val="accent1"/>
              </a:highlight>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7400"/>
              <a:buFont typeface="Arial"/>
              <a:buNone/>
            </a:pPr>
            <a:r>
              <a:rPr b="1" lang="en-GB" sz="1600">
                <a:solidFill>
                  <a:schemeClr val="lt1"/>
                </a:solidFill>
                <a:highlight>
                  <a:schemeClr val="accent1"/>
                </a:highlight>
                <a:latin typeface="Lato Black"/>
                <a:ea typeface="Lato Black"/>
                <a:cs typeface="Lato Black"/>
                <a:sym typeface="Lato Black"/>
                <a:extLst>
                  <a:ext uri="http://customooxmlschemas.google.com/">
                    <go:slidesCustomData xmlns:go="http://customooxmlschemas.google.com/" textRoundtripDataId="17"/>
                  </a:ext>
                </a:extLst>
              </a:rPr>
              <a:t>Rental income</a:t>
            </a:r>
            <a:endParaRPr b="1" sz="1600">
              <a:solidFill>
                <a:schemeClr val="lt1"/>
              </a:solidFill>
              <a:highlight>
                <a:schemeClr val="accent1"/>
              </a:highlight>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7400"/>
              <a:buFont typeface="Arial"/>
              <a:buNone/>
            </a:pPr>
            <a:r>
              <a:t/>
            </a:r>
            <a:endParaRPr b="1" sz="1600">
              <a:solidFill>
                <a:schemeClr val="lt1"/>
              </a:solidFill>
              <a:highlight>
                <a:schemeClr val="accent1"/>
              </a:highlight>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7400"/>
              <a:buFont typeface="Arial"/>
              <a:buNone/>
            </a:pPr>
            <a:r>
              <a:rPr b="1" lang="en-GB" sz="1600">
                <a:solidFill>
                  <a:schemeClr val="lt1"/>
                </a:solidFill>
                <a:highlight>
                  <a:schemeClr val="accent1"/>
                </a:highlight>
                <a:latin typeface="Lato Black"/>
                <a:ea typeface="Lato Black"/>
                <a:cs typeface="Lato Black"/>
                <a:sym typeface="Lato Black"/>
              </a:rPr>
              <a:t>Inheritance</a:t>
            </a:r>
            <a:endParaRPr b="1" sz="1600">
              <a:solidFill>
                <a:schemeClr val="lt1"/>
              </a:solidFill>
              <a:highlight>
                <a:schemeClr val="accent1"/>
              </a:highlight>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7400"/>
              <a:buFont typeface="Arial"/>
              <a:buNone/>
            </a:pPr>
            <a:r>
              <a:t/>
            </a:r>
            <a:endParaRPr b="1" sz="1600">
              <a:solidFill>
                <a:schemeClr val="lt1"/>
              </a:solidFill>
              <a:highlight>
                <a:schemeClr val="accent1"/>
              </a:highlight>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7400"/>
              <a:buFont typeface="Arial"/>
              <a:buNone/>
            </a:pPr>
            <a:r>
              <a:rPr b="1" lang="en-GB" sz="1600">
                <a:solidFill>
                  <a:schemeClr val="lt1"/>
                </a:solidFill>
                <a:highlight>
                  <a:schemeClr val="accent1"/>
                </a:highlight>
                <a:latin typeface="Lato Black"/>
                <a:ea typeface="Lato Black"/>
                <a:cs typeface="Lato Black"/>
                <a:sym typeface="Lato Black"/>
              </a:rPr>
              <a:t>Benefits</a:t>
            </a:r>
            <a:endParaRPr b="1" sz="1600">
              <a:solidFill>
                <a:schemeClr val="lt1"/>
              </a:solidFill>
              <a:highlight>
                <a:schemeClr val="accent1"/>
              </a:highlight>
              <a:latin typeface="Lato Black"/>
              <a:ea typeface="Lato Black"/>
              <a:cs typeface="Lato Black"/>
              <a:sym typeface="Lato Black"/>
            </a:endParaRPr>
          </a:p>
        </p:txBody>
      </p:sp>
      <p:sp>
        <p:nvSpPr>
          <p:cNvPr id="234" name="Google Shape;234;p34"/>
          <p:cNvSpPr/>
          <p:nvPr/>
        </p:nvSpPr>
        <p:spPr>
          <a:xfrm>
            <a:off x="874650" y="4116550"/>
            <a:ext cx="7260900" cy="964500"/>
          </a:xfrm>
          <a:prstGeom prst="roundRect">
            <a:avLst>
              <a:gd fmla="val 16667" name="adj"/>
            </a:avLst>
          </a:prstGeom>
          <a:solidFill>
            <a:srgbClr val="1967D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lt1"/>
                </a:solidFill>
                <a:latin typeface="Lato"/>
                <a:ea typeface="Lato"/>
                <a:cs typeface="Lato"/>
                <a:sym typeface="Lato"/>
              </a:rPr>
              <a:t>Using the above, c</a:t>
            </a:r>
            <a:r>
              <a:rPr b="1" lang="en-GB">
                <a:solidFill>
                  <a:schemeClr val="lt1"/>
                </a:solidFill>
                <a:latin typeface="Lato"/>
                <a:ea typeface="Lato"/>
                <a:cs typeface="Lato"/>
                <a:sym typeface="Lato"/>
              </a:rPr>
              <a:t>an you think of somebody who makes money outside of their day job? </a:t>
            </a:r>
            <a:endParaRPr b="1">
              <a:solidFill>
                <a:schemeClr val="lt1"/>
              </a:solidFill>
              <a:latin typeface="Lato"/>
              <a:ea typeface="Lato"/>
              <a:cs typeface="Lato"/>
              <a:sym typeface="Lato"/>
            </a:endParaRPr>
          </a:p>
          <a:p>
            <a:pPr indent="0" lvl="0" marL="0" rtl="0" algn="l">
              <a:spcBef>
                <a:spcPts val="0"/>
              </a:spcBef>
              <a:spcAft>
                <a:spcPts val="0"/>
              </a:spcAft>
              <a:buNone/>
            </a:pPr>
            <a:r>
              <a:t/>
            </a:r>
            <a:endParaRPr b="1">
              <a:solidFill>
                <a:schemeClr val="lt1"/>
              </a:solidFill>
              <a:latin typeface="Lato"/>
              <a:ea typeface="Lato"/>
              <a:cs typeface="Lato"/>
              <a:sym typeface="Lato"/>
            </a:endParaRPr>
          </a:p>
          <a:p>
            <a:pPr indent="0" lvl="0" marL="0" rtl="0" algn="l">
              <a:spcBef>
                <a:spcPts val="0"/>
              </a:spcBef>
              <a:spcAft>
                <a:spcPts val="0"/>
              </a:spcAft>
              <a:buNone/>
            </a:pPr>
            <a:r>
              <a:rPr lang="en-GB">
                <a:solidFill>
                  <a:schemeClr val="lt1"/>
                </a:solidFill>
                <a:latin typeface="Lato"/>
                <a:ea typeface="Lato"/>
                <a:cs typeface="Lato"/>
                <a:sym typeface="Lato"/>
              </a:rPr>
              <a:t>It c</a:t>
            </a:r>
            <a:r>
              <a:rPr lang="en-GB">
                <a:solidFill>
                  <a:schemeClr val="lt1"/>
                </a:solidFill>
                <a:latin typeface="Lato"/>
                <a:ea typeface="Lato"/>
                <a:cs typeface="Lato"/>
                <a:sym typeface="Lato"/>
              </a:rPr>
              <a:t>ould be a personal relation, a TV character or celebrity. Discuss how they get this money.</a:t>
            </a:r>
            <a:endParaRPr>
              <a:solidFill>
                <a:schemeClr val="lt1"/>
              </a:solidFill>
              <a:latin typeface="Lato"/>
              <a:ea typeface="Lato"/>
              <a:cs typeface="Lato"/>
              <a:sym typeface="Lato"/>
            </a:endParaRPr>
          </a:p>
        </p:txBody>
      </p:sp>
      <p:pic>
        <p:nvPicPr>
          <p:cNvPr id="235" name="Google Shape;235;p34"/>
          <p:cNvPicPr preferRelativeResize="0"/>
          <p:nvPr/>
        </p:nvPicPr>
        <p:blipFill>
          <a:blip r:embed="rId3">
            <a:alphaModFix/>
          </a:blip>
          <a:stretch>
            <a:fillRect/>
          </a:stretch>
        </p:blipFill>
        <p:spPr>
          <a:xfrm>
            <a:off x="446813" y="1425800"/>
            <a:ext cx="1986975" cy="1360674"/>
          </a:xfrm>
          <a:prstGeom prst="rect">
            <a:avLst/>
          </a:prstGeom>
          <a:noFill/>
          <a:ln>
            <a:noFill/>
          </a:ln>
        </p:spPr>
      </p:pic>
      <p:pic>
        <p:nvPicPr>
          <p:cNvPr id="236" name="Google Shape;236;p34"/>
          <p:cNvPicPr preferRelativeResize="0"/>
          <p:nvPr/>
        </p:nvPicPr>
        <p:blipFill>
          <a:blip r:embed="rId4">
            <a:alphaModFix/>
          </a:blip>
          <a:stretch>
            <a:fillRect/>
          </a:stretch>
        </p:blipFill>
        <p:spPr>
          <a:xfrm>
            <a:off x="3061775" y="1463361"/>
            <a:ext cx="273100" cy="273100"/>
          </a:xfrm>
          <a:prstGeom prst="rect">
            <a:avLst/>
          </a:prstGeom>
          <a:noFill/>
          <a:ln>
            <a:noFill/>
          </a:ln>
        </p:spPr>
      </p:pic>
      <p:pic>
        <p:nvPicPr>
          <p:cNvPr id="237" name="Google Shape;237;p34"/>
          <p:cNvPicPr preferRelativeResize="0"/>
          <p:nvPr/>
        </p:nvPicPr>
        <p:blipFill>
          <a:blip r:embed="rId4">
            <a:alphaModFix/>
          </a:blip>
          <a:stretch>
            <a:fillRect/>
          </a:stretch>
        </p:blipFill>
        <p:spPr>
          <a:xfrm>
            <a:off x="3061775" y="2884819"/>
            <a:ext cx="273100" cy="273100"/>
          </a:xfrm>
          <a:prstGeom prst="rect">
            <a:avLst/>
          </a:prstGeom>
          <a:noFill/>
          <a:ln>
            <a:noFill/>
          </a:ln>
        </p:spPr>
      </p:pic>
      <p:pic>
        <p:nvPicPr>
          <p:cNvPr id="238" name="Google Shape;238;p34"/>
          <p:cNvPicPr preferRelativeResize="0"/>
          <p:nvPr/>
        </p:nvPicPr>
        <p:blipFill>
          <a:blip r:embed="rId4">
            <a:alphaModFix/>
          </a:blip>
          <a:stretch>
            <a:fillRect/>
          </a:stretch>
        </p:blipFill>
        <p:spPr>
          <a:xfrm>
            <a:off x="5804975" y="3603886"/>
            <a:ext cx="273100" cy="273100"/>
          </a:xfrm>
          <a:prstGeom prst="rect">
            <a:avLst/>
          </a:prstGeom>
          <a:noFill/>
          <a:ln>
            <a:noFill/>
          </a:ln>
        </p:spPr>
      </p:pic>
      <p:pic>
        <p:nvPicPr>
          <p:cNvPr id="239" name="Google Shape;239;p34"/>
          <p:cNvPicPr preferRelativeResize="0"/>
          <p:nvPr/>
        </p:nvPicPr>
        <p:blipFill>
          <a:blip r:embed="rId4">
            <a:alphaModFix/>
          </a:blip>
          <a:stretch>
            <a:fillRect/>
          </a:stretch>
        </p:blipFill>
        <p:spPr>
          <a:xfrm>
            <a:off x="5823475" y="1500904"/>
            <a:ext cx="273100" cy="273100"/>
          </a:xfrm>
          <a:prstGeom prst="rect">
            <a:avLst/>
          </a:prstGeom>
          <a:noFill/>
          <a:ln>
            <a:noFill/>
          </a:ln>
        </p:spPr>
      </p:pic>
      <p:pic>
        <p:nvPicPr>
          <p:cNvPr id="240" name="Google Shape;240;p34"/>
          <p:cNvPicPr preferRelativeResize="0"/>
          <p:nvPr/>
        </p:nvPicPr>
        <p:blipFill>
          <a:blip r:embed="rId4">
            <a:alphaModFix/>
          </a:blip>
          <a:stretch>
            <a:fillRect/>
          </a:stretch>
        </p:blipFill>
        <p:spPr>
          <a:xfrm>
            <a:off x="5823475" y="1969578"/>
            <a:ext cx="273100" cy="273100"/>
          </a:xfrm>
          <a:prstGeom prst="rect">
            <a:avLst/>
          </a:prstGeom>
          <a:noFill/>
          <a:ln>
            <a:noFill/>
          </a:ln>
        </p:spPr>
      </p:pic>
      <p:pic>
        <p:nvPicPr>
          <p:cNvPr id="241" name="Google Shape;241;p34"/>
          <p:cNvPicPr preferRelativeResize="0"/>
          <p:nvPr/>
        </p:nvPicPr>
        <p:blipFill>
          <a:blip r:embed="rId4">
            <a:alphaModFix/>
          </a:blip>
          <a:stretch>
            <a:fillRect/>
          </a:stretch>
        </p:blipFill>
        <p:spPr>
          <a:xfrm>
            <a:off x="5823475" y="2516928"/>
            <a:ext cx="273100" cy="273100"/>
          </a:xfrm>
          <a:prstGeom prst="rect">
            <a:avLst/>
          </a:prstGeom>
          <a:noFill/>
          <a:ln>
            <a:noFill/>
          </a:ln>
        </p:spPr>
      </p:pic>
      <p:pic>
        <p:nvPicPr>
          <p:cNvPr id="242" name="Google Shape;242;p34"/>
          <p:cNvPicPr preferRelativeResize="0"/>
          <p:nvPr/>
        </p:nvPicPr>
        <p:blipFill>
          <a:blip r:embed="rId4">
            <a:alphaModFix/>
          </a:blip>
          <a:stretch>
            <a:fillRect/>
          </a:stretch>
        </p:blipFill>
        <p:spPr>
          <a:xfrm>
            <a:off x="5823475" y="3064266"/>
            <a:ext cx="273100" cy="273100"/>
          </a:xfrm>
          <a:prstGeom prst="rect">
            <a:avLst/>
          </a:prstGeom>
          <a:noFill/>
          <a:ln>
            <a:noFill/>
          </a:ln>
        </p:spPr>
      </p:pic>
      <p:pic>
        <p:nvPicPr>
          <p:cNvPr id="243" name="Google Shape;243;p34"/>
          <p:cNvPicPr preferRelativeResize="0"/>
          <p:nvPr/>
        </p:nvPicPr>
        <p:blipFill>
          <a:blip r:embed="rId4">
            <a:alphaModFix/>
          </a:blip>
          <a:stretch>
            <a:fillRect/>
          </a:stretch>
        </p:blipFill>
        <p:spPr>
          <a:xfrm>
            <a:off x="3061775" y="2377761"/>
            <a:ext cx="273100" cy="27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13fc50a3bec_0_1"/>
          <p:cNvSpPr/>
          <p:nvPr/>
        </p:nvSpPr>
        <p:spPr>
          <a:xfrm>
            <a:off x="6720775" y="1407625"/>
            <a:ext cx="2170200" cy="3172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13fc50a3bec_0_1"/>
          <p:cNvSpPr/>
          <p:nvPr/>
        </p:nvSpPr>
        <p:spPr>
          <a:xfrm>
            <a:off x="2306775" y="1423600"/>
            <a:ext cx="2170200" cy="3156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13fc50a3bec_0_1"/>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51" name="Google Shape;251;g13fc50a3bec_0_1"/>
          <p:cNvSpPr txBox="1"/>
          <p:nvPr/>
        </p:nvSpPr>
        <p:spPr>
          <a:xfrm>
            <a:off x="379374" y="253750"/>
            <a:ext cx="6425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Lots of stars make money in more ways than you may think</a:t>
            </a:r>
            <a:endParaRPr b="1" i="0" sz="2600" u="none" cap="none" strike="noStrike">
              <a:solidFill>
                <a:srgbClr val="FF8022"/>
              </a:solidFill>
              <a:latin typeface="Lato Black"/>
              <a:ea typeface="Lato Black"/>
              <a:cs typeface="Lato Black"/>
              <a:sym typeface="Lato Black"/>
            </a:endParaRPr>
          </a:p>
        </p:txBody>
      </p:sp>
      <p:pic>
        <p:nvPicPr>
          <p:cNvPr id="252" name="Google Shape;252;g13fc50a3bec_0_1"/>
          <p:cNvPicPr preferRelativeResize="0"/>
          <p:nvPr/>
        </p:nvPicPr>
        <p:blipFill>
          <a:blip r:embed="rId3">
            <a:alphaModFix/>
          </a:blip>
          <a:stretch>
            <a:fillRect/>
          </a:stretch>
        </p:blipFill>
        <p:spPr>
          <a:xfrm>
            <a:off x="253025" y="1423575"/>
            <a:ext cx="2092701" cy="3156777"/>
          </a:xfrm>
          <a:prstGeom prst="rect">
            <a:avLst/>
          </a:prstGeom>
          <a:noFill/>
          <a:ln>
            <a:noFill/>
          </a:ln>
        </p:spPr>
      </p:pic>
      <p:pic>
        <p:nvPicPr>
          <p:cNvPr id="253" name="Google Shape;253;g13fc50a3bec_0_1"/>
          <p:cNvPicPr preferRelativeResize="0"/>
          <p:nvPr/>
        </p:nvPicPr>
        <p:blipFill rotWithShape="1">
          <a:blip r:embed="rId4">
            <a:alphaModFix/>
          </a:blip>
          <a:srcRect b="911" l="0" r="0" t="0"/>
          <a:stretch/>
        </p:blipFill>
        <p:spPr>
          <a:xfrm>
            <a:off x="4752753" y="1407875"/>
            <a:ext cx="2017896" cy="3172626"/>
          </a:xfrm>
          <a:prstGeom prst="rect">
            <a:avLst/>
          </a:prstGeom>
          <a:noFill/>
          <a:ln>
            <a:noFill/>
          </a:ln>
        </p:spPr>
      </p:pic>
      <p:sp>
        <p:nvSpPr>
          <p:cNvPr id="254" name="Google Shape;254;g13fc50a3bec_0_1"/>
          <p:cNvSpPr txBox="1"/>
          <p:nvPr/>
        </p:nvSpPr>
        <p:spPr>
          <a:xfrm>
            <a:off x="2487950" y="1525050"/>
            <a:ext cx="1754700" cy="294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Lato"/>
                <a:ea typeface="Lato"/>
                <a:cs typeface="Lato"/>
                <a:sym typeface="Lato"/>
              </a:rPr>
              <a:t>Marcus Rashford </a:t>
            </a:r>
            <a:endParaRPr>
              <a:solidFill>
                <a:schemeClr val="lt1"/>
              </a:solidFill>
              <a:latin typeface="Lato"/>
              <a:ea typeface="Lato"/>
              <a:cs typeface="Lato"/>
              <a:sym typeface="Lato"/>
            </a:endParaRPr>
          </a:p>
          <a:p>
            <a:pPr indent="0" lvl="0" marL="0" rtl="0" algn="l">
              <a:spcBef>
                <a:spcPts val="0"/>
              </a:spcBef>
              <a:spcAft>
                <a:spcPts val="0"/>
              </a:spcAft>
              <a:buNone/>
            </a:pPr>
            <a:r>
              <a:t/>
            </a:r>
            <a:endParaRPr sz="1100">
              <a:solidFill>
                <a:schemeClr val="lt1"/>
              </a:solidFill>
              <a:latin typeface="Lato"/>
              <a:ea typeface="Lato"/>
              <a:cs typeface="Lato"/>
              <a:sym typeface="Lato"/>
            </a:endParaRPr>
          </a:p>
          <a:p>
            <a:pPr indent="0" lvl="0" marL="0" rtl="0" algn="l">
              <a:spcBef>
                <a:spcPts val="0"/>
              </a:spcBef>
              <a:spcAft>
                <a:spcPts val="0"/>
              </a:spcAft>
              <a:buNone/>
            </a:pPr>
            <a:r>
              <a:rPr b="1" lang="en-GB" sz="1100">
                <a:solidFill>
                  <a:srgbClr val="F3F3F3"/>
                </a:solidFill>
                <a:latin typeface="Lato"/>
                <a:ea typeface="Lato"/>
                <a:cs typeface="Lato"/>
                <a:sym typeface="Lato"/>
              </a:rPr>
              <a:t>Main job: </a:t>
            </a:r>
            <a:r>
              <a:rPr lang="en-GB" sz="1100">
                <a:solidFill>
                  <a:srgbClr val="F3F3F3"/>
                </a:solidFill>
                <a:latin typeface="Lato"/>
                <a:ea typeface="Lato"/>
                <a:cs typeface="Lato"/>
                <a:sym typeface="Lato"/>
              </a:rPr>
              <a:t>Professional footballer for Manchester United and the England national team</a:t>
            </a:r>
            <a:endParaRPr sz="1100">
              <a:solidFill>
                <a:srgbClr val="F3F3F3"/>
              </a:solidFill>
              <a:latin typeface="Lato"/>
              <a:ea typeface="Lato"/>
              <a:cs typeface="Lato"/>
              <a:sym typeface="Lato"/>
            </a:endParaRPr>
          </a:p>
          <a:p>
            <a:pPr indent="0" lvl="0" marL="0" rtl="0" algn="l">
              <a:spcBef>
                <a:spcPts val="0"/>
              </a:spcBef>
              <a:spcAft>
                <a:spcPts val="0"/>
              </a:spcAft>
              <a:buNone/>
            </a:pPr>
            <a:r>
              <a:t/>
            </a:r>
            <a:endParaRPr sz="1100">
              <a:solidFill>
                <a:srgbClr val="F3F3F3"/>
              </a:solidFill>
              <a:latin typeface="Lato"/>
              <a:ea typeface="Lato"/>
              <a:cs typeface="Lato"/>
              <a:sym typeface="Lato"/>
            </a:endParaRPr>
          </a:p>
          <a:p>
            <a:pPr indent="0" lvl="0" marL="0" rtl="0" algn="l">
              <a:spcBef>
                <a:spcPts val="0"/>
              </a:spcBef>
              <a:spcAft>
                <a:spcPts val="0"/>
              </a:spcAft>
              <a:buNone/>
            </a:pPr>
            <a:r>
              <a:rPr b="1" lang="en-GB" sz="1100">
                <a:solidFill>
                  <a:srgbClr val="F3F3F3"/>
                </a:solidFill>
                <a:latin typeface="Lato"/>
                <a:ea typeface="Lato"/>
                <a:cs typeface="Lato"/>
                <a:sym typeface="Lato"/>
              </a:rPr>
              <a:t>Passions and additional income streams:</a:t>
            </a:r>
            <a:r>
              <a:rPr lang="en-GB" sz="1100">
                <a:solidFill>
                  <a:srgbClr val="F3F3F3"/>
                </a:solidFill>
                <a:latin typeface="Lato"/>
                <a:ea typeface="Lato"/>
                <a:cs typeface="Lato"/>
                <a:sym typeface="Lato"/>
              </a:rPr>
              <a:t> Marcus is passionate about child food poverty and literacy in the UK. He writes books and has a very well paid sponsorship with Nike.</a:t>
            </a:r>
            <a:endParaRPr/>
          </a:p>
        </p:txBody>
      </p:sp>
      <p:sp>
        <p:nvSpPr>
          <p:cNvPr id="255" name="Google Shape;255;g13fc50a3bec_0_1"/>
          <p:cNvSpPr txBox="1"/>
          <p:nvPr/>
        </p:nvSpPr>
        <p:spPr>
          <a:xfrm>
            <a:off x="6878075" y="1525050"/>
            <a:ext cx="1956300" cy="26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lt1"/>
                </a:solidFill>
                <a:latin typeface="Lato"/>
                <a:ea typeface="Lato"/>
                <a:cs typeface="Lato"/>
                <a:sym typeface="Lato"/>
              </a:rPr>
              <a:t>Jessica Alba</a:t>
            </a:r>
            <a:endParaRPr sz="1500">
              <a:solidFill>
                <a:schemeClr val="lt1"/>
              </a:solidFill>
              <a:latin typeface="Lato"/>
              <a:ea typeface="Lato"/>
              <a:cs typeface="Lato"/>
              <a:sym typeface="Lato"/>
            </a:endParaRPr>
          </a:p>
          <a:p>
            <a:pPr indent="0" lvl="0" marL="0" rtl="0" algn="l">
              <a:spcBef>
                <a:spcPts val="0"/>
              </a:spcBef>
              <a:spcAft>
                <a:spcPts val="0"/>
              </a:spcAft>
              <a:buNone/>
            </a:pPr>
            <a:r>
              <a:t/>
            </a:r>
            <a:endParaRPr sz="1100">
              <a:solidFill>
                <a:schemeClr val="lt1"/>
              </a:solidFill>
              <a:latin typeface="Lato"/>
              <a:ea typeface="Lato"/>
              <a:cs typeface="Lato"/>
              <a:sym typeface="Lato"/>
            </a:endParaRPr>
          </a:p>
          <a:p>
            <a:pPr indent="0" lvl="0" marL="0" rtl="0" algn="l">
              <a:spcBef>
                <a:spcPts val="0"/>
              </a:spcBef>
              <a:spcAft>
                <a:spcPts val="0"/>
              </a:spcAft>
              <a:buNone/>
            </a:pPr>
            <a:r>
              <a:rPr b="1" lang="en-GB" sz="1100">
                <a:solidFill>
                  <a:schemeClr val="lt1"/>
                </a:solidFill>
                <a:latin typeface="Lato"/>
                <a:ea typeface="Lato"/>
                <a:cs typeface="Lato"/>
                <a:sym typeface="Lato"/>
              </a:rPr>
              <a:t>Main job: </a:t>
            </a:r>
            <a:r>
              <a:rPr lang="en-GB" sz="1100">
                <a:solidFill>
                  <a:schemeClr val="lt1"/>
                </a:solidFill>
                <a:latin typeface="Lato"/>
                <a:ea typeface="Lato"/>
                <a:cs typeface="Lato"/>
                <a:sym typeface="Lato"/>
              </a:rPr>
              <a:t>Actress</a:t>
            </a:r>
            <a:endParaRPr sz="1100">
              <a:solidFill>
                <a:schemeClr val="lt1"/>
              </a:solidFill>
              <a:latin typeface="Lato"/>
              <a:ea typeface="Lato"/>
              <a:cs typeface="Lato"/>
              <a:sym typeface="Lato"/>
            </a:endParaRPr>
          </a:p>
          <a:p>
            <a:pPr indent="0" lvl="0" marL="0" rtl="0" algn="l">
              <a:spcBef>
                <a:spcPts val="0"/>
              </a:spcBef>
              <a:spcAft>
                <a:spcPts val="0"/>
              </a:spcAft>
              <a:buNone/>
            </a:pPr>
            <a:r>
              <a:t/>
            </a:r>
            <a:endParaRPr sz="1100">
              <a:solidFill>
                <a:schemeClr val="lt1"/>
              </a:solidFill>
              <a:latin typeface="Lato"/>
              <a:ea typeface="Lato"/>
              <a:cs typeface="Lato"/>
              <a:sym typeface="Lato"/>
            </a:endParaRPr>
          </a:p>
          <a:p>
            <a:pPr indent="0" lvl="0" marL="0" rtl="0" algn="l">
              <a:spcBef>
                <a:spcPts val="0"/>
              </a:spcBef>
              <a:spcAft>
                <a:spcPts val="0"/>
              </a:spcAft>
              <a:buNone/>
            </a:pPr>
            <a:r>
              <a:rPr b="1" lang="en-GB" sz="1100">
                <a:solidFill>
                  <a:schemeClr val="lt1"/>
                </a:solidFill>
                <a:latin typeface="Lato"/>
                <a:ea typeface="Lato"/>
                <a:cs typeface="Lato"/>
                <a:sym typeface="Lato"/>
              </a:rPr>
              <a:t>P</a:t>
            </a:r>
            <a:r>
              <a:rPr b="1" lang="en-GB" sz="1100">
                <a:solidFill>
                  <a:schemeClr val="lt1"/>
                </a:solidFill>
                <a:latin typeface="Lato"/>
                <a:ea typeface="Lato"/>
                <a:cs typeface="Lato"/>
                <a:sym typeface="Lato"/>
              </a:rPr>
              <a:t>assions and additional income streams:</a:t>
            </a:r>
            <a:r>
              <a:rPr lang="en-GB" sz="1100">
                <a:solidFill>
                  <a:schemeClr val="lt1"/>
                </a:solidFill>
                <a:latin typeface="Lato"/>
                <a:ea typeface="Lato"/>
                <a:cs typeface="Lato"/>
                <a:sym typeface="Lato"/>
              </a:rPr>
              <a:t> Jessica is a successful businesswoman and co-founded the healthy household goods start-up, The Honest Company in 2011. </a:t>
            </a:r>
            <a:endParaRPr sz="1100">
              <a:solidFill>
                <a:schemeClr val="lt1"/>
              </a:solidFill>
              <a:latin typeface="Lato"/>
              <a:ea typeface="Lato"/>
              <a:cs typeface="Lato"/>
              <a:sym typeface="Lato"/>
            </a:endParaRPr>
          </a:p>
          <a:p>
            <a:pPr indent="0" lvl="0" marL="0" rtl="0" algn="l">
              <a:spcBef>
                <a:spcPts val="0"/>
              </a:spcBef>
              <a:spcAft>
                <a:spcPts val="0"/>
              </a:spcAft>
              <a:buNone/>
            </a:pPr>
            <a:r>
              <a:t/>
            </a:r>
            <a:endParaRPr sz="1100">
              <a:solidFill>
                <a:schemeClr val="lt1"/>
              </a:solidFill>
              <a:latin typeface="Lato"/>
              <a:ea typeface="Lato"/>
              <a:cs typeface="Lato"/>
              <a:sym typeface="Lato"/>
            </a:endParaRPr>
          </a:p>
          <a:p>
            <a:pPr indent="0" lvl="0" marL="0" rtl="0" algn="l">
              <a:spcBef>
                <a:spcPts val="0"/>
              </a:spcBef>
              <a:spcAft>
                <a:spcPts val="0"/>
              </a:spcAft>
              <a:buNone/>
            </a:pPr>
            <a:r>
              <a:rPr lang="en-GB" sz="1100">
                <a:solidFill>
                  <a:schemeClr val="lt1"/>
                </a:solidFill>
                <a:latin typeface="Lato"/>
                <a:ea typeface="Lato"/>
                <a:cs typeface="Lato"/>
                <a:sym typeface="Lato"/>
              </a:rPr>
              <a:t>She also invests in start-ups like Headspace.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35"/>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sz="1100" u="none" cap="none" strike="noStrike">
                <a:solidFill>
                  <a:srgbClr val="262A33"/>
                </a:solidFill>
                <a:latin typeface="Lato Black"/>
                <a:ea typeface="Lato Black"/>
                <a:cs typeface="Lato Black"/>
                <a:sym typeface="Lato Black"/>
              </a:rPr>
              <a:t>‹#›</a:t>
            </a:fld>
            <a:endParaRPr b="1" i="0" u="none" cap="none" strike="noStrike">
              <a:solidFill>
                <a:srgbClr val="262A33"/>
              </a:solidFill>
              <a:latin typeface="Lato Black"/>
              <a:ea typeface="Lato Black"/>
              <a:cs typeface="Lato Black"/>
              <a:sym typeface="Lato Black"/>
            </a:endParaRPr>
          </a:p>
        </p:txBody>
      </p:sp>
      <p:sp>
        <p:nvSpPr>
          <p:cNvPr id="262" name="Google Shape;262;p3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5"/>
          <p:cNvSpPr txBox="1"/>
          <p:nvPr/>
        </p:nvSpPr>
        <p:spPr>
          <a:xfrm>
            <a:off x="488167" y="1121687"/>
            <a:ext cx="6625500" cy="2802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Understand the</a:t>
            </a:r>
            <a:r>
              <a:rPr b="1" lang="en-GB" sz="1600">
                <a:solidFill>
                  <a:schemeClr val="lt1"/>
                </a:solidFill>
                <a:latin typeface="Lato"/>
                <a:ea typeface="Lato"/>
                <a:cs typeface="Lato"/>
                <a:sym typeface="Lato"/>
                <a:extLst>
                  <a:ext uri="http://customooxmlschemas.google.com/">
                    <go:slidesCustomData xmlns:go="http://customooxmlschemas.google.com/" textRoundtripDataId="18"/>
                  </a:ext>
                </a:extLst>
              </a:rPr>
              <a:t> advantages and disadvantages of different </a:t>
            </a:r>
            <a:r>
              <a:rPr b="1" lang="en-GB" sz="1600">
                <a:solidFill>
                  <a:schemeClr val="lt1"/>
                </a:solidFill>
                <a:latin typeface="Lato"/>
                <a:ea typeface="Lato"/>
                <a:cs typeface="Lato"/>
                <a:sym typeface="Lato"/>
                <a:extLst>
                  <a:ext uri="http://customooxmlschemas.google.com/">
                    <go:slidesCustomData xmlns:go="http://customooxmlschemas.google.com/" textRoundtripDataId="19"/>
                  </a:ext>
                </a:extLst>
              </a:rPr>
              <a:t>models of paid work</a:t>
            </a:r>
            <a:r>
              <a:rPr b="1" lang="en-GB" sz="1600">
                <a:solidFill>
                  <a:schemeClr val="lt1"/>
                </a:solidFill>
                <a:latin typeface="Lato"/>
                <a:ea typeface="Lato"/>
                <a:cs typeface="Lato"/>
                <a:sym typeface="Lato"/>
                <a:extLst>
                  <a:ext uri="http://customooxmlschemas.google.com/">
                    <go:slidesCustomData xmlns:go="http://customooxmlschemas.google.com/" textRoundtripDataId="20"/>
                  </a:ext>
                </a:extLst>
              </a:rPr>
              <a:t> </a:t>
            </a:r>
            <a:r>
              <a:rPr lang="en-GB" sz="1600">
                <a:solidFill>
                  <a:schemeClr val="lt1"/>
                </a:solidFill>
                <a:latin typeface="Lato Light"/>
                <a:ea typeface="Lato Light"/>
                <a:cs typeface="Lato Light"/>
                <a:sym typeface="Lato Light"/>
                <a:extLst>
                  <a:ext uri="http://customooxmlschemas.google.com/">
                    <go:slidesCustomData xmlns:go="http://customooxmlschemas.google.com/" textRoundtripDataId="21"/>
                  </a:ext>
                </a:extLst>
              </a:rPr>
              <a:t>including employment vs. self-employment, and what’s important to me</a:t>
            </a:r>
            <a:r>
              <a:rPr lang="en-GB" sz="1600">
                <a:solidFill>
                  <a:schemeClr val="lt1"/>
                </a:solidFill>
                <a:latin typeface="Lato Light"/>
                <a:ea typeface="Lato Light"/>
                <a:cs typeface="Lato Light"/>
                <a:sym typeface="Lato Light"/>
              </a:rPr>
              <a:t> when choosing a job.</a:t>
            </a:r>
            <a:endParaRPr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rPr>
              <a:t>Understand </a:t>
            </a:r>
            <a:r>
              <a:rPr b="1" lang="en-GB" sz="1600">
                <a:solidFill>
                  <a:schemeClr val="lt1"/>
                </a:solidFill>
                <a:latin typeface="Lato"/>
                <a:ea typeface="Lato"/>
                <a:cs typeface="Lato"/>
                <a:sym typeface="Lato"/>
              </a:rPr>
              <a:t>the main</a:t>
            </a:r>
            <a:r>
              <a:rPr b="1" i="0" lang="en-GB" sz="1600" u="none" cap="none" strike="noStrike">
                <a:solidFill>
                  <a:schemeClr val="lt1"/>
                </a:solidFill>
                <a:latin typeface="Lato"/>
                <a:ea typeface="Lato"/>
                <a:cs typeface="Lato"/>
                <a:sym typeface="Lato"/>
              </a:rPr>
              <a:t> salary deductions, </a:t>
            </a:r>
            <a:r>
              <a:rPr lang="en-GB" sz="1600">
                <a:solidFill>
                  <a:schemeClr val="lt1"/>
                </a:solidFill>
                <a:latin typeface="Lato Light"/>
                <a:ea typeface="Lato Light"/>
                <a:cs typeface="Lato Light"/>
                <a:sym typeface="Lato Light"/>
              </a:rPr>
              <a:t>focusing on national insurance and </a:t>
            </a:r>
            <a:r>
              <a:rPr b="0" i="0" lang="en-GB" sz="1600" u="none" cap="none" strike="noStrike">
                <a:solidFill>
                  <a:schemeClr val="lt1"/>
                </a:solidFill>
                <a:latin typeface="Lato Light"/>
                <a:ea typeface="Lato Light"/>
                <a:cs typeface="Lato Light"/>
                <a:sym typeface="Lato Light"/>
              </a:rPr>
              <a:t>income tax</a:t>
            </a:r>
            <a:r>
              <a:rPr lang="en-GB" sz="1600">
                <a:solidFill>
                  <a:schemeClr val="lt1"/>
                </a:solidFill>
                <a:latin typeface="Lato Light"/>
                <a:ea typeface="Lato Light"/>
                <a:cs typeface="Lato Light"/>
                <a:sym typeface="Lato Light"/>
              </a:rPr>
              <a:t>.</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rPr>
              <a:t>Recognise </a:t>
            </a:r>
            <a:r>
              <a:rPr b="1" lang="en-GB" sz="1600">
                <a:solidFill>
                  <a:schemeClr val="lt1"/>
                </a:solidFill>
                <a:latin typeface="Lato"/>
                <a:ea typeface="Lato"/>
                <a:cs typeface="Lato"/>
                <a:sym typeface="Lato"/>
              </a:rPr>
              <a:t>my rights at work, </a:t>
            </a:r>
            <a:r>
              <a:rPr lang="en-GB" sz="1600">
                <a:solidFill>
                  <a:schemeClr val="lt1"/>
                </a:solidFill>
                <a:latin typeface="Lato Light"/>
                <a:ea typeface="Lato Light"/>
                <a:cs typeface="Lato Light"/>
                <a:sym typeface="Lato Light"/>
              </a:rPr>
              <a:t>confidently ask for a pay rise and know </a:t>
            </a:r>
            <a:r>
              <a:rPr b="0" i="0" lang="en-GB" sz="1600" u="none" cap="none" strike="noStrike">
                <a:solidFill>
                  <a:schemeClr val="lt1"/>
                </a:solidFill>
                <a:latin typeface="Lato Light"/>
                <a:ea typeface="Lato Light"/>
                <a:cs typeface="Lato Light"/>
                <a:sym typeface="Lato Light"/>
              </a:rPr>
              <a:t>where I can turn for support when issues arise in the </a:t>
            </a:r>
            <a:r>
              <a:rPr lang="en-GB" sz="1600">
                <a:solidFill>
                  <a:schemeClr val="lt1"/>
                </a:solidFill>
                <a:latin typeface="Lato Light"/>
                <a:ea typeface="Lato Light"/>
                <a:cs typeface="Lato Light"/>
                <a:sym typeface="Lato Light"/>
              </a:rPr>
              <a:t>wo</a:t>
            </a:r>
            <a:r>
              <a:rPr b="0" i="0" lang="en-GB" sz="1600" u="none" cap="none" strike="noStrike">
                <a:solidFill>
                  <a:schemeClr val="lt1"/>
                </a:solidFill>
                <a:latin typeface="Lato Light"/>
                <a:ea typeface="Lato Light"/>
                <a:cs typeface="Lato Light"/>
                <a:sym typeface="Lato Light"/>
              </a:rPr>
              <a:t>rkplace.</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b="1" sz="1600">
              <a:solidFill>
                <a:schemeClr val="lt1"/>
              </a:solidFill>
              <a:latin typeface="Lato"/>
              <a:ea typeface="Lato"/>
              <a:cs typeface="Lato"/>
              <a:sym typeface="Lato"/>
            </a:endParaRPr>
          </a:p>
        </p:txBody>
      </p:sp>
      <p:sp>
        <p:nvSpPr>
          <p:cNvPr id="264" name="Google Shape;264;p35"/>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i="0" lang="en-GB" sz="2000" u="none" cap="none" strike="noStrike">
                <a:solidFill>
                  <a:srgbClr val="FF8022"/>
                </a:solidFill>
                <a:latin typeface="Lato Black"/>
                <a:ea typeface="Lato Black"/>
                <a:cs typeface="Lato Black"/>
                <a:sym typeface="Lato Black"/>
              </a:rPr>
              <a:t>By the end of the session, I will be able to:</a:t>
            </a:r>
            <a:endParaRPr i="0" sz="2000" u="none" cap="none" strike="noStrike">
              <a:solidFill>
                <a:srgbClr val="FF8022"/>
              </a:solidFill>
              <a:latin typeface="Lato Black"/>
              <a:ea typeface="Lato Black"/>
              <a:cs typeface="Lato Black"/>
              <a:sym typeface="Lato Black"/>
            </a:endParaRPr>
          </a:p>
        </p:txBody>
      </p:sp>
      <p:pic>
        <p:nvPicPr>
          <p:cNvPr id="265" name="Google Shape;265;p35"/>
          <p:cNvPicPr preferRelativeResize="0"/>
          <p:nvPr/>
        </p:nvPicPr>
        <p:blipFill>
          <a:blip r:embed="rId3">
            <a:alphaModFix/>
          </a:blip>
          <a:stretch>
            <a:fillRect/>
          </a:stretch>
        </p:blipFill>
        <p:spPr>
          <a:xfrm>
            <a:off x="7206651" y="1378950"/>
            <a:ext cx="459499" cy="38838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6"/>
          <p:cNvSpPr txBox="1"/>
          <p:nvPr/>
        </p:nvSpPr>
        <p:spPr>
          <a:xfrm>
            <a:off x="0" y="18790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lang="en-GB" sz="2400">
                <a:solidFill>
                  <a:srgbClr val="FFFFFF"/>
                </a:solidFill>
                <a:latin typeface="Lato"/>
                <a:ea typeface="Lato"/>
                <a:cs typeface="Lato"/>
                <a:sym typeface="Lato"/>
              </a:rPr>
              <a:t>Chapter 2:</a:t>
            </a:r>
            <a:endParaRPr sz="2400">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rgbClr val="FFFFFF"/>
                </a:solidFill>
                <a:latin typeface="Lato Black"/>
                <a:ea typeface="Lato Black"/>
                <a:cs typeface="Lato Black"/>
                <a:sym typeface="Lato Black"/>
              </a:rPr>
              <a:t>Deductions</a:t>
            </a:r>
            <a:endParaRPr b="1" i="0" sz="5600" u="none" cap="none" strike="noStrike">
              <a:solidFill>
                <a:srgbClr val="FF8022"/>
              </a:solidFill>
              <a:latin typeface="Lato Black"/>
              <a:ea typeface="Lato Black"/>
              <a:cs typeface="Lato Black"/>
              <a:sym typeface="Lato Black"/>
            </a:endParaRPr>
          </a:p>
        </p:txBody>
      </p:sp>
      <p:sp>
        <p:nvSpPr>
          <p:cNvPr id="271" name="Google Shape;271;p36"/>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000000"/>
              </a:buClr>
              <a:buSzPts val="275"/>
              <a:buFont typeface="Arial"/>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136de1a226a_0_22"/>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77" name="Google Shape;277;g136de1a226a_0_22"/>
          <p:cNvSpPr txBox="1"/>
          <p:nvPr/>
        </p:nvSpPr>
        <p:spPr>
          <a:xfrm>
            <a:off x="471375" y="174500"/>
            <a:ext cx="80310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chemeClr val="accent2"/>
                </a:solidFill>
                <a:latin typeface="Lato Black"/>
                <a:ea typeface="Lato Black"/>
                <a:cs typeface="Lato Black"/>
                <a:sym typeface="Lato Black"/>
                <a:extLst>
                  <a:ext uri="http://customooxmlschemas.google.com/">
                    <go:slidesCustomData xmlns:go="http://customooxmlschemas.google.com/" textRoundtripDataId="22"/>
                  </a:ext>
                </a:extLst>
              </a:rPr>
              <a:t>Doubling your salary doesn’t mean doubling your take-home </a:t>
            </a:r>
            <a:r>
              <a:rPr lang="en-GB" sz="2500">
                <a:solidFill>
                  <a:schemeClr val="accent2"/>
                </a:solidFill>
                <a:latin typeface="Lato Black"/>
                <a:ea typeface="Lato Black"/>
                <a:cs typeface="Lato Black"/>
                <a:sym typeface="Lato Black"/>
              </a:rPr>
              <a:t>pay. </a:t>
            </a:r>
            <a:endParaRPr sz="2500">
              <a:solidFill>
                <a:schemeClr val="accent2"/>
              </a:solidFill>
              <a:latin typeface="Lato Black"/>
              <a:ea typeface="Lato Black"/>
              <a:cs typeface="Lato Black"/>
              <a:sym typeface="Lato Black"/>
            </a:endParaRPr>
          </a:p>
          <a:p>
            <a:pPr indent="0" lvl="0" marL="0" rtl="0" algn="l">
              <a:spcBef>
                <a:spcPts val="0"/>
              </a:spcBef>
              <a:spcAft>
                <a:spcPts val="0"/>
              </a:spcAft>
              <a:buNone/>
            </a:pPr>
            <a:r>
              <a:t/>
            </a:r>
            <a:endParaRPr>
              <a:solidFill>
                <a:schemeClr val="lt1"/>
              </a:solidFill>
              <a:latin typeface="Lato"/>
              <a:ea typeface="Lato"/>
              <a:cs typeface="Lato"/>
              <a:sym typeface="Lato"/>
            </a:endParaRPr>
          </a:p>
          <a:p>
            <a:pPr indent="0" lvl="0" marL="0" rtl="0" algn="l">
              <a:spcBef>
                <a:spcPts val="0"/>
              </a:spcBef>
              <a:spcAft>
                <a:spcPts val="0"/>
              </a:spcAft>
              <a:buNone/>
            </a:pPr>
            <a:r>
              <a:rPr lang="en-GB" sz="1600">
                <a:solidFill>
                  <a:schemeClr val="lt1"/>
                </a:solidFill>
                <a:latin typeface="Lato"/>
                <a:ea typeface="Lato"/>
                <a:cs typeface="Lato"/>
                <a:sym typeface="Lato"/>
                <a:extLst>
                  <a:ext uri="http://customooxmlschemas.google.com/">
                    <go:slidesCustomData xmlns:go="http://customooxmlschemas.google.com/" textRoundtripDataId="23"/>
                  </a:ext>
                </a:extLst>
              </a:rPr>
              <a:t>When you’re in employment, there will be some deductions which are taken away from your gross pay.</a:t>
            </a:r>
            <a:r>
              <a:rPr lang="en-GB" sz="1600">
                <a:solidFill>
                  <a:schemeClr val="lt1"/>
                </a:solidFill>
                <a:latin typeface="Lato"/>
                <a:ea typeface="Lato"/>
                <a:cs typeface="Lato"/>
                <a:sym typeface="Lato"/>
              </a:rPr>
              <a:t> These are the</a:t>
            </a:r>
            <a:r>
              <a:rPr lang="en-GB" sz="1600">
                <a:solidFill>
                  <a:schemeClr val="lt1"/>
                </a:solidFill>
                <a:latin typeface="Lato"/>
                <a:ea typeface="Lato"/>
                <a:cs typeface="Lato"/>
                <a:sym typeface="Lato"/>
              </a:rPr>
              <a:t> main ones, and we’ll then focus on National Insurance and Income tax:</a:t>
            </a:r>
            <a:endParaRPr>
              <a:solidFill>
                <a:schemeClr val="lt1"/>
              </a:solidFill>
            </a:endParaRPr>
          </a:p>
        </p:txBody>
      </p:sp>
      <p:grpSp>
        <p:nvGrpSpPr>
          <p:cNvPr id="278" name="Google Shape;278;g136de1a226a_0_22"/>
          <p:cNvGrpSpPr/>
          <p:nvPr/>
        </p:nvGrpSpPr>
        <p:grpSpPr>
          <a:xfrm>
            <a:off x="572505" y="2235052"/>
            <a:ext cx="1162800" cy="1162800"/>
            <a:chOff x="2334700" y="2298950"/>
            <a:chExt cx="1162800" cy="1162800"/>
          </a:xfrm>
        </p:grpSpPr>
        <p:sp>
          <p:nvSpPr>
            <p:cNvPr id="279" name="Google Shape;279;g136de1a226a_0_22"/>
            <p:cNvSpPr/>
            <p:nvPr/>
          </p:nvSpPr>
          <p:spPr>
            <a:xfrm>
              <a:off x="233470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136de1a226a_0_22"/>
            <p:cNvSpPr txBox="1"/>
            <p:nvPr/>
          </p:nvSpPr>
          <p:spPr>
            <a:xfrm>
              <a:off x="2334700" y="2572550"/>
              <a:ext cx="1162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dk1"/>
                  </a:solidFill>
                  <a:latin typeface="Lato Black"/>
                  <a:ea typeface="Lato Black"/>
                  <a:cs typeface="Lato Black"/>
                  <a:sym typeface="Lato Black"/>
                </a:rPr>
                <a:t>National Insurance </a:t>
              </a:r>
              <a:endParaRPr>
                <a:solidFill>
                  <a:schemeClr val="dk1"/>
                </a:solidFill>
                <a:latin typeface="Lato Black"/>
                <a:ea typeface="Lato Black"/>
                <a:cs typeface="Lato Black"/>
                <a:sym typeface="Lato Black"/>
              </a:endParaRPr>
            </a:p>
          </p:txBody>
        </p:sp>
      </p:grpSp>
      <p:grpSp>
        <p:nvGrpSpPr>
          <p:cNvPr id="281" name="Google Shape;281;g136de1a226a_0_22"/>
          <p:cNvGrpSpPr/>
          <p:nvPr/>
        </p:nvGrpSpPr>
        <p:grpSpPr>
          <a:xfrm>
            <a:off x="2505812" y="2200252"/>
            <a:ext cx="1162800" cy="1162800"/>
            <a:chOff x="3739450" y="2298950"/>
            <a:chExt cx="1162800" cy="1162800"/>
          </a:xfrm>
        </p:grpSpPr>
        <p:sp>
          <p:nvSpPr>
            <p:cNvPr id="282" name="Google Shape;282;g136de1a226a_0_22"/>
            <p:cNvSpPr/>
            <p:nvPr/>
          </p:nvSpPr>
          <p:spPr>
            <a:xfrm>
              <a:off x="373945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136de1a226a_0_22"/>
            <p:cNvSpPr txBox="1"/>
            <p:nvPr/>
          </p:nvSpPr>
          <p:spPr>
            <a:xfrm>
              <a:off x="3739450" y="2572550"/>
              <a:ext cx="1162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dk1"/>
                  </a:solidFill>
                  <a:latin typeface="Lato Black"/>
                  <a:ea typeface="Lato Black"/>
                  <a:cs typeface="Lato Black"/>
                  <a:sym typeface="Lato Black"/>
                </a:rPr>
                <a:t>Income </a:t>
              </a:r>
              <a:endParaRPr>
                <a:solidFill>
                  <a:schemeClr val="dk1"/>
                </a:solidFill>
                <a:latin typeface="Lato Black"/>
                <a:ea typeface="Lato Black"/>
                <a:cs typeface="Lato Black"/>
                <a:sym typeface="Lato Black"/>
              </a:endParaRPr>
            </a:p>
            <a:p>
              <a:pPr indent="0" lvl="0" marL="0" rtl="0" algn="ctr">
                <a:spcBef>
                  <a:spcPts val="0"/>
                </a:spcBef>
                <a:spcAft>
                  <a:spcPts val="0"/>
                </a:spcAft>
                <a:buNone/>
              </a:pPr>
              <a:r>
                <a:rPr lang="en-GB">
                  <a:solidFill>
                    <a:schemeClr val="dk1"/>
                  </a:solidFill>
                  <a:latin typeface="Lato Black"/>
                  <a:ea typeface="Lato Black"/>
                  <a:cs typeface="Lato Black"/>
                  <a:sym typeface="Lato Black"/>
                </a:rPr>
                <a:t>tax </a:t>
              </a:r>
              <a:r>
                <a:rPr lang="en-GB">
                  <a:solidFill>
                    <a:schemeClr val="dk1"/>
                  </a:solidFill>
                  <a:latin typeface="Lato Black"/>
                  <a:ea typeface="Lato Black"/>
                  <a:cs typeface="Lato Black"/>
                  <a:sym typeface="Lato Black"/>
                </a:rPr>
                <a:t> </a:t>
              </a:r>
              <a:endParaRPr>
                <a:solidFill>
                  <a:schemeClr val="dk1"/>
                </a:solidFill>
                <a:latin typeface="Lato Black"/>
                <a:ea typeface="Lato Black"/>
                <a:cs typeface="Lato Black"/>
                <a:sym typeface="Lato Black"/>
              </a:endParaRPr>
            </a:p>
          </p:txBody>
        </p:sp>
      </p:grpSp>
      <p:grpSp>
        <p:nvGrpSpPr>
          <p:cNvPr id="284" name="Google Shape;284;g136de1a226a_0_22"/>
          <p:cNvGrpSpPr/>
          <p:nvPr/>
        </p:nvGrpSpPr>
        <p:grpSpPr>
          <a:xfrm>
            <a:off x="4439093" y="2200252"/>
            <a:ext cx="1162800" cy="1162800"/>
            <a:chOff x="5144200" y="2298950"/>
            <a:chExt cx="1162800" cy="1162800"/>
          </a:xfrm>
        </p:grpSpPr>
        <p:sp>
          <p:nvSpPr>
            <p:cNvPr id="285" name="Google Shape;285;g136de1a226a_0_22"/>
            <p:cNvSpPr/>
            <p:nvPr/>
          </p:nvSpPr>
          <p:spPr>
            <a:xfrm>
              <a:off x="514420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136de1a226a_0_22"/>
            <p:cNvSpPr txBox="1"/>
            <p:nvPr/>
          </p:nvSpPr>
          <p:spPr>
            <a:xfrm>
              <a:off x="5144200" y="2680250"/>
              <a:ext cx="1162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dk1"/>
                  </a:solidFill>
                  <a:latin typeface="Lato Black"/>
                  <a:ea typeface="Lato Black"/>
                  <a:cs typeface="Lato Black"/>
                  <a:sym typeface="Lato Black"/>
                </a:rPr>
                <a:t>Pensions</a:t>
              </a:r>
              <a:endParaRPr>
                <a:solidFill>
                  <a:schemeClr val="dk1"/>
                </a:solidFill>
                <a:latin typeface="Lato Black"/>
                <a:ea typeface="Lato Black"/>
                <a:cs typeface="Lato Black"/>
                <a:sym typeface="Lato Black"/>
              </a:endParaRPr>
            </a:p>
          </p:txBody>
        </p:sp>
      </p:grpSp>
      <p:grpSp>
        <p:nvGrpSpPr>
          <p:cNvPr id="287" name="Google Shape;287;g136de1a226a_0_22"/>
          <p:cNvGrpSpPr/>
          <p:nvPr/>
        </p:nvGrpSpPr>
        <p:grpSpPr>
          <a:xfrm>
            <a:off x="6578175" y="2200252"/>
            <a:ext cx="1162800" cy="1162800"/>
            <a:chOff x="6548950" y="2298950"/>
            <a:chExt cx="1162800" cy="1162800"/>
          </a:xfrm>
        </p:grpSpPr>
        <p:sp>
          <p:nvSpPr>
            <p:cNvPr id="288" name="Google Shape;288;g136de1a226a_0_22"/>
            <p:cNvSpPr/>
            <p:nvPr/>
          </p:nvSpPr>
          <p:spPr>
            <a:xfrm>
              <a:off x="654895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136de1a226a_0_22"/>
            <p:cNvSpPr txBox="1"/>
            <p:nvPr/>
          </p:nvSpPr>
          <p:spPr>
            <a:xfrm>
              <a:off x="6548950" y="2572550"/>
              <a:ext cx="1162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dk1"/>
                  </a:solidFill>
                  <a:latin typeface="Lato Black"/>
                  <a:ea typeface="Lato Black"/>
                  <a:cs typeface="Lato Black"/>
                  <a:sym typeface="Lato Black"/>
                </a:rPr>
                <a:t>Student loan</a:t>
              </a:r>
              <a:endParaRPr>
                <a:solidFill>
                  <a:schemeClr val="dk1"/>
                </a:solidFill>
                <a:latin typeface="Lato Black"/>
                <a:ea typeface="Lato Black"/>
                <a:cs typeface="Lato Black"/>
                <a:sym typeface="Lato Black"/>
              </a:endParaRPr>
            </a:p>
          </p:txBody>
        </p:sp>
      </p:grpSp>
      <p:sp>
        <p:nvSpPr>
          <p:cNvPr id="290" name="Google Shape;290;g136de1a226a_0_22"/>
          <p:cNvSpPr txBox="1"/>
          <p:nvPr/>
        </p:nvSpPr>
        <p:spPr>
          <a:xfrm>
            <a:off x="471375" y="3985275"/>
            <a:ext cx="610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latin typeface="Lato Black"/>
              <a:ea typeface="Lato Black"/>
              <a:cs typeface="Lato Black"/>
              <a:sym typeface="Lato Black"/>
            </a:endParaRPr>
          </a:p>
        </p:txBody>
      </p:sp>
      <p:pic>
        <p:nvPicPr>
          <p:cNvPr descr="Before you get your hands on your pay, your employer makes what's known as deductions. These are things like income tax, national insurance, and a contribution towards your pension." id="291" name="Google Shape;291;g136de1a226a_0_22" title="How much do you really get paid?">
            <a:hlinkClick r:id="rId3"/>
          </p:cNvPr>
          <p:cNvPicPr preferRelativeResize="0"/>
          <p:nvPr/>
        </p:nvPicPr>
        <p:blipFill>
          <a:blip r:embed="rId4">
            <a:alphaModFix/>
          </a:blip>
          <a:stretch>
            <a:fillRect/>
          </a:stretch>
        </p:blipFill>
        <p:spPr>
          <a:xfrm>
            <a:off x="2660725" y="3893150"/>
            <a:ext cx="1381874" cy="1036400"/>
          </a:xfrm>
          <a:prstGeom prst="rect">
            <a:avLst/>
          </a:prstGeom>
          <a:noFill/>
          <a:ln>
            <a:noFill/>
          </a:ln>
        </p:spPr>
      </p:pic>
      <p:sp>
        <p:nvSpPr>
          <p:cNvPr id="292" name="Google Shape;292;g136de1a226a_0_22"/>
          <p:cNvSpPr/>
          <p:nvPr/>
        </p:nvSpPr>
        <p:spPr>
          <a:xfrm>
            <a:off x="622925" y="3962550"/>
            <a:ext cx="1714500" cy="897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u="sng">
                <a:solidFill>
                  <a:schemeClr val="hlink"/>
                </a:solidFill>
                <a:latin typeface="Lato"/>
                <a:ea typeface="Lato"/>
                <a:cs typeface="Lato"/>
                <a:sym typeface="Lato"/>
                <a:hlinkClick r:id="rId5"/>
              </a:rPr>
              <a:t>Watch this video </a:t>
            </a:r>
            <a:endParaRPr sz="10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4"/>
          <p:cNvSpPr txBox="1"/>
          <p:nvPr/>
        </p:nvSpPr>
        <p:spPr>
          <a:xfrm>
            <a:off x="477475" y="1182625"/>
            <a:ext cx="4518300" cy="1893900"/>
          </a:xfrm>
          <a:prstGeom prst="rect">
            <a:avLst/>
          </a:prstGeom>
          <a:noFill/>
          <a:ln>
            <a:noFill/>
          </a:ln>
        </p:spPr>
        <p:txBody>
          <a:bodyPr anchorCtr="0" anchor="t" bIns="91425" lIns="0" spcFirstLastPara="1" rIns="91425" wrap="square" tIns="90000">
            <a:noAutofit/>
          </a:bodyPr>
          <a:lstStyle/>
          <a:p>
            <a:pPr indent="0" lvl="0" marL="0" marR="0" rtl="0" algn="l">
              <a:lnSpc>
                <a:spcPct val="120000"/>
              </a:lnSpc>
              <a:spcBef>
                <a:spcPts val="0"/>
              </a:spcBef>
              <a:spcAft>
                <a:spcPts val="0"/>
              </a:spcAft>
              <a:buClr>
                <a:srgbClr val="000000"/>
              </a:buClr>
              <a:buSzPts val="1400"/>
              <a:buFont typeface="Arial"/>
              <a:buNone/>
            </a:pPr>
            <a:r>
              <a:rPr lang="en-GB" sz="1800">
                <a:solidFill>
                  <a:schemeClr val="accent2"/>
                </a:solidFill>
                <a:latin typeface="Lato Black"/>
                <a:ea typeface="Lato Black"/>
                <a:cs typeface="Lato Black"/>
                <a:sym typeface="Lato Black"/>
              </a:rPr>
              <a:t>Chapter</a:t>
            </a:r>
            <a:r>
              <a:rPr b="0" i="0" lang="en-GB" sz="1800" u="none" cap="none" strike="noStrike">
                <a:solidFill>
                  <a:schemeClr val="accent2"/>
                </a:solidFill>
                <a:latin typeface="Lato Black"/>
                <a:ea typeface="Lato Black"/>
                <a:cs typeface="Lato Black"/>
                <a:sym typeface="Lato Black"/>
              </a:rPr>
              <a:t> 1 - </a:t>
            </a:r>
            <a:r>
              <a:rPr b="0" i="0" lang="en-GB" sz="1800" u="none" cap="none" strike="noStrike">
                <a:solidFill>
                  <a:schemeClr val="accent2"/>
                </a:solidFill>
                <a:latin typeface="Lato Black"/>
                <a:ea typeface="Lato Black"/>
                <a:cs typeface="Lato Black"/>
                <a:sym typeface="Lato Black"/>
                <a:extLst>
                  <a:ext uri="http://customooxmlschemas.google.com/">
                    <go:slidesCustomData xmlns:go="http://customooxmlschemas.google.com/" textRoundtripDataId="0"/>
                  </a:ext>
                </a:extLst>
              </a:rPr>
              <a:t>Income</a:t>
            </a:r>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01</a:t>
            </a:r>
            <a:r>
              <a:rPr lang="en-GB">
                <a:solidFill>
                  <a:schemeClr val="lt1"/>
                </a:solidFill>
                <a:latin typeface="Lato Black"/>
                <a:ea typeface="Lato Black"/>
                <a:cs typeface="Lato Black"/>
                <a:sym typeface="Lato Black"/>
              </a:rPr>
              <a:t>	</a:t>
            </a:r>
            <a:r>
              <a:rPr lang="en-GB">
                <a:solidFill>
                  <a:schemeClr val="lt1"/>
                </a:solidFill>
                <a:latin typeface="Lato"/>
                <a:ea typeface="Lato"/>
                <a:cs typeface="Lato"/>
                <a:sym typeface="Lato"/>
              </a:rPr>
              <a:t>How does money come in for me and my family?</a:t>
            </a:r>
            <a:endParaRPr i="0" sz="14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t/>
            </a:r>
            <a:endParaRPr b="1" sz="200">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02    </a:t>
            </a:r>
            <a:r>
              <a:rPr lang="en-GB">
                <a:solidFill>
                  <a:schemeClr val="lt1"/>
                </a:solidFill>
                <a:latin typeface="Lato Black"/>
                <a:ea typeface="Lato Black"/>
                <a:cs typeface="Lato Black"/>
                <a:sym typeface="Lato Black"/>
              </a:rPr>
              <a:t>	</a:t>
            </a:r>
            <a:r>
              <a:rPr lang="en-GB">
                <a:solidFill>
                  <a:schemeClr val="lt1"/>
                </a:solidFill>
                <a:latin typeface="Lato"/>
                <a:ea typeface="Lato"/>
                <a:cs typeface="Lato"/>
                <a:sym typeface="Lato"/>
                <a:extLst>
                  <a:ext uri="http://customooxmlschemas.google.com/">
                    <go:slidesCustomData xmlns:go="http://customooxmlschemas.google.com/" textRoundtripDataId="1"/>
                  </a:ext>
                </a:extLst>
              </a:rPr>
              <a:t>D</a:t>
            </a:r>
            <a:r>
              <a:rPr lang="en-GB">
                <a:solidFill>
                  <a:schemeClr val="lt1"/>
                </a:solidFill>
                <a:latin typeface="Lato"/>
                <a:ea typeface="Lato"/>
                <a:cs typeface="Lato"/>
                <a:sym typeface="Lato"/>
                <a:extLst>
                  <a:ext uri="http://customooxmlschemas.google.com/">
                    <go:slidesCustomData xmlns:go="http://customooxmlschemas.google.com/" textRoundtripDataId="2"/>
                  </a:ext>
                </a:extLst>
              </a:rPr>
              <a:t>ifferent models of work</a:t>
            </a:r>
            <a:r>
              <a:rPr lang="en-GB">
                <a:solidFill>
                  <a:schemeClr val="lt1"/>
                </a:solidFill>
                <a:latin typeface="Lato"/>
                <a:ea typeface="Lato"/>
                <a:cs typeface="Lato"/>
                <a:sym typeface="Lato"/>
              </a:rPr>
              <a:t> and their pros and cons</a:t>
            </a:r>
            <a:endParaRPr>
              <a:solidFill>
                <a:schemeClr val="lt1"/>
              </a:solidFill>
              <a:latin typeface="Lato"/>
              <a:ea typeface="Lato"/>
              <a:cs typeface="Lato"/>
              <a:sym typeface="Lato"/>
            </a:endParaRPr>
          </a:p>
          <a:p>
            <a:pPr indent="457200" lvl="0" marL="0" marR="0" rtl="0" algn="l">
              <a:lnSpc>
                <a:spcPct val="120000"/>
              </a:lnSpc>
              <a:spcBef>
                <a:spcPts val="0"/>
              </a:spcBef>
              <a:spcAft>
                <a:spcPts val="0"/>
              </a:spcAft>
              <a:buClr>
                <a:srgbClr val="000000"/>
              </a:buClr>
              <a:buSzPts val="1400"/>
              <a:buFont typeface="Arial"/>
              <a:buNone/>
            </a:pPr>
            <a:r>
              <a:t/>
            </a:r>
            <a:endParaRPr b="1" sz="200">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03</a:t>
            </a:r>
            <a:r>
              <a:rPr lang="en-GB">
                <a:solidFill>
                  <a:schemeClr val="lt1"/>
                </a:solidFill>
                <a:latin typeface="Lato Black"/>
                <a:ea typeface="Lato Black"/>
                <a:cs typeface="Lato Black"/>
                <a:sym typeface="Lato Black"/>
              </a:rPr>
              <a:t>	</a:t>
            </a:r>
            <a:r>
              <a:rPr lang="en-GB">
                <a:solidFill>
                  <a:schemeClr val="lt1"/>
                </a:solidFill>
                <a:latin typeface="Lato"/>
                <a:ea typeface="Lato"/>
                <a:cs typeface="Lato"/>
                <a:sym typeface="Lato"/>
              </a:rPr>
              <a:t>Work benefits that matter to me</a:t>
            </a:r>
            <a:r>
              <a:rPr b="1" lang="en-GB">
                <a:solidFill>
                  <a:schemeClr val="lt1"/>
                </a:solidFill>
                <a:latin typeface="Lato"/>
                <a:ea typeface="Lato"/>
                <a:cs typeface="Lato"/>
                <a:sym typeface="Lato"/>
              </a:rPr>
              <a:t> </a:t>
            </a:r>
            <a:endParaRPr b="1">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t/>
            </a:r>
            <a:endParaRPr b="1" sz="200">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i="0" lang="en-GB" sz="14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3"/>
                  </a:ext>
                </a:extLst>
              </a:rPr>
              <a:t>04</a:t>
            </a:r>
            <a:r>
              <a:rPr b="1" lang="en-GB">
                <a:solidFill>
                  <a:schemeClr val="lt1"/>
                </a:solidFill>
                <a:latin typeface="Lato"/>
                <a:ea typeface="Lato"/>
                <a:cs typeface="Lato"/>
                <a:sym typeface="Lato"/>
                <a:extLst>
                  <a:ext uri="http://customooxmlschemas.google.com/">
                    <go:slidesCustomData xmlns:go="http://customooxmlschemas.google.com/" textRoundtripDataId="4"/>
                  </a:ext>
                </a:extLst>
              </a:rPr>
              <a:t>	</a:t>
            </a:r>
            <a:r>
              <a:rPr lang="en-GB">
                <a:solidFill>
                  <a:schemeClr val="lt1"/>
                </a:solidFill>
                <a:latin typeface="Lato"/>
                <a:ea typeface="Lato"/>
                <a:cs typeface="Lato"/>
                <a:sym typeface="Lato"/>
              </a:rPr>
              <a:t>Looking at more ways money can come in </a:t>
            </a:r>
            <a:r>
              <a:rPr b="1" lang="en-GB">
                <a:solidFill>
                  <a:schemeClr val="lt1"/>
                </a:solidFill>
                <a:latin typeface="Lato"/>
                <a:ea typeface="Lato"/>
                <a:cs typeface="Lato"/>
                <a:sym typeface="Lato"/>
              </a:rPr>
              <a:t>  </a:t>
            </a:r>
            <a:r>
              <a:rPr b="1" lang="en-GB">
                <a:solidFill>
                  <a:schemeClr val="accent2"/>
                </a:solidFill>
                <a:latin typeface="Lato"/>
                <a:ea typeface="Lato"/>
                <a:cs typeface="Lato"/>
                <a:sym typeface="Lato"/>
              </a:rPr>
              <a:t>   </a:t>
            </a:r>
            <a:r>
              <a:rPr b="1" i="0" lang="en-GB" sz="1400" u="none" cap="none" strike="noStrike">
                <a:solidFill>
                  <a:schemeClr val="accent2"/>
                </a:solidFill>
                <a:latin typeface="Lato"/>
                <a:ea typeface="Lato"/>
                <a:cs typeface="Lato"/>
                <a:sym typeface="Lato"/>
              </a:rPr>
              <a:t>     </a:t>
            </a:r>
            <a:endParaRPr b="1" i="0" sz="1800" u="none" cap="none" strike="noStrike">
              <a:solidFill>
                <a:srgbClr val="FF8022"/>
              </a:solidFill>
              <a:latin typeface="Lato"/>
              <a:ea typeface="Lato"/>
              <a:cs typeface="Lato"/>
              <a:sym typeface="Lato"/>
            </a:endParaRPr>
          </a:p>
          <a:p>
            <a:pPr indent="0" lvl="0" marL="0" marR="0" rtl="0" algn="l">
              <a:lnSpc>
                <a:spcPct val="12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83" name="Google Shape;83;p4"/>
          <p:cNvSpPr txBox="1"/>
          <p:nvPr/>
        </p:nvSpPr>
        <p:spPr>
          <a:xfrm>
            <a:off x="477475" y="427746"/>
            <a:ext cx="3262500" cy="538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Contents</a:t>
            </a:r>
            <a:endParaRPr b="1" i="0" sz="3600" u="none" cap="none" strike="noStrike">
              <a:solidFill>
                <a:srgbClr val="FF8022"/>
              </a:solidFill>
              <a:latin typeface="Lato Black"/>
              <a:ea typeface="Lato Black"/>
              <a:cs typeface="Lato Black"/>
              <a:sym typeface="Lato Black"/>
            </a:endParaRPr>
          </a:p>
        </p:txBody>
      </p:sp>
      <p:sp>
        <p:nvSpPr>
          <p:cNvPr id="84" name="Google Shape;84;p4"/>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sp>
        <p:nvSpPr>
          <p:cNvPr id="85" name="Google Shape;85;p4"/>
          <p:cNvSpPr txBox="1"/>
          <p:nvPr/>
        </p:nvSpPr>
        <p:spPr>
          <a:xfrm>
            <a:off x="477475" y="3076525"/>
            <a:ext cx="6958200" cy="1710000"/>
          </a:xfrm>
          <a:prstGeom prst="rect">
            <a:avLst/>
          </a:prstGeom>
          <a:noFill/>
          <a:ln>
            <a:noFill/>
          </a:ln>
        </p:spPr>
        <p:txBody>
          <a:bodyPr anchorCtr="0" anchor="t" bIns="91425" lIns="0" spcFirstLastPara="1" rIns="91425" wrap="square" tIns="91425">
            <a:noAutofit/>
          </a:bodyPr>
          <a:lstStyle/>
          <a:p>
            <a:pPr indent="0" lvl="0" marL="0" marR="0" rtl="0" algn="l">
              <a:lnSpc>
                <a:spcPct val="120000"/>
              </a:lnSpc>
              <a:spcBef>
                <a:spcPts val="0"/>
              </a:spcBef>
              <a:spcAft>
                <a:spcPts val="0"/>
              </a:spcAft>
              <a:buClr>
                <a:srgbClr val="000000"/>
              </a:buClr>
              <a:buSzPts val="1800"/>
              <a:buFont typeface="Arial"/>
              <a:buNone/>
            </a:pPr>
            <a:r>
              <a:rPr b="1" lang="en-GB" sz="1800">
                <a:solidFill>
                  <a:schemeClr val="accent2"/>
                </a:solidFill>
                <a:latin typeface="Lato Black"/>
                <a:ea typeface="Lato Black"/>
                <a:cs typeface="Lato Black"/>
                <a:sym typeface="Lato Black"/>
              </a:rPr>
              <a:t>Chapter</a:t>
            </a:r>
            <a:r>
              <a:rPr b="1" i="0" lang="en-GB" sz="1800" u="none" cap="none" strike="noStrike">
                <a:solidFill>
                  <a:schemeClr val="accent2"/>
                </a:solidFill>
                <a:latin typeface="Lato Black"/>
                <a:ea typeface="Lato Black"/>
                <a:cs typeface="Lato Black"/>
                <a:sym typeface="Lato Black"/>
              </a:rPr>
              <a:t> 2 - </a:t>
            </a:r>
            <a:r>
              <a:rPr b="1" i="0" lang="en-GB" sz="1800" u="none" cap="none" strike="noStrike">
                <a:solidFill>
                  <a:schemeClr val="accent2"/>
                </a:solidFill>
                <a:latin typeface="Lato Black"/>
                <a:ea typeface="Lato Black"/>
                <a:cs typeface="Lato Black"/>
                <a:sym typeface="Lato Black"/>
                <a:extLst>
                  <a:ext uri="http://customooxmlschemas.google.com/">
                    <go:slidesCustomData xmlns:go="http://customooxmlschemas.google.com/" textRoundtripDataId="5"/>
                  </a:ext>
                </a:extLst>
              </a:rPr>
              <a:t>Deductions</a:t>
            </a:r>
            <a:endParaRPr sz="400">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6"/>
                  </a:ext>
                </a:extLst>
              </a:rPr>
              <a:t>05</a:t>
            </a:r>
            <a:r>
              <a:rPr lang="en-GB">
                <a:solidFill>
                  <a:schemeClr val="lt1"/>
                </a:solidFill>
                <a:latin typeface="Lato Black"/>
                <a:ea typeface="Lato Black"/>
                <a:cs typeface="Lato Black"/>
                <a:sym typeface="Lato Black"/>
                <a:extLst>
                  <a:ext uri="http://customooxmlschemas.google.com/">
                    <go:slidesCustomData xmlns:go="http://customooxmlschemas.google.com/" textRoundtripDataId="7"/>
                  </a:ext>
                </a:extLst>
              </a:rPr>
              <a:t>	</a:t>
            </a:r>
            <a:r>
              <a:rPr lang="en-GB">
                <a:solidFill>
                  <a:schemeClr val="lt1"/>
                </a:solidFill>
                <a:latin typeface="Lato"/>
                <a:ea typeface="Lato"/>
                <a:cs typeface="Lato"/>
                <a:sym typeface="Lato"/>
              </a:rPr>
              <a:t>Deductions on a pay slip</a:t>
            </a:r>
            <a:r>
              <a:rPr b="1" lang="en-GB">
                <a:solidFill>
                  <a:schemeClr val="lt1"/>
                </a:solidFill>
                <a:latin typeface="Lato"/>
                <a:ea typeface="Lato"/>
                <a:cs typeface="Lato"/>
                <a:sym typeface="Lato"/>
              </a:rPr>
              <a:t> </a:t>
            </a:r>
            <a:endParaRPr b="1" i="0" sz="1400" u="none" cap="none" strike="noStrike">
              <a:solidFill>
                <a:schemeClr val="accent2"/>
              </a:solidFill>
              <a:latin typeface="Lato"/>
              <a:ea typeface="Lato"/>
              <a:cs typeface="Lato"/>
              <a:sym typeface="Lato"/>
            </a:endParaRPr>
          </a:p>
          <a:p>
            <a:pPr indent="0" lvl="0" marL="0" marR="0" rtl="0" algn="l">
              <a:lnSpc>
                <a:spcPct val="120000"/>
              </a:lnSpc>
              <a:spcBef>
                <a:spcPts val="0"/>
              </a:spcBef>
              <a:spcAft>
                <a:spcPts val="0"/>
              </a:spcAft>
              <a:buClr>
                <a:srgbClr val="000000"/>
              </a:buClr>
              <a:buSzPts val="400"/>
              <a:buFont typeface="Arial"/>
              <a:buNone/>
            </a:pPr>
            <a:r>
              <a:t/>
            </a:r>
            <a:endParaRPr b="1" i="0" sz="2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06</a:t>
            </a:r>
            <a:r>
              <a:rPr b="1" lang="en-GB">
                <a:solidFill>
                  <a:schemeClr val="lt1"/>
                </a:solidFill>
                <a:latin typeface="Lato"/>
                <a:ea typeface="Lato"/>
                <a:cs typeface="Lato"/>
                <a:sym typeface="Lato"/>
              </a:rPr>
              <a:t>	</a:t>
            </a:r>
            <a:r>
              <a:rPr i="0" lang="en-GB" sz="1400" u="none" cap="none" strike="noStrike">
                <a:solidFill>
                  <a:schemeClr val="lt1"/>
                </a:solidFill>
                <a:latin typeface="Lato"/>
                <a:ea typeface="Lato"/>
                <a:cs typeface="Lato"/>
                <a:sym typeface="Lato"/>
              </a:rPr>
              <a:t>What do </a:t>
            </a:r>
            <a:r>
              <a:rPr lang="en-GB">
                <a:solidFill>
                  <a:schemeClr val="lt1"/>
                </a:solidFill>
                <a:latin typeface="Lato"/>
                <a:ea typeface="Lato"/>
                <a:cs typeface="Lato"/>
                <a:sym typeface="Lato"/>
              </a:rPr>
              <a:t>we mean by tax on income? </a:t>
            </a:r>
            <a:endParaRPr i="0" sz="1400" u="none" cap="none" strike="noStrike">
              <a:solidFill>
                <a:srgbClr val="FF8022"/>
              </a:solidFill>
              <a:latin typeface="Lato"/>
              <a:ea typeface="Lato"/>
              <a:cs typeface="Lato"/>
              <a:sym typeface="Lato"/>
            </a:endParaRPr>
          </a:p>
          <a:p>
            <a:pPr indent="0" lvl="0" marL="0" marR="0" rtl="0" algn="l">
              <a:lnSpc>
                <a:spcPct val="120000"/>
              </a:lnSpc>
              <a:spcBef>
                <a:spcPts val="0"/>
              </a:spcBef>
              <a:spcAft>
                <a:spcPts val="0"/>
              </a:spcAft>
              <a:buClr>
                <a:srgbClr val="000000"/>
              </a:buClr>
              <a:buSzPts val="400"/>
              <a:buFont typeface="Arial"/>
              <a:buNone/>
            </a:pPr>
            <a:r>
              <a:t/>
            </a:r>
            <a:endParaRPr b="1" i="0" sz="2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07</a:t>
            </a:r>
            <a:r>
              <a:rPr b="1" lang="en-GB">
                <a:solidFill>
                  <a:schemeClr val="lt1"/>
                </a:solidFill>
                <a:latin typeface="Lato"/>
                <a:ea typeface="Lato"/>
                <a:cs typeface="Lato"/>
                <a:sym typeface="Lato"/>
              </a:rPr>
              <a:t>	</a:t>
            </a:r>
            <a:r>
              <a:rPr lang="en-GB">
                <a:solidFill>
                  <a:schemeClr val="lt1"/>
                </a:solidFill>
                <a:latin typeface="Lato"/>
                <a:ea typeface="Lato"/>
                <a:cs typeface="Lato"/>
                <a:sym typeface="Lato"/>
              </a:rPr>
              <a:t>Calculating income tax using tax bands</a:t>
            </a:r>
            <a:endParaRPr i="0" sz="14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t/>
            </a:r>
            <a:endParaRPr sz="200">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08</a:t>
            </a:r>
            <a:r>
              <a:rPr b="1" lang="en-GB">
                <a:solidFill>
                  <a:schemeClr val="lt1"/>
                </a:solidFill>
                <a:latin typeface="Lato"/>
                <a:ea typeface="Lato"/>
                <a:cs typeface="Lato"/>
                <a:sym typeface="Lato"/>
              </a:rPr>
              <a:t>	</a:t>
            </a:r>
            <a:r>
              <a:rPr lang="en-GB">
                <a:solidFill>
                  <a:schemeClr val="lt1"/>
                </a:solidFill>
                <a:latin typeface="Lato"/>
                <a:ea typeface="Lato"/>
                <a:cs typeface="Lato"/>
                <a:sym typeface="Lato"/>
              </a:rPr>
              <a:t>Where does my tax money go?</a:t>
            </a:r>
            <a:r>
              <a:rPr b="1" i="0" lang="en-GB" sz="1400" u="none" cap="none" strike="noStrike">
                <a:solidFill>
                  <a:schemeClr val="lt1"/>
                </a:solidFill>
                <a:latin typeface="Lato"/>
                <a:ea typeface="Lato"/>
                <a:cs typeface="Lato"/>
                <a:sym typeface="Lato"/>
              </a:rPr>
              <a:t> </a:t>
            </a:r>
            <a:endParaRPr b="1" i="0" sz="1400" u="none" cap="none" strike="noStrike">
              <a:solidFill>
                <a:schemeClr val="lt1"/>
              </a:solidFill>
              <a:latin typeface="Lato"/>
              <a:ea typeface="Lato"/>
              <a:cs typeface="Lato"/>
              <a:sym typeface="Lato"/>
            </a:endParaRPr>
          </a:p>
        </p:txBody>
      </p:sp>
      <p:sp>
        <p:nvSpPr>
          <p:cNvPr id="86" name="Google Shape;86;p4"/>
          <p:cNvSpPr txBox="1"/>
          <p:nvPr/>
        </p:nvSpPr>
        <p:spPr>
          <a:xfrm>
            <a:off x="5340527" y="1182625"/>
            <a:ext cx="3662400" cy="17100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1400"/>
              <a:buFont typeface="Arial"/>
              <a:buNone/>
            </a:pPr>
            <a:r>
              <a:rPr lang="en-GB" sz="1800">
                <a:solidFill>
                  <a:schemeClr val="accent2"/>
                </a:solidFill>
                <a:latin typeface="Lato Black"/>
                <a:ea typeface="Lato Black"/>
                <a:cs typeface="Lato Black"/>
                <a:sym typeface="Lato Black"/>
              </a:rPr>
              <a:t>Chapter</a:t>
            </a:r>
            <a:r>
              <a:rPr b="0" i="0" lang="en-GB" sz="1800" u="none" cap="none" strike="noStrike">
                <a:solidFill>
                  <a:schemeClr val="accent2"/>
                </a:solidFill>
                <a:latin typeface="Lato Black"/>
                <a:ea typeface="Lato Black"/>
                <a:cs typeface="Lato Black"/>
                <a:sym typeface="Lato Black"/>
              </a:rPr>
              <a:t> 3 </a:t>
            </a:r>
            <a:r>
              <a:rPr lang="en-GB" sz="1800">
                <a:solidFill>
                  <a:schemeClr val="accent2"/>
                </a:solidFill>
                <a:latin typeface="Lato Black"/>
                <a:ea typeface="Lato Black"/>
                <a:cs typeface="Lato Black"/>
                <a:sym typeface="Lato Black"/>
              </a:rPr>
              <a:t>-</a:t>
            </a:r>
            <a:r>
              <a:rPr b="0" i="0" lang="en-GB" sz="1800" u="none" cap="none" strike="noStrike">
                <a:solidFill>
                  <a:schemeClr val="accent2"/>
                </a:solidFill>
                <a:latin typeface="Lato Black"/>
                <a:ea typeface="Lato Black"/>
                <a:cs typeface="Lato Black"/>
                <a:sym typeface="Lato Black"/>
              </a:rPr>
              <a:t> </a:t>
            </a:r>
            <a:r>
              <a:rPr b="0" i="0" lang="en-GB" sz="1800" u="none" cap="none" strike="noStrike">
                <a:solidFill>
                  <a:schemeClr val="accent2"/>
                </a:solidFill>
                <a:latin typeface="Lato Black"/>
                <a:ea typeface="Lato Black"/>
                <a:cs typeface="Lato Black"/>
                <a:sym typeface="Lato Black"/>
                <a:extLst>
                  <a:ext uri="http://customooxmlschemas.google.com/">
                    <go:slidesCustomData xmlns:go="http://customooxmlschemas.google.com/" textRoundtripDataId="8"/>
                  </a:ext>
                </a:extLst>
              </a:rPr>
              <a:t>Speaking up</a:t>
            </a:r>
            <a:r>
              <a:rPr b="0" i="0" lang="en-GB" sz="1800" u="none" cap="none" strike="noStrike">
                <a:solidFill>
                  <a:schemeClr val="accent2"/>
                </a:solidFill>
                <a:latin typeface="Lato Black"/>
                <a:ea typeface="Lato Black"/>
                <a:cs typeface="Lato Black"/>
                <a:sym typeface="Lato Black"/>
              </a:rPr>
              <a:t> at work </a:t>
            </a:r>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09</a:t>
            </a:r>
            <a:r>
              <a:rPr lang="en-GB">
                <a:solidFill>
                  <a:schemeClr val="lt1"/>
                </a:solidFill>
                <a:latin typeface="Lato Black"/>
                <a:ea typeface="Lato Black"/>
                <a:cs typeface="Lato Black"/>
                <a:sym typeface="Lato Black"/>
              </a:rPr>
              <a:t>	</a:t>
            </a:r>
            <a:r>
              <a:rPr lang="en-GB">
                <a:solidFill>
                  <a:schemeClr val="lt1"/>
                </a:solidFill>
                <a:latin typeface="Lato"/>
                <a:ea typeface="Lato"/>
                <a:cs typeface="Lato"/>
                <a:sym typeface="Lato"/>
              </a:rPr>
              <a:t>Equal pay for equal work </a:t>
            </a:r>
            <a:endParaRPr b="0" i="0" sz="2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None/>
            </a:pPr>
            <a:r>
              <a:rPr b="0" i="0" lang="en-GB" sz="1400" u="none" cap="none" strike="noStrike">
                <a:solidFill>
                  <a:schemeClr val="lt1"/>
                </a:solidFill>
                <a:latin typeface="Lato Black"/>
                <a:ea typeface="Lato Black"/>
                <a:cs typeface="Lato Black"/>
                <a:sym typeface="Lato Black"/>
              </a:rPr>
              <a:t>10</a:t>
            </a:r>
            <a:r>
              <a:rPr lang="en-GB">
                <a:solidFill>
                  <a:schemeClr val="lt1"/>
                </a:solidFill>
                <a:latin typeface="Lato Black"/>
                <a:ea typeface="Lato Black"/>
                <a:cs typeface="Lato Black"/>
                <a:sym typeface="Lato Black"/>
              </a:rPr>
              <a:t>	</a:t>
            </a:r>
            <a:r>
              <a:rPr lang="en-GB">
                <a:solidFill>
                  <a:schemeClr val="lt1"/>
                </a:solidFill>
                <a:latin typeface="Lato"/>
                <a:ea typeface="Lato"/>
                <a:cs typeface="Lato"/>
                <a:sym typeface="Lato"/>
                <a:extLst>
                  <a:ext uri="http://customooxmlschemas.google.com/">
                    <go:slidesCustomData xmlns:go="http://customooxmlschemas.google.com/" textRoundtripDataId="9"/>
                  </a:ext>
                </a:extLst>
              </a:rPr>
              <a:t>Asking for a pay rise</a:t>
            </a:r>
            <a:endParaRPr>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t/>
            </a:r>
            <a:endParaRPr b="0" i="0" sz="2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None/>
            </a:pPr>
            <a:r>
              <a:rPr b="0" i="0" lang="en-GB" sz="1400" u="none" cap="none" strike="noStrike">
                <a:solidFill>
                  <a:schemeClr val="lt1"/>
                </a:solidFill>
                <a:latin typeface="Lato Black"/>
                <a:ea typeface="Lato Black"/>
                <a:cs typeface="Lato Black"/>
                <a:sym typeface="Lato Black"/>
              </a:rPr>
              <a:t>11</a:t>
            </a:r>
            <a:r>
              <a:rPr lang="en-GB">
                <a:solidFill>
                  <a:schemeClr val="lt1"/>
                </a:solidFill>
                <a:latin typeface="Lato Black"/>
                <a:ea typeface="Lato Black"/>
                <a:cs typeface="Lato Black"/>
                <a:sym typeface="Lato Black"/>
              </a:rPr>
              <a:t>	</a:t>
            </a:r>
            <a:r>
              <a:rPr i="0" lang="en-GB" sz="1400" u="none" cap="none" strike="noStrike">
                <a:solidFill>
                  <a:schemeClr val="lt1"/>
                </a:solidFill>
                <a:latin typeface="Lato"/>
                <a:ea typeface="Lato"/>
                <a:cs typeface="Lato"/>
                <a:sym typeface="Lato"/>
              </a:rPr>
              <a:t>Resolving problems at </a:t>
            </a:r>
            <a:r>
              <a:rPr lang="en-GB">
                <a:solidFill>
                  <a:schemeClr val="lt1"/>
                </a:solidFill>
                <a:latin typeface="Lato"/>
                <a:ea typeface="Lato"/>
                <a:cs typeface="Lato"/>
                <a:sym typeface="Lato"/>
              </a:rPr>
              <a:t>work</a:t>
            </a:r>
            <a:endParaRPr/>
          </a:p>
          <a:p>
            <a:pPr indent="0" lvl="0" marL="0" marR="0" rtl="0" algn="l">
              <a:lnSpc>
                <a:spcPct val="120000"/>
              </a:lnSpc>
              <a:spcBef>
                <a:spcPts val="0"/>
              </a:spcBef>
              <a:spcAft>
                <a:spcPts val="0"/>
              </a:spcAft>
              <a:buClr>
                <a:srgbClr val="000000"/>
              </a:buClr>
              <a:buSzPts val="1400"/>
              <a:buFont typeface="Arial"/>
              <a:buNone/>
            </a:pPr>
            <a:r>
              <a:t/>
            </a:r>
            <a:endParaRPr b="1" i="0" sz="1800" u="none" cap="none" strike="noStrike">
              <a:solidFill>
                <a:srgbClr val="FF8022"/>
              </a:solidFill>
              <a:latin typeface="Lato"/>
              <a:ea typeface="Lato"/>
              <a:cs typeface="Lato"/>
              <a:sym typeface="Lato"/>
            </a:endParaRPr>
          </a:p>
          <a:p>
            <a:pPr indent="0" lvl="0" marL="0" marR="0" rtl="0" algn="l">
              <a:lnSpc>
                <a:spcPct val="12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142227ffe95_0_167"/>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grpSp>
        <p:nvGrpSpPr>
          <p:cNvPr id="298" name="Google Shape;298;g142227ffe95_0_167"/>
          <p:cNvGrpSpPr/>
          <p:nvPr/>
        </p:nvGrpSpPr>
        <p:grpSpPr>
          <a:xfrm>
            <a:off x="2043150" y="1347025"/>
            <a:ext cx="5057700" cy="3698850"/>
            <a:chOff x="2043150" y="1347025"/>
            <a:chExt cx="5057700" cy="3698850"/>
          </a:xfrm>
        </p:grpSpPr>
        <p:pic>
          <p:nvPicPr>
            <p:cNvPr id="299" name="Google Shape;299;g142227ffe95_0_167"/>
            <p:cNvPicPr preferRelativeResize="0"/>
            <p:nvPr/>
          </p:nvPicPr>
          <p:blipFill>
            <a:blip r:embed="rId3">
              <a:alphaModFix/>
            </a:blip>
            <a:stretch>
              <a:fillRect/>
            </a:stretch>
          </p:blipFill>
          <p:spPr>
            <a:xfrm>
              <a:off x="2660550" y="1347025"/>
              <a:ext cx="3822899" cy="2150385"/>
            </a:xfrm>
            <a:prstGeom prst="rect">
              <a:avLst/>
            </a:prstGeom>
            <a:noFill/>
            <a:ln>
              <a:noFill/>
            </a:ln>
          </p:spPr>
        </p:pic>
        <p:sp>
          <p:nvSpPr>
            <p:cNvPr id="300" name="Google Shape;300;g142227ffe95_0_167"/>
            <p:cNvSpPr txBox="1"/>
            <p:nvPr/>
          </p:nvSpPr>
          <p:spPr>
            <a:xfrm>
              <a:off x="2043150" y="3592975"/>
              <a:ext cx="5057700" cy="1452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0"/>
                </a:spcAft>
                <a:buNone/>
              </a:pPr>
              <a:r>
                <a:rPr b="1" lang="en-GB" sz="1600">
                  <a:solidFill>
                    <a:schemeClr val="lt1"/>
                  </a:solidFill>
                  <a:latin typeface="Lato"/>
                  <a:ea typeface="Lato"/>
                  <a:cs typeface="Lato"/>
                  <a:sym typeface="Lato"/>
                  <a:extLst>
                    <a:ext uri="http://customooxmlschemas.google.com/">
                      <go:slidesCustomData xmlns:go="http://customooxmlschemas.google.com/" textRoundtripDataId="24"/>
                    </a:ext>
                  </a:extLst>
                </a:rPr>
                <a:t>Income tax was first introduced in </a:t>
              </a:r>
              <a:r>
                <a:rPr b="1" lang="en-GB" sz="2400">
                  <a:solidFill>
                    <a:schemeClr val="lt1"/>
                  </a:solidFill>
                  <a:latin typeface="Lato"/>
                  <a:ea typeface="Lato"/>
                  <a:cs typeface="Lato"/>
                  <a:sym typeface="Lato"/>
                  <a:extLst>
                    <a:ext uri="http://customooxmlschemas.google.com/">
                      <go:slidesCustomData xmlns:go="http://customooxmlschemas.google.com/" textRoundtripDataId="25"/>
                    </a:ext>
                  </a:extLst>
                </a:rPr>
                <a:t>1799</a:t>
              </a:r>
              <a:r>
                <a:rPr b="1" lang="en-GB" sz="2300">
                  <a:solidFill>
                    <a:schemeClr val="lt1"/>
                  </a:solidFill>
                  <a:latin typeface="Lato"/>
                  <a:ea typeface="Lato"/>
                  <a:cs typeface="Lato"/>
                  <a:sym typeface="Lato"/>
                  <a:extLst>
                    <a:ext uri="http://customooxmlschemas.google.com/">
                      <go:slidesCustomData xmlns:go="http://customooxmlschemas.google.com/" textRoundtripDataId="26"/>
                    </a:ext>
                  </a:extLst>
                </a:rPr>
                <a:t> </a:t>
              </a:r>
              <a:r>
                <a:rPr b="1" lang="en-GB" sz="1600">
                  <a:solidFill>
                    <a:schemeClr val="lt1"/>
                  </a:solidFill>
                  <a:latin typeface="Lato"/>
                  <a:ea typeface="Lato"/>
                  <a:cs typeface="Lato"/>
                  <a:sym typeface="Lato"/>
                  <a:extLst>
                    <a:ext uri="http://customooxmlschemas.google.com/">
                      <go:slidesCustomData xmlns:go="http://customooxmlschemas.google.com/" textRoundtripDataId="27"/>
                    </a:ext>
                  </a:extLst>
                </a:rPr>
                <a:t>to raise money to fight Napoleon in the French Revolutionary war </a:t>
              </a:r>
              <a:br>
                <a:rPr b="1" lang="en-GB" sz="1600">
                  <a:solidFill>
                    <a:schemeClr val="lt1"/>
                  </a:solidFill>
                  <a:latin typeface="Lato"/>
                  <a:ea typeface="Lato"/>
                  <a:cs typeface="Lato"/>
                  <a:sym typeface="Lato"/>
                  <a:extLst>
                    <a:ext uri="http://customooxmlschemas.google.com/">
                      <go:slidesCustomData xmlns:go="http://customooxmlschemas.google.com/" textRoundtripDataId="27"/>
                    </a:ext>
                  </a:extLst>
                </a:rPr>
              </a:br>
              <a:endParaRPr b="1" sz="1800">
                <a:latin typeface="Lato"/>
                <a:ea typeface="Lato"/>
                <a:cs typeface="Lato"/>
                <a:sym typeface="Lato"/>
              </a:endParaRPr>
            </a:p>
          </p:txBody>
        </p:sp>
      </p:grpSp>
      <p:sp>
        <p:nvSpPr>
          <p:cNvPr id="301" name="Google Shape;301;g142227ffe95_0_167"/>
          <p:cNvSpPr txBox="1"/>
          <p:nvPr/>
        </p:nvSpPr>
        <p:spPr>
          <a:xfrm>
            <a:off x="472450" y="286975"/>
            <a:ext cx="6473100" cy="826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600">
                <a:solidFill>
                  <a:schemeClr val="accent2"/>
                </a:solidFill>
                <a:latin typeface="Lato Black"/>
                <a:ea typeface="Lato Black"/>
                <a:cs typeface="Lato Black"/>
                <a:sym typeface="Lato Black"/>
              </a:rPr>
              <a:t>Can you guess…</a:t>
            </a:r>
            <a:endParaRPr b="1" sz="2600">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b="1" lang="en-GB" sz="2600">
                <a:solidFill>
                  <a:schemeClr val="accent2"/>
                </a:solidFill>
                <a:latin typeface="Lato Black"/>
                <a:ea typeface="Lato Black"/>
                <a:cs typeface="Lato Black"/>
                <a:sym typeface="Lato Black"/>
              </a:rPr>
              <a:t>When was income tax first introduced?</a:t>
            </a:r>
            <a:endParaRPr b="1" sz="2600">
              <a:solidFill>
                <a:schemeClr val="accent2"/>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1"/>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1"/>
          <p:cNvSpPr txBox="1"/>
          <p:nvPr/>
        </p:nvSpPr>
        <p:spPr>
          <a:xfrm>
            <a:off x="379375" y="253750"/>
            <a:ext cx="5905678"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Understanding a payslip</a:t>
            </a:r>
            <a:endParaRPr b="0" i="0" sz="1400" u="none" cap="none" strike="noStrike">
              <a:solidFill>
                <a:srgbClr val="000000"/>
              </a:solidFill>
              <a:latin typeface="Arial"/>
              <a:ea typeface="Arial"/>
              <a:cs typeface="Arial"/>
              <a:sym typeface="Arial"/>
            </a:endParaRPr>
          </a:p>
        </p:txBody>
      </p:sp>
      <p:sp>
        <p:nvSpPr>
          <p:cNvPr id="308" name="Google Shape;308;p11"/>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100">
                <a:latin typeface="Lato Black"/>
                <a:ea typeface="Lato Black"/>
                <a:cs typeface="Lato Black"/>
                <a:sym typeface="Lato Black"/>
              </a:rPr>
              <a:t>‹#›</a:t>
            </a:fld>
            <a:endParaRPr sz="1100">
              <a:latin typeface="Lato Black"/>
              <a:ea typeface="Lato Black"/>
              <a:cs typeface="Lato Black"/>
              <a:sym typeface="Lato Black"/>
            </a:endParaRPr>
          </a:p>
        </p:txBody>
      </p:sp>
      <p:sp>
        <p:nvSpPr>
          <p:cNvPr id="309" name="Google Shape;309;p11"/>
          <p:cNvSpPr txBox="1"/>
          <p:nvPr/>
        </p:nvSpPr>
        <p:spPr>
          <a:xfrm flipH="1">
            <a:off x="4961400" y="1488700"/>
            <a:ext cx="3675000" cy="26475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Today we’re going to learn about </a:t>
            </a:r>
            <a:r>
              <a:rPr lang="en-GB" sz="1600">
                <a:solidFill>
                  <a:schemeClr val="accent2"/>
                </a:solidFill>
                <a:latin typeface="Lato Black"/>
                <a:ea typeface="Lato Black"/>
                <a:cs typeface="Lato Black"/>
                <a:sym typeface="Lato Black"/>
              </a:rPr>
              <a:t>DEDUCTIONS</a:t>
            </a:r>
            <a:r>
              <a:rPr b="1" i="0" lang="en-GB" sz="1600" u="none" cap="none" strike="noStrike">
                <a:solidFill>
                  <a:srgbClr val="FF9900"/>
                </a:solidFill>
                <a:latin typeface="Lato"/>
                <a:ea typeface="Lato"/>
                <a:cs typeface="Lato"/>
                <a:sym typeface="Lato"/>
              </a:rPr>
              <a:t>.</a:t>
            </a:r>
            <a:endParaRPr b="1" i="0" sz="1600" u="none" cap="none" strike="noStrike">
              <a:solidFill>
                <a:srgbClr val="FF99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rgbClr val="F9F9F9"/>
                </a:solidFill>
                <a:latin typeface="Lato"/>
                <a:ea typeface="Lato"/>
                <a:cs typeface="Lato"/>
                <a:sym typeface="Lato"/>
              </a:rPr>
              <a:t>You will have to pay</a:t>
            </a:r>
            <a:r>
              <a:rPr b="1" i="0" lang="en-GB" sz="1600" u="none" cap="none" strike="noStrike">
                <a:solidFill>
                  <a:schemeClr val="dk1"/>
                </a:solidFill>
                <a:latin typeface="Lato"/>
                <a:ea typeface="Lato"/>
                <a:cs typeface="Lato"/>
                <a:sym typeface="Lato"/>
              </a:rPr>
              <a:t> </a:t>
            </a:r>
            <a:r>
              <a:rPr i="0" lang="en-GB" sz="1600" u="none" cap="none" strike="noStrike">
                <a:solidFill>
                  <a:srgbClr val="FF8022"/>
                </a:solidFill>
                <a:latin typeface="Lato Black"/>
                <a:ea typeface="Lato Black"/>
                <a:cs typeface="Lato Black"/>
                <a:sym typeface="Lato Black"/>
              </a:rPr>
              <a:t>INCOME TAX</a:t>
            </a:r>
            <a:r>
              <a:rPr lang="en-GB" sz="1600">
                <a:solidFill>
                  <a:srgbClr val="FF8022"/>
                </a:solidFill>
                <a:latin typeface="Lato Black"/>
                <a:ea typeface="Lato Black"/>
                <a:cs typeface="Lato Black"/>
                <a:sym typeface="Lato Black"/>
              </a:rPr>
              <a:t> </a:t>
            </a:r>
            <a:r>
              <a:rPr b="1" lang="en-GB" sz="1600">
                <a:solidFill>
                  <a:schemeClr val="lt1"/>
                </a:solidFill>
                <a:latin typeface="Lato"/>
                <a:ea typeface="Lato"/>
                <a:cs typeface="Lato"/>
                <a:sym typeface="Lato"/>
              </a:rPr>
              <a:t>and </a:t>
            </a:r>
            <a:r>
              <a:rPr i="0" lang="en-GB" sz="1600" u="none" cap="none" strike="noStrike">
                <a:solidFill>
                  <a:srgbClr val="FF8022"/>
                </a:solidFill>
                <a:latin typeface="Lato Black"/>
                <a:ea typeface="Lato Black"/>
                <a:cs typeface="Lato Black"/>
                <a:sym typeface="Lato Black"/>
              </a:rPr>
              <a:t>NATIONAL </a:t>
            </a:r>
            <a:r>
              <a:rPr lang="en-GB" sz="1600">
                <a:solidFill>
                  <a:srgbClr val="FF8022"/>
                </a:solidFill>
                <a:latin typeface="Lato Black"/>
                <a:ea typeface="Lato Black"/>
                <a:cs typeface="Lato Black"/>
                <a:sym typeface="Lato Black"/>
              </a:rPr>
              <a:t>INSURANCE</a:t>
            </a:r>
            <a:r>
              <a:rPr b="1" lang="en-GB" sz="1600">
                <a:solidFill>
                  <a:schemeClr val="dk1"/>
                </a:solidFill>
                <a:latin typeface="Lato"/>
                <a:ea typeface="Lato"/>
                <a:cs typeface="Lato"/>
                <a:sym typeface="Lato"/>
              </a:rPr>
              <a:t>.</a:t>
            </a:r>
            <a:r>
              <a:rPr b="1" lang="en-GB" sz="1600">
                <a:solidFill>
                  <a:srgbClr val="FF8022"/>
                </a:solidFill>
                <a:latin typeface="Lato"/>
                <a:ea typeface="Lato"/>
                <a:cs typeface="Lato"/>
                <a:sym typeface="Lato"/>
              </a:rPr>
              <a:t> </a:t>
            </a:r>
            <a:r>
              <a:rPr b="1" lang="en-GB" sz="1600">
                <a:solidFill>
                  <a:schemeClr val="lt1"/>
                </a:solidFill>
                <a:latin typeface="Lato"/>
                <a:ea typeface="Lato"/>
                <a:cs typeface="Lato"/>
                <a:sym typeface="Lato"/>
              </a:rPr>
              <a:t>You’ll also likely have a </a:t>
            </a:r>
            <a:r>
              <a:rPr lang="en-GB" sz="1600">
                <a:solidFill>
                  <a:srgbClr val="FF8022"/>
                </a:solidFill>
                <a:latin typeface="Lato Black"/>
                <a:ea typeface="Lato Black"/>
                <a:cs typeface="Lato Black"/>
                <a:sym typeface="Lato Black"/>
              </a:rPr>
              <a:t>P</a:t>
            </a:r>
            <a:r>
              <a:rPr i="0" lang="en-GB" sz="1600" u="none" cap="none" strike="noStrike">
                <a:solidFill>
                  <a:srgbClr val="FF8022"/>
                </a:solidFill>
                <a:latin typeface="Lato Black"/>
                <a:ea typeface="Lato Black"/>
                <a:cs typeface="Lato Black"/>
                <a:sym typeface="Lato Black"/>
              </a:rPr>
              <a:t>ENSION</a:t>
            </a:r>
            <a:r>
              <a:rPr b="1" i="0" lang="en-GB" sz="1600" u="none" cap="none" strike="noStrike">
                <a:solidFill>
                  <a:srgbClr val="FF8022"/>
                </a:solidFill>
                <a:latin typeface="Lato"/>
                <a:ea typeface="Lato"/>
                <a:cs typeface="Lato"/>
                <a:sym typeface="Lato"/>
              </a:rPr>
              <a:t> </a:t>
            </a:r>
            <a:r>
              <a:rPr b="1" i="0" lang="en-GB" sz="1600" u="none" cap="none" strike="noStrike">
                <a:solidFill>
                  <a:schemeClr val="lt1"/>
                </a:solidFill>
                <a:latin typeface="Lato"/>
                <a:ea typeface="Lato"/>
                <a:cs typeface="Lato"/>
                <a:sym typeface="Lato"/>
              </a:rPr>
              <a:t>and may have to </a:t>
            </a:r>
            <a:r>
              <a:rPr b="1" i="0" lang="en-GB" sz="1600" u="none" cap="none" strike="noStrike">
                <a:solidFill>
                  <a:schemeClr val="dk1"/>
                </a:solidFill>
                <a:highlight>
                  <a:schemeClr val="lt1"/>
                </a:highlight>
                <a:latin typeface="Lato"/>
                <a:ea typeface="Lato"/>
                <a:cs typeface="Lato"/>
                <a:sym typeface="Lato"/>
              </a:rPr>
              <a:t>pay back a </a:t>
            </a:r>
            <a:r>
              <a:rPr i="0" lang="en-GB" sz="1600" u="none" cap="none" strike="noStrike">
                <a:solidFill>
                  <a:srgbClr val="FF8022"/>
                </a:solidFill>
                <a:latin typeface="Lato Black"/>
                <a:ea typeface="Lato Black"/>
                <a:cs typeface="Lato Black"/>
                <a:sym typeface="Lato Black"/>
              </a:rPr>
              <a:t>STUDENT LOAN</a:t>
            </a:r>
            <a:r>
              <a:rPr b="1" i="0" lang="en-GB" sz="1600" u="none" cap="none" strike="noStrike">
                <a:solidFill>
                  <a:schemeClr val="dk1"/>
                </a:solidFill>
                <a:latin typeface="Lato"/>
                <a:ea typeface="Lato"/>
                <a:cs typeface="Lato"/>
                <a:sym typeface="Lato"/>
              </a:rPr>
              <a:t>.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310" name="Google Shape;310;p11"/>
          <p:cNvPicPr preferRelativeResize="0"/>
          <p:nvPr/>
        </p:nvPicPr>
        <p:blipFill rotWithShape="1">
          <a:blip r:embed="rId3">
            <a:alphaModFix/>
          </a:blip>
          <a:srcRect b="9" l="0" r="0" t="9"/>
          <a:stretch/>
        </p:blipFill>
        <p:spPr>
          <a:xfrm>
            <a:off x="-1" y="1023575"/>
            <a:ext cx="4993777" cy="4119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1303e8e1c3_2_63"/>
          <p:cNvSpPr txBox="1"/>
          <p:nvPr/>
        </p:nvSpPr>
        <p:spPr>
          <a:xfrm>
            <a:off x="379374" y="253750"/>
            <a:ext cx="6056149"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Starting with your t</a:t>
            </a:r>
            <a:r>
              <a:rPr b="1" i="0" lang="en-GB" sz="2600" u="none" cap="none" strike="noStrike">
                <a:solidFill>
                  <a:srgbClr val="FF8022"/>
                </a:solidFill>
                <a:latin typeface="Lato Black"/>
                <a:ea typeface="Lato Black"/>
                <a:cs typeface="Lato Black"/>
                <a:sym typeface="Lato Black"/>
              </a:rPr>
              <a:t>axes </a:t>
            </a:r>
            <a:endParaRPr b="0" i="0" sz="1400" u="none" cap="none" strike="noStrike">
              <a:solidFill>
                <a:srgbClr val="000000"/>
              </a:solidFill>
              <a:latin typeface="Arial"/>
              <a:ea typeface="Arial"/>
              <a:cs typeface="Arial"/>
              <a:sym typeface="Arial"/>
            </a:endParaRPr>
          </a:p>
        </p:txBody>
      </p:sp>
      <p:sp>
        <p:nvSpPr>
          <p:cNvPr id="316" name="Google Shape;316;g11303e8e1c3_2_63"/>
          <p:cNvSpPr txBox="1"/>
          <p:nvPr/>
        </p:nvSpPr>
        <p:spPr>
          <a:xfrm>
            <a:off x="5448339" y="1455221"/>
            <a:ext cx="2106748"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1"/>
                </a:solidFill>
                <a:latin typeface="Lato Black"/>
                <a:ea typeface="Lato Black"/>
                <a:cs typeface="Lato Black"/>
                <a:sym typeface="Lato Black"/>
              </a:rPr>
              <a:t>Income Tax</a:t>
            </a:r>
            <a:endParaRPr b="1" i="0" sz="1800" u="none" cap="none" strike="noStrike">
              <a:solidFill>
                <a:schemeClr val="accent1"/>
              </a:solidFill>
              <a:latin typeface="Lato Black"/>
              <a:ea typeface="Lato Black"/>
              <a:cs typeface="Lato Black"/>
              <a:sym typeface="Lato Black"/>
            </a:endParaRPr>
          </a:p>
        </p:txBody>
      </p:sp>
      <p:sp>
        <p:nvSpPr>
          <p:cNvPr id="317" name="Google Shape;317;g11303e8e1c3_2_63"/>
          <p:cNvSpPr txBox="1"/>
          <p:nvPr/>
        </p:nvSpPr>
        <p:spPr>
          <a:xfrm>
            <a:off x="5306775" y="1782750"/>
            <a:ext cx="3629100" cy="831300"/>
          </a:xfrm>
          <a:prstGeom prst="rect">
            <a:avLst/>
          </a:prstGeom>
          <a:noFill/>
          <a:ln>
            <a:noFill/>
          </a:ln>
        </p:spPr>
        <p:txBody>
          <a:bodyPr anchorCtr="0" anchor="t" bIns="91425" lIns="91425" spcFirstLastPara="1" rIns="91425" wrap="square" tIns="91425">
            <a:spAutoFit/>
          </a:bodyPr>
          <a:lstStyle/>
          <a:p>
            <a:pPr indent="-285750" lvl="0" marL="425450" marR="0" rtl="0" algn="l">
              <a:lnSpc>
                <a:spcPct val="100000"/>
              </a:lnSpc>
              <a:spcBef>
                <a:spcPts val="0"/>
              </a:spcBef>
              <a:spcAft>
                <a:spcPts val="0"/>
              </a:spcAft>
              <a:buClr>
                <a:srgbClr val="F9F9F9"/>
              </a:buClr>
              <a:buSzPts val="1400"/>
              <a:buChar char="•"/>
            </a:pPr>
            <a:r>
              <a:rPr b="1" i="0" lang="en-GB" sz="1300" u="none" cap="none" strike="noStrike">
                <a:solidFill>
                  <a:srgbClr val="F9F9F9"/>
                </a:solidFill>
                <a:latin typeface="Lato"/>
                <a:ea typeface="Lato"/>
                <a:cs typeface="Lato"/>
                <a:sym typeface="Lato"/>
              </a:rPr>
              <a:t>Paid on earnings</a:t>
            </a:r>
            <a:endParaRPr b="1" i="0" sz="1400" u="none" cap="none" strike="noStrike">
              <a:solidFill>
                <a:srgbClr val="F9F9F9"/>
              </a:solidFill>
            </a:endParaRPr>
          </a:p>
          <a:p>
            <a:pPr indent="-285750" lvl="0" marL="425450" marR="0" rtl="0" algn="l">
              <a:lnSpc>
                <a:spcPct val="100000"/>
              </a:lnSpc>
              <a:spcBef>
                <a:spcPts val="0"/>
              </a:spcBef>
              <a:spcAft>
                <a:spcPts val="0"/>
              </a:spcAft>
              <a:buClr>
                <a:srgbClr val="F9F9F9"/>
              </a:buClr>
              <a:buSzPts val="1400"/>
              <a:buChar char="•"/>
            </a:pPr>
            <a:r>
              <a:rPr b="1" i="0" lang="en-GB" sz="1300" u="none" cap="none" strike="noStrike">
                <a:solidFill>
                  <a:srgbClr val="F9F9F9"/>
                </a:solidFill>
                <a:latin typeface="Lato"/>
                <a:ea typeface="Lato"/>
                <a:cs typeface="Lato"/>
                <a:sym typeface="Lato"/>
              </a:rPr>
              <a:t>Used for general public spending</a:t>
            </a:r>
            <a:endParaRPr b="1" i="0" sz="1400" u="none" cap="none" strike="noStrike">
              <a:solidFill>
                <a:srgbClr val="F9F9F9"/>
              </a:solidFill>
            </a:endParaRPr>
          </a:p>
          <a:p>
            <a:pPr indent="-285750" lvl="0" marL="425450" marR="0" rtl="0" algn="l">
              <a:lnSpc>
                <a:spcPct val="100000"/>
              </a:lnSpc>
              <a:spcBef>
                <a:spcPts val="0"/>
              </a:spcBef>
              <a:spcAft>
                <a:spcPts val="0"/>
              </a:spcAft>
              <a:buClr>
                <a:srgbClr val="F9F9F9"/>
              </a:buClr>
              <a:buSzPts val="1400"/>
              <a:buChar char="•"/>
            </a:pPr>
            <a:r>
              <a:rPr b="1" i="0" lang="en-GB" sz="1300" u="none" cap="none" strike="noStrike">
                <a:solidFill>
                  <a:srgbClr val="F9F9F9"/>
                </a:solidFill>
                <a:latin typeface="Lato"/>
                <a:ea typeface="Lato"/>
                <a:cs typeface="Lato"/>
                <a:sym typeface="Lato"/>
              </a:rPr>
              <a:t>The more you earn, the more you pay</a:t>
            </a:r>
            <a:endParaRPr b="1" i="0" sz="1400" u="none" cap="none" strike="noStrike">
              <a:solidFill>
                <a:srgbClr val="F9F9F9"/>
              </a:solidFill>
            </a:endParaRPr>
          </a:p>
        </p:txBody>
      </p:sp>
      <p:sp>
        <p:nvSpPr>
          <p:cNvPr id="318" name="Google Shape;318;g11303e8e1c3_2_63"/>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100">
                <a:latin typeface="Lato Black"/>
                <a:ea typeface="Lato Black"/>
                <a:cs typeface="Lato Black"/>
                <a:sym typeface="Lato Black"/>
              </a:rPr>
              <a:t>‹#›</a:t>
            </a:fld>
            <a:endParaRPr sz="1100">
              <a:latin typeface="Lato Black"/>
              <a:ea typeface="Lato Black"/>
              <a:cs typeface="Lato Black"/>
              <a:sym typeface="Lato Black"/>
            </a:endParaRPr>
          </a:p>
        </p:txBody>
      </p:sp>
      <p:pic>
        <p:nvPicPr>
          <p:cNvPr id="319" name="Google Shape;319;g11303e8e1c3_2_63"/>
          <p:cNvPicPr preferRelativeResize="0"/>
          <p:nvPr/>
        </p:nvPicPr>
        <p:blipFill rotWithShape="1">
          <a:blip r:embed="rId3">
            <a:alphaModFix/>
          </a:blip>
          <a:srcRect b="9" l="0" r="0" t="9"/>
          <a:stretch/>
        </p:blipFill>
        <p:spPr>
          <a:xfrm>
            <a:off x="-1" y="1023575"/>
            <a:ext cx="4993777" cy="41199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1114713955a_0_3"/>
          <p:cNvSpPr txBox="1"/>
          <p:nvPr/>
        </p:nvSpPr>
        <p:spPr>
          <a:xfrm>
            <a:off x="379374" y="253750"/>
            <a:ext cx="6056149" cy="5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Starting with your taxes </a:t>
            </a:r>
            <a:endParaRPr b="1" sz="2600">
              <a:solidFill>
                <a:srgbClr val="FF8022"/>
              </a:solidFill>
              <a:latin typeface="Lato Black"/>
              <a:ea typeface="Lato Black"/>
              <a:cs typeface="Lato Black"/>
              <a:sym typeface="Lato Black"/>
            </a:endParaRPr>
          </a:p>
        </p:txBody>
      </p:sp>
      <p:sp>
        <p:nvSpPr>
          <p:cNvPr id="325" name="Google Shape;325;g1114713955a_0_3"/>
          <p:cNvSpPr txBox="1"/>
          <p:nvPr/>
        </p:nvSpPr>
        <p:spPr>
          <a:xfrm>
            <a:off x="5306787" y="1781585"/>
            <a:ext cx="2862900" cy="1847100"/>
          </a:xfrm>
          <a:prstGeom prst="rect">
            <a:avLst/>
          </a:prstGeom>
          <a:noFill/>
          <a:ln>
            <a:noFill/>
          </a:ln>
        </p:spPr>
        <p:txBody>
          <a:bodyPr anchorCtr="0" anchor="t" bIns="91425" lIns="91425" spcFirstLastPara="1" rIns="91425" wrap="square" tIns="91425">
            <a:spAutoFit/>
          </a:bodyPr>
          <a:lstStyle/>
          <a:p>
            <a:pPr indent="-285750" lvl="0" marL="425450" marR="0" rtl="0" algn="l">
              <a:lnSpc>
                <a:spcPct val="100000"/>
              </a:lnSpc>
              <a:spcBef>
                <a:spcPts val="0"/>
              </a:spcBef>
              <a:spcAft>
                <a:spcPts val="0"/>
              </a:spcAft>
              <a:buClr>
                <a:schemeClr val="lt1"/>
              </a:buClr>
              <a:buSzPts val="1400"/>
              <a:buChar char="•"/>
            </a:pP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28"/>
                  </a:ext>
                </a:extLst>
              </a:rPr>
              <a:t>Paid on earnings</a:t>
            </a:r>
            <a:endParaRPr b="1">
              <a:solidFill>
                <a:schemeClr val="lt1"/>
              </a:solidFill>
            </a:endParaRPr>
          </a:p>
          <a:p>
            <a:pPr indent="-285750" lvl="0" marL="425450" marR="0" rtl="0" algn="l">
              <a:lnSpc>
                <a:spcPct val="100000"/>
              </a:lnSpc>
              <a:spcBef>
                <a:spcPts val="0"/>
              </a:spcBef>
              <a:spcAft>
                <a:spcPts val="0"/>
              </a:spcAft>
              <a:buClr>
                <a:schemeClr val="lt1"/>
              </a:buClr>
              <a:buSzPts val="1400"/>
              <a:buChar char="•"/>
            </a:pPr>
            <a:r>
              <a:rPr b="1" lang="en-GB" sz="1300">
                <a:solidFill>
                  <a:schemeClr val="lt1"/>
                </a:solidFill>
                <a:latin typeface="Lato"/>
                <a:ea typeface="Lato"/>
                <a:cs typeface="Lato"/>
                <a:sym typeface="Lato"/>
              </a:rPr>
              <a:t>Used for general public spending</a:t>
            </a:r>
            <a:endParaRPr b="1" sz="1300">
              <a:solidFill>
                <a:schemeClr val="lt1"/>
              </a:solidFill>
              <a:latin typeface="Lato"/>
              <a:ea typeface="Lato"/>
              <a:cs typeface="Lato"/>
              <a:sym typeface="Lato"/>
              <a:extLst>
                <a:ext uri="http://customooxmlschemas.google.com/">
                  <go:slidesCustomData xmlns:go="http://customooxmlschemas.google.com/" textRoundtripDataId="29"/>
                </a:ext>
              </a:extLst>
            </a:endParaRPr>
          </a:p>
          <a:p>
            <a:pPr indent="-285750" lvl="0" marL="425450" marR="0" rtl="0" algn="l">
              <a:lnSpc>
                <a:spcPct val="100000"/>
              </a:lnSpc>
              <a:spcBef>
                <a:spcPts val="0"/>
              </a:spcBef>
              <a:spcAft>
                <a:spcPts val="0"/>
              </a:spcAft>
              <a:buClr>
                <a:schemeClr val="lt1"/>
              </a:buClr>
              <a:buSzPts val="1400"/>
              <a:buChar char="•"/>
            </a:pP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0"/>
                  </a:ext>
                </a:extLst>
              </a:rPr>
              <a:t>The more you earn, the more you pay (to a point)</a:t>
            </a:r>
            <a:endParaRPr b="1" sz="1300">
              <a:solidFill>
                <a:schemeClr val="lt1"/>
              </a:solidFill>
              <a:latin typeface="Lato"/>
              <a:ea typeface="Lato"/>
              <a:cs typeface="Lato"/>
              <a:sym typeface="Lato"/>
            </a:endParaRPr>
          </a:p>
          <a:p>
            <a:pPr indent="-285750" lvl="0" marL="425450" marR="0" rtl="0" algn="l">
              <a:lnSpc>
                <a:spcPct val="100000"/>
              </a:lnSpc>
              <a:spcBef>
                <a:spcPts val="0"/>
              </a:spcBef>
              <a:spcAft>
                <a:spcPts val="0"/>
              </a:spcAft>
              <a:buClr>
                <a:schemeClr val="lt1"/>
              </a:buClr>
              <a:buSzPts val="1400"/>
              <a:buChar char="•"/>
            </a:pPr>
            <a:r>
              <a:rPr b="1" lang="en-GB" sz="1300">
                <a:solidFill>
                  <a:schemeClr val="lt1"/>
                </a:solidFill>
                <a:latin typeface="Lato"/>
                <a:ea typeface="Lato"/>
                <a:cs typeface="Lato"/>
                <a:sym typeface="Lato"/>
              </a:rPr>
              <a:t>You need a minimum 35 years of paying this to qualify for a state pension</a:t>
            </a:r>
            <a:endParaRPr b="1" sz="1300">
              <a:solidFill>
                <a:schemeClr val="lt1"/>
              </a:solidFill>
              <a:latin typeface="Lato"/>
              <a:ea typeface="Lato"/>
              <a:cs typeface="Lato"/>
              <a:sym typeface="Lato"/>
            </a:endParaRPr>
          </a:p>
        </p:txBody>
      </p:sp>
      <p:sp>
        <p:nvSpPr>
          <p:cNvPr id="326" name="Google Shape;326;g1114713955a_0_3"/>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327" name="Google Shape;327;g1114713955a_0_3"/>
          <p:cNvPicPr preferRelativeResize="0"/>
          <p:nvPr/>
        </p:nvPicPr>
        <p:blipFill rotWithShape="1">
          <a:blip r:embed="rId3">
            <a:alphaModFix/>
          </a:blip>
          <a:srcRect b="9" l="0" r="0" t="9"/>
          <a:stretch/>
        </p:blipFill>
        <p:spPr>
          <a:xfrm>
            <a:off x="-1" y="1023575"/>
            <a:ext cx="4993777" cy="4119924"/>
          </a:xfrm>
          <a:prstGeom prst="rect">
            <a:avLst/>
          </a:prstGeom>
          <a:noFill/>
          <a:ln>
            <a:noFill/>
          </a:ln>
        </p:spPr>
      </p:pic>
      <p:sp>
        <p:nvSpPr>
          <p:cNvPr id="328" name="Google Shape;328;g1114713955a_0_3"/>
          <p:cNvSpPr txBox="1"/>
          <p:nvPr/>
        </p:nvSpPr>
        <p:spPr>
          <a:xfrm>
            <a:off x="5448354" y="1455225"/>
            <a:ext cx="286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800"/>
              <a:buFont typeface="Arial"/>
              <a:buNone/>
            </a:pPr>
            <a:r>
              <a:rPr b="1" lang="en-GB" sz="1800">
                <a:solidFill>
                  <a:schemeClr val="accent1"/>
                </a:solidFill>
                <a:latin typeface="Lato Black"/>
                <a:ea typeface="Lato Black"/>
                <a:cs typeface="Lato Black"/>
                <a:sym typeface="Lato Black"/>
              </a:rPr>
              <a:t>National Insurance</a:t>
            </a:r>
            <a:endParaRPr b="1" sz="1800">
              <a:solidFill>
                <a:schemeClr val="accent1"/>
              </a:solidFill>
              <a:latin typeface="Lato Black"/>
              <a:ea typeface="Lato Black"/>
              <a:cs typeface="Lato Black"/>
              <a:sym typeface="Lato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1407341fb92_3_0"/>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Starting with your taxes </a:t>
            </a:r>
            <a:endParaRPr b="1" sz="2600">
              <a:solidFill>
                <a:srgbClr val="FF8022"/>
              </a:solidFill>
              <a:latin typeface="Lato Black"/>
              <a:ea typeface="Lato Black"/>
              <a:cs typeface="Lato Black"/>
              <a:sym typeface="Lato Black"/>
            </a:endParaRPr>
          </a:p>
        </p:txBody>
      </p:sp>
      <p:sp>
        <p:nvSpPr>
          <p:cNvPr id="334" name="Google Shape;334;g1407341fb92_3_0"/>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335" name="Google Shape;335;g1407341fb92_3_0"/>
          <p:cNvPicPr preferRelativeResize="0"/>
          <p:nvPr/>
        </p:nvPicPr>
        <p:blipFill rotWithShape="1">
          <a:blip r:embed="rId3">
            <a:alphaModFix/>
          </a:blip>
          <a:srcRect b="9" l="0" r="0" t="9"/>
          <a:stretch/>
        </p:blipFill>
        <p:spPr>
          <a:xfrm>
            <a:off x="-1" y="1023575"/>
            <a:ext cx="4993777" cy="4119924"/>
          </a:xfrm>
          <a:prstGeom prst="rect">
            <a:avLst/>
          </a:prstGeom>
          <a:noFill/>
          <a:ln>
            <a:noFill/>
          </a:ln>
        </p:spPr>
      </p:pic>
      <p:sp>
        <p:nvSpPr>
          <p:cNvPr id="336" name="Google Shape;336;g1407341fb92_3_0"/>
          <p:cNvSpPr txBox="1"/>
          <p:nvPr/>
        </p:nvSpPr>
        <p:spPr>
          <a:xfrm>
            <a:off x="5448339" y="1455221"/>
            <a:ext cx="210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800"/>
              <a:buFont typeface="Arial"/>
              <a:buNone/>
            </a:pPr>
            <a:r>
              <a:rPr b="1" lang="en-GB" sz="1800">
                <a:solidFill>
                  <a:schemeClr val="accent1"/>
                </a:solidFill>
                <a:latin typeface="Lato Black"/>
                <a:ea typeface="Lato Black"/>
                <a:cs typeface="Lato Black"/>
                <a:sym typeface="Lato Black"/>
              </a:rPr>
              <a:t>Student Loan</a:t>
            </a:r>
            <a:endParaRPr b="1" i="0" sz="1800" u="none" cap="none" strike="noStrike">
              <a:solidFill>
                <a:schemeClr val="accent1"/>
              </a:solidFill>
              <a:latin typeface="Lato Black"/>
              <a:ea typeface="Lato Black"/>
              <a:cs typeface="Lato Black"/>
              <a:sym typeface="Lato Black"/>
            </a:endParaRPr>
          </a:p>
        </p:txBody>
      </p:sp>
      <p:sp>
        <p:nvSpPr>
          <p:cNvPr id="337" name="Google Shape;337;g1407341fb92_3_0"/>
          <p:cNvSpPr txBox="1"/>
          <p:nvPr/>
        </p:nvSpPr>
        <p:spPr>
          <a:xfrm>
            <a:off x="5306775" y="1782750"/>
            <a:ext cx="3257100" cy="1015800"/>
          </a:xfrm>
          <a:prstGeom prst="rect">
            <a:avLst/>
          </a:prstGeom>
          <a:noFill/>
          <a:ln>
            <a:noFill/>
          </a:ln>
        </p:spPr>
        <p:txBody>
          <a:bodyPr anchorCtr="0" anchor="t" bIns="91425" lIns="91425" spcFirstLastPara="1" rIns="91425" wrap="square" tIns="91425">
            <a:spAutoFit/>
          </a:bodyPr>
          <a:lstStyle/>
          <a:p>
            <a:pPr indent="-285750" lvl="0" marL="425450" marR="0" rtl="0" algn="l">
              <a:lnSpc>
                <a:spcPct val="100000"/>
              </a:lnSpc>
              <a:spcBef>
                <a:spcPts val="0"/>
              </a:spcBef>
              <a:spcAft>
                <a:spcPts val="0"/>
              </a:spcAft>
              <a:buClr>
                <a:schemeClr val="lt1"/>
              </a:buClr>
              <a:buSzPts val="1400"/>
              <a:buChar char="•"/>
            </a:pPr>
            <a:r>
              <a:rPr b="1" lang="en-GB" sz="1300">
                <a:solidFill>
                  <a:schemeClr val="lt1"/>
                </a:solidFill>
                <a:latin typeface="Lato"/>
                <a:ea typeface="Lato"/>
                <a:cs typeface="Lato"/>
                <a:sym typeface="Lato"/>
              </a:rPr>
              <a:t>Money borrowed to pay for university education </a:t>
            </a:r>
            <a:endParaRPr b="1" sz="1300">
              <a:solidFill>
                <a:schemeClr val="lt1"/>
              </a:solidFill>
              <a:latin typeface="Lato"/>
              <a:ea typeface="Lato"/>
              <a:cs typeface="Lato"/>
              <a:sym typeface="Lato"/>
            </a:endParaRPr>
          </a:p>
          <a:p>
            <a:pPr indent="-285750" lvl="0" marL="425450" marR="0" rtl="0" algn="l">
              <a:lnSpc>
                <a:spcPct val="100000"/>
              </a:lnSpc>
              <a:spcBef>
                <a:spcPts val="0"/>
              </a:spcBef>
              <a:spcAft>
                <a:spcPts val="0"/>
              </a:spcAft>
              <a:buClr>
                <a:schemeClr val="lt1"/>
              </a:buClr>
              <a:buSzPts val="1400"/>
              <a:buChar char="•"/>
            </a:pPr>
            <a:r>
              <a:rPr b="1" lang="en-GB" sz="1300">
                <a:solidFill>
                  <a:schemeClr val="lt1"/>
                </a:solidFill>
                <a:latin typeface="Lato"/>
                <a:ea typeface="Lato"/>
                <a:cs typeface="Lato"/>
                <a:sym typeface="Lato"/>
              </a:rPr>
              <a:t>It is paid back through salary deductions.</a:t>
            </a:r>
            <a:endParaRPr b="1" sz="1300">
              <a:solidFill>
                <a:schemeClr val="l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13710c85c8b_0_89"/>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Starting with your taxes </a:t>
            </a:r>
            <a:endParaRPr b="1" sz="2600">
              <a:solidFill>
                <a:srgbClr val="FF8022"/>
              </a:solidFill>
              <a:latin typeface="Lato Black"/>
              <a:ea typeface="Lato Black"/>
              <a:cs typeface="Lato Black"/>
              <a:sym typeface="Lato Black"/>
            </a:endParaRPr>
          </a:p>
        </p:txBody>
      </p:sp>
      <p:sp>
        <p:nvSpPr>
          <p:cNvPr id="343" name="Google Shape;343;g13710c85c8b_0_89"/>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344" name="Google Shape;344;g13710c85c8b_0_89"/>
          <p:cNvPicPr preferRelativeResize="0"/>
          <p:nvPr/>
        </p:nvPicPr>
        <p:blipFill rotWithShape="1">
          <a:blip r:embed="rId3">
            <a:alphaModFix/>
          </a:blip>
          <a:srcRect b="9" l="0" r="0" t="9"/>
          <a:stretch/>
        </p:blipFill>
        <p:spPr>
          <a:xfrm>
            <a:off x="-1" y="1023575"/>
            <a:ext cx="4993777" cy="4119924"/>
          </a:xfrm>
          <a:prstGeom prst="rect">
            <a:avLst/>
          </a:prstGeom>
          <a:noFill/>
          <a:ln>
            <a:noFill/>
          </a:ln>
        </p:spPr>
      </p:pic>
      <p:sp>
        <p:nvSpPr>
          <p:cNvPr id="345" name="Google Shape;345;g13710c85c8b_0_89"/>
          <p:cNvSpPr txBox="1"/>
          <p:nvPr/>
        </p:nvSpPr>
        <p:spPr>
          <a:xfrm>
            <a:off x="5448339" y="1455221"/>
            <a:ext cx="210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800"/>
              <a:buFont typeface="Arial"/>
              <a:buNone/>
            </a:pPr>
            <a:r>
              <a:rPr b="1" lang="en-GB" sz="1800">
                <a:solidFill>
                  <a:schemeClr val="accent1"/>
                </a:solidFill>
                <a:latin typeface="Lato Black"/>
                <a:ea typeface="Lato Black"/>
                <a:cs typeface="Lato Black"/>
                <a:sym typeface="Lato Black"/>
              </a:rPr>
              <a:t>Pensions</a:t>
            </a:r>
            <a:endParaRPr b="1" i="0" sz="1800" u="none" cap="none" strike="noStrike">
              <a:solidFill>
                <a:schemeClr val="accent1"/>
              </a:solidFill>
              <a:latin typeface="Lato Black"/>
              <a:ea typeface="Lato Black"/>
              <a:cs typeface="Lato Black"/>
              <a:sym typeface="Lato Black"/>
            </a:endParaRPr>
          </a:p>
        </p:txBody>
      </p:sp>
      <p:sp>
        <p:nvSpPr>
          <p:cNvPr id="346" name="Google Shape;346;g13710c85c8b_0_89"/>
          <p:cNvSpPr txBox="1"/>
          <p:nvPr/>
        </p:nvSpPr>
        <p:spPr>
          <a:xfrm>
            <a:off x="5306775" y="1782750"/>
            <a:ext cx="3436200" cy="1431600"/>
          </a:xfrm>
          <a:prstGeom prst="rect">
            <a:avLst/>
          </a:prstGeom>
          <a:noFill/>
          <a:ln>
            <a:noFill/>
          </a:ln>
        </p:spPr>
        <p:txBody>
          <a:bodyPr anchorCtr="0" anchor="t" bIns="91425" lIns="91425" spcFirstLastPara="1" rIns="91425" wrap="square" tIns="91425">
            <a:spAutoFit/>
          </a:bodyPr>
          <a:lstStyle/>
          <a:p>
            <a:pPr indent="-285750" lvl="0" marL="425450" marR="0" rtl="0" algn="l">
              <a:lnSpc>
                <a:spcPct val="100000"/>
              </a:lnSpc>
              <a:spcBef>
                <a:spcPts val="0"/>
              </a:spcBef>
              <a:spcAft>
                <a:spcPts val="0"/>
              </a:spcAft>
              <a:buClr>
                <a:schemeClr val="lt1"/>
              </a:buClr>
              <a:buSzPts val="1400"/>
              <a:buChar char="•"/>
            </a:pPr>
            <a:r>
              <a:rPr lang="en-GB" sz="1300">
                <a:solidFill>
                  <a:schemeClr val="lt1"/>
                </a:solidFill>
                <a:latin typeface="Lato"/>
                <a:ea typeface="Lato"/>
                <a:cs typeface="Lato"/>
                <a:sym typeface="Lato"/>
              </a:rPr>
              <a:t>A way of saving money for later in life </a:t>
            </a:r>
            <a:endParaRPr sz="1300">
              <a:solidFill>
                <a:schemeClr val="lt1"/>
              </a:solidFill>
              <a:latin typeface="Lato"/>
              <a:ea typeface="Lato"/>
              <a:cs typeface="Lato"/>
              <a:sym typeface="Lato"/>
            </a:endParaRPr>
          </a:p>
          <a:p>
            <a:pPr indent="-285750" lvl="0" marL="425450" marR="0" rtl="0" algn="l">
              <a:lnSpc>
                <a:spcPct val="100000"/>
              </a:lnSpc>
              <a:spcBef>
                <a:spcPts val="0"/>
              </a:spcBef>
              <a:spcAft>
                <a:spcPts val="0"/>
              </a:spcAft>
              <a:buClr>
                <a:schemeClr val="lt1"/>
              </a:buClr>
              <a:buSzPts val="1400"/>
              <a:buChar char="•"/>
            </a:pPr>
            <a:r>
              <a:rPr lang="en-GB" sz="1300">
                <a:solidFill>
                  <a:schemeClr val="lt1"/>
                </a:solidFill>
                <a:latin typeface="Lato"/>
                <a:ea typeface="Lato"/>
                <a:cs typeface="Lato"/>
                <a:sym typeface="Lato"/>
              </a:rPr>
              <a:t>It gets invested in the hope that it will grow</a:t>
            </a:r>
            <a:endParaRPr sz="1300">
              <a:solidFill>
                <a:schemeClr val="lt1"/>
              </a:solidFill>
              <a:latin typeface="Lato"/>
              <a:ea typeface="Lato"/>
              <a:cs typeface="Lato"/>
              <a:sym typeface="Lato"/>
            </a:endParaRPr>
          </a:p>
          <a:p>
            <a:pPr indent="-285750" lvl="0" marL="425450" marR="0" rtl="0" algn="l">
              <a:lnSpc>
                <a:spcPct val="100000"/>
              </a:lnSpc>
              <a:spcBef>
                <a:spcPts val="0"/>
              </a:spcBef>
              <a:spcAft>
                <a:spcPts val="0"/>
              </a:spcAft>
              <a:buClr>
                <a:schemeClr val="lt1"/>
              </a:buClr>
              <a:buSzPts val="1400"/>
              <a:buChar char="•"/>
            </a:pPr>
            <a:r>
              <a:rPr lang="en-GB" sz="1300">
                <a:solidFill>
                  <a:schemeClr val="lt1"/>
                </a:solidFill>
                <a:latin typeface="Lato"/>
                <a:ea typeface="Lato"/>
                <a:cs typeface="Lato"/>
                <a:sym typeface="Lato"/>
              </a:rPr>
              <a:t>You can use it when you retire, from the age of 55 and moving to 57 from 2028.</a:t>
            </a:r>
            <a:endParaRPr sz="1300">
              <a:solidFill>
                <a:schemeClr val="l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11303e8e1c3_2_75"/>
          <p:cNvSpPr txBox="1"/>
          <p:nvPr/>
        </p:nvSpPr>
        <p:spPr>
          <a:xfrm>
            <a:off x="379374" y="253750"/>
            <a:ext cx="6056149" cy="5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Starting with your taxes </a:t>
            </a:r>
            <a:endParaRPr b="1" sz="2600">
              <a:solidFill>
                <a:srgbClr val="FF8022"/>
              </a:solidFill>
              <a:latin typeface="Lato Black"/>
              <a:ea typeface="Lato Black"/>
              <a:cs typeface="Lato Black"/>
              <a:sym typeface="Lato Black"/>
            </a:endParaRPr>
          </a:p>
        </p:txBody>
      </p:sp>
      <p:sp>
        <p:nvSpPr>
          <p:cNvPr id="352" name="Google Shape;352;g11303e8e1c3_2_75"/>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353" name="Google Shape;353;g11303e8e1c3_2_75"/>
          <p:cNvPicPr preferRelativeResize="0"/>
          <p:nvPr/>
        </p:nvPicPr>
        <p:blipFill rotWithShape="1">
          <a:blip r:embed="rId3">
            <a:alphaModFix/>
          </a:blip>
          <a:srcRect b="9" l="0" r="0" t="9"/>
          <a:stretch/>
        </p:blipFill>
        <p:spPr>
          <a:xfrm>
            <a:off x="-1" y="1023575"/>
            <a:ext cx="4993777" cy="4119924"/>
          </a:xfrm>
          <a:prstGeom prst="rect">
            <a:avLst/>
          </a:prstGeom>
          <a:noFill/>
          <a:ln>
            <a:noFill/>
          </a:ln>
        </p:spPr>
      </p:pic>
      <p:sp>
        <p:nvSpPr>
          <p:cNvPr id="354" name="Google Shape;354;g11303e8e1c3_2_75"/>
          <p:cNvSpPr txBox="1"/>
          <p:nvPr/>
        </p:nvSpPr>
        <p:spPr>
          <a:xfrm>
            <a:off x="5448339" y="1455221"/>
            <a:ext cx="210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800"/>
              <a:buFont typeface="Arial"/>
              <a:buNone/>
            </a:pPr>
            <a:r>
              <a:rPr b="1" lang="en-GB" sz="1800">
                <a:solidFill>
                  <a:schemeClr val="accent1"/>
                </a:solidFill>
                <a:latin typeface="Lato Black"/>
                <a:ea typeface="Lato Black"/>
                <a:cs typeface="Lato Black"/>
                <a:sym typeface="Lato Black"/>
              </a:rPr>
              <a:t>Net Pay</a:t>
            </a:r>
            <a:endParaRPr b="1" i="0" sz="1800" u="none" cap="none" strike="noStrike">
              <a:solidFill>
                <a:schemeClr val="accent1"/>
              </a:solidFill>
              <a:latin typeface="Lato Black"/>
              <a:ea typeface="Lato Black"/>
              <a:cs typeface="Lato Black"/>
              <a:sym typeface="Lato Black"/>
            </a:endParaRPr>
          </a:p>
        </p:txBody>
      </p:sp>
      <p:sp>
        <p:nvSpPr>
          <p:cNvPr id="355" name="Google Shape;355;g11303e8e1c3_2_75"/>
          <p:cNvSpPr txBox="1"/>
          <p:nvPr/>
        </p:nvSpPr>
        <p:spPr>
          <a:xfrm>
            <a:off x="5306775" y="1782750"/>
            <a:ext cx="3197400" cy="600300"/>
          </a:xfrm>
          <a:prstGeom prst="rect">
            <a:avLst/>
          </a:prstGeom>
          <a:noFill/>
          <a:ln>
            <a:noFill/>
          </a:ln>
        </p:spPr>
        <p:txBody>
          <a:bodyPr anchorCtr="0" anchor="t" bIns="91425" lIns="91425" spcFirstLastPara="1" rIns="91425" wrap="square" tIns="91425">
            <a:spAutoFit/>
          </a:bodyPr>
          <a:lstStyle/>
          <a:p>
            <a:pPr indent="-285750" lvl="0" marL="425450" marR="0" rtl="0" algn="l">
              <a:lnSpc>
                <a:spcPct val="100000"/>
              </a:lnSpc>
              <a:spcBef>
                <a:spcPts val="0"/>
              </a:spcBef>
              <a:spcAft>
                <a:spcPts val="0"/>
              </a:spcAft>
              <a:buClr>
                <a:schemeClr val="lt1"/>
              </a:buClr>
              <a:buSzPts val="1400"/>
              <a:buChar char="•"/>
            </a:pPr>
            <a:r>
              <a:rPr b="1" lang="en-GB" sz="1300">
                <a:solidFill>
                  <a:schemeClr val="lt1"/>
                </a:solidFill>
                <a:latin typeface="Lato"/>
                <a:ea typeface="Lato"/>
                <a:cs typeface="Lato"/>
                <a:sym typeface="Lato"/>
              </a:rPr>
              <a:t>What’s left after deductions have been made</a:t>
            </a:r>
            <a:endParaRPr b="1" sz="1300">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402c472865_0_18"/>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361" name="Google Shape;361;g1402c472865_0_18"/>
          <p:cNvSpPr txBox="1"/>
          <p:nvPr/>
        </p:nvSpPr>
        <p:spPr>
          <a:xfrm>
            <a:off x="379375" y="177550"/>
            <a:ext cx="7040400" cy="65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How does tax on my earnings really work?</a:t>
            </a:r>
            <a:endParaRPr b="0" i="0" sz="1400" u="none" cap="none" strike="noStrike">
              <a:solidFill>
                <a:srgbClr val="000000"/>
              </a:solidFill>
              <a:latin typeface="Arial"/>
              <a:ea typeface="Arial"/>
              <a:cs typeface="Arial"/>
              <a:sym typeface="Arial"/>
            </a:endParaRPr>
          </a:p>
        </p:txBody>
      </p:sp>
      <p:pic>
        <p:nvPicPr>
          <p:cNvPr id="362" name="Google Shape;362;g1402c472865_0_18"/>
          <p:cNvPicPr preferRelativeResize="0"/>
          <p:nvPr/>
        </p:nvPicPr>
        <p:blipFill>
          <a:blip r:embed="rId3">
            <a:alphaModFix/>
          </a:blip>
          <a:stretch>
            <a:fillRect/>
          </a:stretch>
        </p:blipFill>
        <p:spPr>
          <a:xfrm>
            <a:off x="712150" y="1246676"/>
            <a:ext cx="3573626" cy="2856050"/>
          </a:xfrm>
          <a:prstGeom prst="rect">
            <a:avLst/>
          </a:prstGeom>
          <a:noFill/>
          <a:ln>
            <a:noFill/>
          </a:ln>
        </p:spPr>
      </p:pic>
      <p:pic>
        <p:nvPicPr>
          <p:cNvPr descr="Carla explains how to calculate tax on your income. Please note the figures in this video are correct for the tax year 2022-2023." id="363" name="Google Shape;363;g1402c472865_0_18" title="Carla Hoppe explains how taxes on income work">
            <a:hlinkClick r:id="rId4"/>
          </p:cNvPr>
          <p:cNvPicPr preferRelativeResize="0"/>
          <p:nvPr/>
        </p:nvPicPr>
        <p:blipFill>
          <a:blip r:embed="rId5">
            <a:alphaModFix/>
          </a:blip>
          <a:stretch>
            <a:fillRect/>
          </a:stretch>
        </p:blipFill>
        <p:spPr>
          <a:xfrm>
            <a:off x="4740075" y="1155600"/>
            <a:ext cx="4050925" cy="3038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136de1a226a_0_0"/>
          <p:cNvSpPr/>
          <p:nvPr/>
        </p:nvSpPr>
        <p:spPr>
          <a:xfrm>
            <a:off x="3327625" y="1001875"/>
            <a:ext cx="5816400" cy="414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136de1a226a_0_0"/>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370" name="Google Shape;370;g136de1a226a_0_0"/>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lt1"/>
                </a:solidFill>
                <a:latin typeface="Lato Black"/>
                <a:ea typeface="Lato Black"/>
                <a:cs typeface="Lato Black"/>
                <a:sym typeface="Lato Black"/>
              </a:rPr>
              <a:t>What is National Insurance (NI) all about?</a:t>
            </a:r>
            <a:endParaRPr sz="1800">
              <a:solidFill>
                <a:schemeClr val="lt1"/>
              </a:solidFill>
              <a:latin typeface="Lato Black"/>
              <a:ea typeface="Lato Black"/>
              <a:cs typeface="Lato Black"/>
              <a:sym typeface="Lato Black"/>
            </a:endParaRPr>
          </a:p>
        </p:txBody>
      </p:sp>
      <p:sp>
        <p:nvSpPr>
          <p:cNvPr id="371" name="Google Shape;371;g136de1a226a_0_0"/>
          <p:cNvSpPr txBox="1"/>
          <p:nvPr/>
        </p:nvSpPr>
        <p:spPr>
          <a:xfrm>
            <a:off x="379375" y="253750"/>
            <a:ext cx="77307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Top tip! Take a pic of your </a:t>
            </a:r>
            <a:endParaRPr b="1" sz="26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National Insurance number</a:t>
            </a:r>
            <a:endParaRPr b="0" i="0" sz="1400" u="none" cap="none" strike="noStrike">
              <a:solidFill>
                <a:srgbClr val="000000"/>
              </a:solidFill>
              <a:latin typeface="Arial"/>
              <a:ea typeface="Arial"/>
              <a:cs typeface="Arial"/>
              <a:sym typeface="Arial"/>
            </a:endParaRPr>
          </a:p>
        </p:txBody>
      </p:sp>
      <p:pic>
        <p:nvPicPr>
          <p:cNvPr id="372" name="Google Shape;372;g136de1a226a_0_0"/>
          <p:cNvPicPr preferRelativeResize="0"/>
          <p:nvPr/>
        </p:nvPicPr>
        <p:blipFill>
          <a:blip r:embed="rId3">
            <a:alphaModFix/>
          </a:blip>
          <a:stretch>
            <a:fillRect/>
          </a:stretch>
        </p:blipFill>
        <p:spPr>
          <a:xfrm>
            <a:off x="360375" y="2018338"/>
            <a:ext cx="2600325" cy="1762125"/>
          </a:xfrm>
          <a:prstGeom prst="rect">
            <a:avLst/>
          </a:prstGeom>
          <a:noFill/>
          <a:ln>
            <a:noFill/>
          </a:ln>
        </p:spPr>
      </p:pic>
      <p:sp>
        <p:nvSpPr>
          <p:cNvPr id="373" name="Google Shape;373;g136de1a226a_0_0"/>
          <p:cNvSpPr txBox="1"/>
          <p:nvPr/>
        </p:nvSpPr>
        <p:spPr>
          <a:xfrm>
            <a:off x="3525025" y="1662175"/>
            <a:ext cx="5168700" cy="30168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Lato"/>
              <a:buChar char="●"/>
            </a:pPr>
            <a:r>
              <a:rPr lang="en-GB" sz="1600">
                <a:solidFill>
                  <a:schemeClr val="lt1"/>
                </a:solidFill>
                <a:latin typeface="Lato"/>
                <a:ea typeface="Lato"/>
                <a:cs typeface="Lato"/>
                <a:sym typeface="Lato"/>
              </a:rPr>
              <a:t>Your NI number is like your own personal account number with the government and it NEVER </a:t>
            </a:r>
            <a:r>
              <a:rPr lang="en-GB" sz="1600">
                <a:solidFill>
                  <a:schemeClr val="lt1"/>
                </a:solidFill>
                <a:latin typeface="Lato"/>
                <a:ea typeface="Lato"/>
                <a:cs typeface="Lato"/>
                <a:sym typeface="Lato"/>
                <a:extLst>
                  <a:ext uri="http://customooxmlschemas.google.com/">
                    <go:slidesCustomData xmlns:go="http://customooxmlschemas.google.com/" textRoundtripDataId="31"/>
                  </a:ext>
                </a:extLst>
              </a:rPr>
              <a:t>changes</a:t>
            </a:r>
            <a:endParaRPr sz="1600">
              <a:solidFill>
                <a:schemeClr val="lt1"/>
              </a:solidFill>
              <a:latin typeface="Lato"/>
              <a:ea typeface="Lato"/>
              <a:cs typeface="Lato"/>
              <a:sym typeface="Lato"/>
            </a:endParaRPr>
          </a:p>
          <a:p>
            <a:pPr indent="0" lvl="0" marL="0" rtl="0" algn="l">
              <a:spcBef>
                <a:spcPts val="0"/>
              </a:spcBef>
              <a:spcAft>
                <a:spcPts val="0"/>
              </a:spcAft>
              <a:buNone/>
            </a:pPr>
            <a:r>
              <a:t/>
            </a:r>
            <a:endParaRPr sz="1600">
              <a:solidFill>
                <a:schemeClr val="lt1"/>
              </a:solidFill>
              <a:latin typeface="Lato"/>
              <a:ea typeface="Lato"/>
              <a:cs typeface="Lato"/>
              <a:sym typeface="Lato"/>
            </a:endParaRPr>
          </a:p>
          <a:p>
            <a:pPr indent="0" lvl="0" marL="0" rtl="0" algn="l">
              <a:spcBef>
                <a:spcPts val="0"/>
              </a:spcBef>
              <a:spcAft>
                <a:spcPts val="0"/>
              </a:spcAft>
              <a:buNone/>
            </a:pPr>
            <a:r>
              <a:t/>
            </a:r>
            <a:endParaRPr sz="4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Char char="●"/>
            </a:pPr>
            <a:r>
              <a:rPr lang="en-GB" sz="1600">
                <a:solidFill>
                  <a:schemeClr val="lt1"/>
                </a:solidFill>
                <a:latin typeface="Lato"/>
                <a:ea typeface="Lato"/>
                <a:cs typeface="Lato"/>
                <a:sym typeface="Lato"/>
              </a:rPr>
              <a:t>The number is needed at many points in </a:t>
            </a:r>
            <a:r>
              <a:rPr lang="en-GB" sz="1600">
                <a:solidFill>
                  <a:schemeClr val="lt1"/>
                </a:solidFill>
                <a:latin typeface="Lato"/>
                <a:ea typeface="Lato"/>
                <a:cs typeface="Lato"/>
                <a:sym typeface="Lato"/>
              </a:rPr>
              <a:t>your life e.g. when you start a job, if you claim benefits and take a mortgage out. The list goes on! </a:t>
            </a:r>
            <a:endParaRPr sz="1600">
              <a:solidFill>
                <a:schemeClr val="lt1"/>
              </a:solidFill>
              <a:latin typeface="Lato"/>
              <a:ea typeface="Lato"/>
              <a:cs typeface="Lato"/>
              <a:sym typeface="Lato"/>
            </a:endParaRPr>
          </a:p>
          <a:p>
            <a:pPr indent="0" lvl="0" marL="0" rtl="0" algn="l">
              <a:spcBef>
                <a:spcPts val="0"/>
              </a:spcBef>
              <a:spcAft>
                <a:spcPts val="0"/>
              </a:spcAft>
              <a:buNone/>
            </a:pPr>
            <a:r>
              <a:t/>
            </a:r>
            <a:endParaRPr sz="4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Char char="●"/>
            </a:pPr>
            <a:r>
              <a:rPr lang="en-GB" sz="1600">
                <a:solidFill>
                  <a:schemeClr val="lt1"/>
                </a:solidFill>
                <a:latin typeface="Lato"/>
                <a:ea typeface="Lato"/>
                <a:cs typeface="Lato"/>
                <a:sym typeface="Lato"/>
                <a:extLst>
                  <a:ext uri="http://customooxmlschemas.google.com/">
                    <go:slidesCustomData xmlns:go="http://customooxmlschemas.google.com/" textRoundtripDataId="32"/>
                  </a:ext>
                </a:extLst>
              </a:rPr>
              <a:t>You have to pay it if you’re over 16 years old and earn or have self-employed profits over a </a:t>
            </a:r>
            <a:r>
              <a:rPr lang="en-GB" sz="1600">
                <a:solidFill>
                  <a:schemeClr val="lt1"/>
                </a:solidFill>
                <a:latin typeface="Lato"/>
                <a:ea typeface="Lato"/>
                <a:cs typeface="Lato"/>
                <a:sym typeface="Lato"/>
                <a:extLst>
                  <a:ext uri="http://customooxmlschemas.google.com/">
                    <go:slidesCustomData xmlns:go="http://customooxmlschemas.google.com/" textRoundtripDataId="33"/>
                  </a:ext>
                </a:extLst>
              </a:rPr>
              <a:t>certain amount, called a threshold.</a:t>
            </a:r>
            <a:endParaRPr sz="1600">
              <a:solidFill>
                <a:schemeClr val="lt1"/>
              </a:solidFill>
              <a:latin typeface="Lato"/>
              <a:ea typeface="Lato"/>
              <a:cs typeface="Lato"/>
              <a:sym typeface="Lato"/>
              <a:extLst>
                <a:ext uri="http://customooxmlschemas.google.com/">
                  <go:slidesCustomData xmlns:go="http://customooxmlschemas.google.com/" textRoundtripDataId="34"/>
                </a:ext>
              </a:extLst>
            </a:endParaRPr>
          </a:p>
          <a:p>
            <a:pPr indent="0" lvl="0" marL="457200" rtl="0" algn="l">
              <a:spcBef>
                <a:spcPts val="0"/>
              </a:spcBef>
              <a:spcAft>
                <a:spcPts val="0"/>
              </a:spcAft>
              <a:buNone/>
            </a:pPr>
            <a:r>
              <a:t/>
            </a:r>
            <a:endParaRPr sz="1600">
              <a:solidFill>
                <a:schemeClr val="lt1"/>
              </a:solidFill>
              <a:latin typeface="Lato"/>
              <a:ea typeface="Lato"/>
              <a:cs typeface="Lato"/>
              <a:sym typeface="Lato"/>
            </a:endParaRPr>
          </a:p>
        </p:txBody>
      </p:sp>
      <p:sp>
        <p:nvSpPr>
          <p:cNvPr id="374" name="Google Shape;374;g136de1a226a_0_0"/>
          <p:cNvSpPr txBox="1"/>
          <p:nvPr/>
        </p:nvSpPr>
        <p:spPr>
          <a:xfrm>
            <a:off x="389475" y="3930425"/>
            <a:ext cx="2571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chemeClr val="lt1"/>
                </a:solidFill>
                <a:latin typeface="Lato"/>
                <a:ea typeface="Lato"/>
                <a:cs typeface="Lato"/>
                <a:sym typeface="Lato"/>
              </a:rPr>
              <a:t>Did you know? Until 2011 cards were issued. Now, you’ll get a </a:t>
            </a:r>
            <a:r>
              <a:rPr b="1" lang="en-GB" sz="1200">
                <a:solidFill>
                  <a:schemeClr val="lt1"/>
                </a:solidFill>
                <a:latin typeface="Lato"/>
                <a:ea typeface="Lato"/>
                <a:cs typeface="Lato"/>
                <a:sym typeface="Lato"/>
              </a:rPr>
              <a:t>letter</a:t>
            </a:r>
            <a:r>
              <a:rPr b="1" lang="en-GB" sz="1200">
                <a:solidFill>
                  <a:schemeClr val="lt1"/>
                </a:solidFill>
                <a:latin typeface="Lato"/>
                <a:ea typeface="Lato"/>
                <a:cs typeface="Lato"/>
                <a:sym typeface="Lato"/>
              </a:rPr>
              <a:t> in the post with your number to watch out for!</a:t>
            </a:r>
            <a:endParaRPr b="1" sz="1200">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0" st="0"/>
                                            </p:txEl>
                                          </p:spTgt>
                                        </p:tgtEl>
                                        <p:attrNameLst>
                                          <p:attrName>style.visibility</p:attrName>
                                        </p:attrNameLst>
                                      </p:cBhvr>
                                      <p:to>
                                        <p:strVal val="visible"/>
                                      </p:to>
                                    </p:set>
                                    <p:animEffect filter="fade" transition="in">
                                      <p:cBhvr>
                                        <p:cTn dur="1000"/>
                                        <p:tgtEl>
                                          <p:spTgt spid="3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1" st="1"/>
                                            </p:txEl>
                                          </p:spTgt>
                                        </p:tgtEl>
                                        <p:attrNameLst>
                                          <p:attrName>style.visibility</p:attrName>
                                        </p:attrNameLst>
                                      </p:cBhvr>
                                      <p:to>
                                        <p:strVal val="visible"/>
                                      </p:to>
                                    </p:set>
                                    <p:animEffect filter="fade" transition="in">
                                      <p:cBhvr>
                                        <p:cTn dur="1000"/>
                                        <p:tgtEl>
                                          <p:spTgt spid="3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2" st="2"/>
                                            </p:txEl>
                                          </p:spTgt>
                                        </p:tgtEl>
                                        <p:attrNameLst>
                                          <p:attrName>style.visibility</p:attrName>
                                        </p:attrNameLst>
                                      </p:cBhvr>
                                      <p:to>
                                        <p:strVal val="visible"/>
                                      </p:to>
                                    </p:set>
                                    <p:animEffect filter="fade" transition="in">
                                      <p:cBhvr>
                                        <p:cTn dur="1000"/>
                                        <p:tgtEl>
                                          <p:spTgt spid="3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3" st="3"/>
                                            </p:txEl>
                                          </p:spTgt>
                                        </p:tgtEl>
                                        <p:attrNameLst>
                                          <p:attrName>style.visibility</p:attrName>
                                        </p:attrNameLst>
                                      </p:cBhvr>
                                      <p:to>
                                        <p:strVal val="visible"/>
                                      </p:to>
                                    </p:set>
                                    <p:animEffect filter="fade" transition="in">
                                      <p:cBhvr>
                                        <p:cTn dur="1000"/>
                                        <p:tgtEl>
                                          <p:spTgt spid="3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4" st="4"/>
                                            </p:txEl>
                                          </p:spTgt>
                                        </p:tgtEl>
                                        <p:attrNameLst>
                                          <p:attrName>style.visibility</p:attrName>
                                        </p:attrNameLst>
                                      </p:cBhvr>
                                      <p:to>
                                        <p:strVal val="visible"/>
                                      </p:to>
                                    </p:set>
                                    <p:animEffect filter="fade" transition="in">
                                      <p:cBhvr>
                                        <p:cTn dur="1000"/>
                                        <p:tgtEl>
                                          <p:spTgt spid="37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5" st="5"/>
                                            </p:txEl>
                                          </p:spTgt>
                                        </p:tgtEl>
                                        <p:attrNameLst>
                                          <p:attrName>style.visibility</p:attrName>
                                        </p:attrNameLst>
                                      </p:cBhvr>
                                      <p:to>
                                        <p:strVal val="visible"/>
                                      </p:to>
                                    </p:set>
                                    <p:animEffect filter="fade" transition="in">
                                      <p:cBhvr>
                                        <p:cTn dur="1000"/>
                                        <p:tgtEl>
                                          <p:spTgt spid="37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6" st="6"/>
                                            </p:txEl>
                                          </p:spTgt>
                                        </p:tgtEl>
                                        <p:attrNameLst>
                                          <p:attrName>style.visibility</p:attrName>
                                        </p:attrNameLst>
                                      </p:cBhvr>
                                      <p:to>
                                        <p:strVal val="visible"/>
                                      </p:to>
                                    </p:set>
                                    <p:animEffect filter="fade" transition="in">
                                      <p:cBhvr>
                                        <p:cTn dur="1000"/>
                                        <p:tgtEl>
                                          <p:spTgt spid="37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fe0a294b05_2_36"/>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380" name="Google Shape;380;gfe0a294b05_2_36"/>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lt1"/>
              </a:solidFill>
              <a:latin typeface="Lato Black"/>
              <a:ea typeface="Lato Black"/>
              <a:cs typeface="Lato Black"/>
              <a:sym typeface="Lato Black"/>
            </a:endParaRPr>
          </a:p>
        </p:txBody>
      </p:sp>
      <p:sp>
        <p:nvSpPr>
          <p:cNvPr id="381" name="Google Shape;381;gfe0a294b05_2_36"/>
          <p:cNvSpPr txBox="1"/>
          <p:nvPr/>
        </p:nvSpPr>
        <p:spPr>
          <a:xfrm>
            <a:off x="379375" y="253750"/>
            <a:ext cx="77307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Progressive taxation</a:t>
            </a:r>
            <a:endParaRPr b="1" sz="26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Looking at income tax bands</a:t>
            </a:r>
            <a:endParaRPr b="0" i="0" sz="1400" u="none" cap="none" strike="noStrike">
              <a:solidFill>
                <a:srgbClr val="000000"/>
              </a:solidFill>
              <a:latin typeface="Arial"/>
              <a:ea typeface="Arial"/>
              <a:cs typeface="Arial"/>
              <a:sym typeface="Arial"/>
            </a:endParaRPr>
          </a:p>
        </p:txBody>
      </p:sp>
      <p:graphicFrame>
        <p:nvGraphicFramePr>
          <p:cNvPr id="382" name="Google Shape;382;gfe0a294b05_2_36"/>
          <p:cNvGraphicFramePr/>
          <p:nvPr/>
        </p:nvGraphicFramePr>
        <p:xfrm>
          <a:off x="904125" y="1440825"/>
          <a:ext cx="3000000" cy="3000000"/>
        </p:xfrm>
        <a:graphic>
          <a:graphicData uri="http://schemas.openxmlformats.org/drawingml/2006/table">
            <a:tbl>
              <a:tblPr>
                <a:noFill/>
                <a:tableStyleId>{C96553DF-6B6E-49BA-A406-3749BE6461B0}</a:tableStyleId>
              </a:tblPr>
              <a:tblGrid>
                <a:gridCol w="3276075"/>
                <a:gridCol w="3291225"/>
              </a:tblGrid>
              <a:tr h="452400">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rates and bands</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What’s taxable?</a:t>
                      </a:r>
                      <a:r>
                        <a:rPr lang="en-GB">
                          <a:solidFill>
                            <a:schemeClr val="dk1"/>
                          </a:solidFill>
                          <a:latin typeface="Lato Black"/>
                          <a:ea typeface="Lato Black"/>
                          <a:cs typeface="Lato Black"/>
                          <a:sym typeface="Lato Black"/>
                        </a:rPr>
                        <a:t> </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670525">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Personal allowance</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0%</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£0 to </a:t>
                      </a:r>
                      <a:r>
                        <a:rPr b="1" lang="en-GB" sz="1600">
                          <a:solidFill>
                            <a:schemeClr val="lt1"/>
                          </a:solidFill>
                          <a:latin typeface="Lato"/>
                          <a:ea typeface="Lato"/>
                          <a:cs typeface="Lato"/>
                          <a:sym typeface="Lato"/>
                        </a:rPr>
                        <a:t>£12,570</a:t>
                      </a:r>
                      <a:endParaRPr>
                        <a:solidFill>
                          <a:schemeClr val="l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70525">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Basic rate</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20%</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£12,571 to £50,270</a:t>
                      </a:r>
                      <a:endParaRPr>
                        <a:solidFill>
                          <a:schemeClr val="l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70525">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Higher rate</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40% </a:t>
                      </a:r>
                      <a:endParaRPr>
                        <a:solidFill>
                          <a:schemeClr val="l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£50,271 to £150,000</a:t>
                      </a:r>
                      <a:endParaRPr>
                        <a:solidFill>
                          <a:schemeClr val="l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70525">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Additional rate</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45% </a:t>
                      </a:r>
                      <a:endParaRPr>
                        <a:solidFill>
                          <a:schemeClr val="l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Over £150,000</a:t>
                      </a:r>
                      <a:endParaRPr>
                        <a:solidFill>
                          <a:schemeClr val="l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383" name="Google Shape;383;gfe0a294b05_2_36"/>
          <p:cNvSpPr txBox="1"/>
          <p:nvPr/>
        </p:nvSpPr>
        <p:spPr>
          <a:xfrm>
            <a:off x="7662475" y="1893225"/>
            <a:ext cx="1320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highlight>
                  <a:srgbClr val="0645AD"/>
                </a:highlight>
                <a:latin typeface="Lato"/>
                <a:ea typeface="Lato"/>
                <a:cs typeface="Lato"/>
                <a:sym typeface="Lato"/>
              </a:rPr>
              <a:t>* People earning between £100,000 and £125,000 gradually lose their entitlement to their personal allowance. By the time they reach £125,000, the personal allowance is gone and everything they earn up to £50,270 is taxed at 20%</a:t>
            </a:r>
            <a:endParaRPr>
              <a:solidFill>
                <a:schemeClr val="lt1"/>
              </a:solidFill>
              <a:highlight>
                <a:srgbClr val="0645AD"/>
              </a:highlight>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nvSpPr>
        <p:spPr>
          <a:xfrm>
            <a:off x="467424" y="427742"/>
            <a:ext cx="3262435"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What is FLIC?</a:t>
            </a:r>
            <a:endParaRPr b="1" i="0" sz="3600" u="none" cap="none" strike="noStrike">
              <a:solidFill>
                <a:srgbClr val="FF8022"/>
              </a:solidFill>
              <a:latin typeface="Lato Black"/>
              <a:ea typeface="Lato Black"/>
              <a:cs typeface="Lato Black"/>
              <a:sym typeface="Lato Black"/>
            </a:endParaRPr>
          </a:p>
        </p:txBody>
      </p:sp>
      <p:sp>
        <p:nvSpPr>
          <p:cNvPr id="92" name="Google Shape;92;p19"/>
          <p:cNvSpPr txBox="1"/>
          <p:nvPr/>
        </p:nvSpPr>
        <p:spPr>
          <a:xfrm>
            <a:off x="462400" y="1418175"/>
            <a:ext cx="7482300" cy="1736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b="0" i="0" lang="en-GB" sz="2600" u="none" cap="none" strike="noStrike">
                <a:solidFill>
                  <a:schemeClr val="lt1"/>
                </a:solidFill>
                <a:latin typeface="Lato Light"/>
                <a:ea typeface="Lato Light"/>
                <a:cs typeface="Lato Light"/>
                <a:sym typeface="Lato Light"/>
              </a:rPr>
              <a:t>The Financial Times news group has set up a charity (Financial Literacy and Inclusion Campaign) focused on </a:t>
            </a:r>
            <a:r>
              <a:rPr b="1" i="0" lang="en-GB" sz="2600" u="none" cap="none" strike="noStrike">
                <a:solidFill>
                  <a:schemeClr val="lt1"/>
                </a:solidFill>
                <a:latin typeface="Lato"/>
                <a:ea typeface="Lato"/>
                <a:cs typeface="Lato"/>
                <a:sym typeface="Lato"/>
              </a:rPr>
              <a:t>building up the financial knowledge and skills of everyone in the UK</a:t>
            </a:r>
            <a:r>
              <a:rPr b="0" i="0" lang="en-GB" sz="2600" u="none" cap="none" strike="noStrike">
                <a:solidFill>
                  <a:schemeClr val="lt1"/>
                </a:solidFill>
                <a:latin typeface="Lato Light"/>
                <a:ea typeface="Lato Light"/>
                <a:cs typeface="Lato Light"/>
                <a:sym typeface="Lato Light"/>
              </a:rPr>
              <a:t>, especially the people that don’t usually come across this information. </a:t>
            </a:r>
            <a:endParaRPr b="0" i="0" sz="2600" u="none" cap="none" strike="noStrike">
              <a:solidFill>
                <a:schemeClr val="lt1"/>
              </a:solidFill>
              <a:latin typeface="Lato Light"/>
              <a:ea typeface="Lato Light"/>
              <a:cs typeface="Lato Light"/>
              <a:sym typeface="Lato Light"/>
            </a:endParaRPr>
          </a:p>
        </p:txBody>
      </p:sp>
      <p:sp>
        <p:nvSpPr>
          <p:cNvPr id="93" name="Google Shape;93;p19"/>
          <p:cNvSpPr txBox="1"/>
          <p:nvPr>
            <p:ph idx="12" type="sldNum"/>
          </p:nvPr>
        </p:nvSpPr>
        <p:spPr>
          <a:xfrm>
            <a:off x="8381293" y="408486"/>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sz="1300">
              <a:latin typeface="Lato Black"/>
              <a:ea typeface="Lato Black"/>
              <a:cs typeface="Lato Black"/>
              <a:sym typeface="Lato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13fc50a3bec_0_15"/>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389" name="Google Shape;389;g13fc50a3bec_0_15"/>
          <p:cNvSpPr txBox="1"/>
          <p:nvPr/>
        </p:nvSpPr>
        <p:spPr>
          <a:xfrm>
            <a:off x="421050" y="1314200"/>
            <a:ext cx="5271300" cy="169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sz="2200">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GB" sz="1600">
                <a:solidFill>
                  <a:schemeClr val="lt1"/>
                </a:solidFill>
                <a:latin typeface="Lato"/>
                <a:ea typeface="Lato"/>
                <a:cs typeface="Lato"/>
                <a:sym typeface="Lato"/>
              </a:rPr>
              <a:t>Each football player earns on average </a:t>
            </a:r>
            <a:r>
              <a:rPr b="1" lang="en-GB" sz="1600">
                <a:solidFill>
                  <a:schemeClr val="lt1"/>
                </a:solidFill>
                <a:latin typeface="Lato"/>
                <a:ea typeface="Lato"/>
                <a:cs typeface="Lato"/>
                <a:sym typeface="Lato"/>
              </a:rPr>
              <a:t>£75,000 per year</a:t>
            </a:r>
            <a:endParaRPr b="1" sz="1600">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GB" sz="1600">
                <a:solidFill>
                  <a:schemeClr val="lt1"/>
                </a:solidFill>
                <a:latin typeface="Lato Black"/>
                <a:ea typeface="Lato Black"/>
                <a:cs typeface="Lato Black"/>
                <a:sym typeface="Lato Black"/>
              </a:rPr>
              <a:t>How much does a player pay in income tax on £75,000?</a:t>
            </a:r>
            <a:endParaRPr sz="1600">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None/>
            </a:pPr>
            <a:r>
              <a:rPr lang="en-GB" sz="1600">
                <a:solidFill>
                  <a:schemeClr val="lt1"/>
                </a:solidFill>
                <a:latin typeface="Lato"/>
                <a:ea typeface="Lato"/>
                <a:cs typeface="Lato"/>
                <a:sym typeface="Lato"/>
              </a:rPr>
              <a:t>We’re going to explore this looking at tax bands.</a:t>
            </a:r>
            <a:endParaRPr sz="1600">
              <a:solidFill>
                <a:schemeClr val="lt1"/>
              </a:solidFill>
              <a:latin typeface="Lato"/>
              <a:ea typeface="Lato"/>
              <a:cs typeface="Lato"/>
              <a:sym typeface="Lato"/>
            </a:endParaRPr>
          </a:p>
        </p:txBody>
      </p:sp>
      <p:pic>
        <p:nvPicPr>
          <p:cNvPr id="390" name="Google Shape;390;g13fc50a3bec_0_15"/>
          <p:cNvPicPr preferRelativeResize="0"/>
          <p:nvPr/>
        </p:nvPicPr>
        <p:blipFill rotWithShape="1">
          <a:blip r:embed="rId3">
            <a:alphaModFix/>
          </a:blip>
          <a:srcRect b="0" l="0" r="7986" t="0"/>
          <a:stretch/>
        </p:blipFill>
        <p:spPr>
          <a:xfrm>
            <a:off x="6028550" y="1208950"/>
            <a:ext cx="3115449" cy="2539301"/>
          </a:xfrm>
          <a:prstGeom prst="rect">
            <a:avLst/>
          </a:prstGeom>
          <a:noFill/>
          <a:ln>
            <a:noFill/>
          </a:ln>
        </p:spPr>
      </p:pic>
      <p:sp>
        <p:nvSpPr>
          <p:cNvPr id="391" name="Google Shape;391;g13fc50a3bec_0_15"/>
          <p:cNvSpPr txBox="1"/>
          <p:nvPr/>
        </p:nvSpPr>
        <p:spPr>
          <a:xfrm>
            <a:off x="472450" y="286975"/>
            <a:ext cx="6473100" cy="82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2600">
                <a:solidFill>
                  <a:schemeClr val="accent2"/>
                </a:solidFill>
                <a:latin typeface="Lato Black"/>
                <a:ea typeface="Lato Black"/>
                <a:cs typeface="Lato Black"/>
                <a:sym typeface="Lato Black"/>
              </a:rPr>
              <a:t>A deeper dive into a Man City female player’s income tax…</a:t>
            </a:r>
            <a:endParaRPr b="1" sz="2600">
              <a:solidFill>
                <a:schemeClr val="accent2"/>
              </a:solidFill>
              <a:latin typeface="Lato Black"/>
              <a:ea typeface="Lato Black"/>
              <a:cs typeface="Lato Black"/>
              <a:sym typeface="Lato Black"/>
            </a:endParaRPr>
          </a:p>
        </p:txBody>
      </p:sp>
      <p:pic>
        <p:nvPicPr>
          <p:cNvPr id="392" name="Google Shape;392;g13fc50a3bec_0_15"/>
          <p:cNvPicPr preferRelativeResize="0"/>
          <p:nvPr/>
        </p:nvPicPr>
        <p:blipFill rotWithShape="1">
          <a:blip r:embed="rId4">
            <a:alphaModFix/>
          </a:blip>
          <a:srcRect b="0" l="-700" r="-842" t="0"/>
          <a:stretch/>
        </p:blipFill>
        <p:spPr>
          <a:xfrm>
            <a:off x="489510" y="3028150"/>
            <a:ext cx="5344902" cy="1173175"/>
          </a:xfrm>
          <a:prstGeom prst="rect">
            <a:avLst/>
          </a:prstGeom>
          <a:noFill/>
          <a:ln>
            <a:noFill/>
          </a:ln>
        </p:spPr>
      </p:pic>
      <p:sp>
        <p:nvSpPr>
          <p:cNvPr id="393" name="Google Shape;393;g13fc50a3bec_0_15"/>
          <p:cNvSpPr txBox="1"/>
          <p:nvPr/>
        </p:nvSpPr>
        <p:spPr>
          <a:xfrm>
            <a:off x="537375" y="4514000"/>
            <a:ext cx="734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Lato"/>
                <a:ea typeface="Lato"/>
                <a:cs typeface="Lato"/>
                <a:sym typeface="Lato"/>
              </a:rPr>
              <a:t>Governments will change these rates and bands over time, so always check for yourself!</a:t>
            </a:r>
            <a:endParaRPr>
              <a:solidFill>
                <a:schemeClr val="lt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fe0a294b05_2_47"/>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399" name="Google Shape;399;gfe0a294b05_2_47"/>
          <p:cNvPicPr preferRelativeResize="0"/>
          <p:nvPr/>
        </p:nvPicPr>
        <p:blipFill>
          <a:blip r:embed="rId4">
            <a:alphaModFix/>
          </a:blip>
          <a:stretch>
            <a:fillRect/>
          </a:stretch>
        </p:blipFill>
        <p:spPr>
          <a:xfrm>
            <a:off x="0" y="1411456"/>
            <a:ext cx="8839200" cy="1998028"/>
          </a:xfrm>
          <a:prstGeom prst="rect">
            <a:avLst/>
          </a:prstGeom>
          <a:noFill/>
          <a:ln>
            <a:noFill/>
          </a:ln>
        </p:spPr>
      </p:pic>
      <p:sp>
        <p:nvSpPr>
          <p:cNvPr id="400" name="Google Shape;400;gfe0a294b05_2_47"/>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lt2"/>
                </a:solidFill>
                <a:latin typeface="Lato"/>
                <a:ea typeface="Lato"/>
                <a:cs typeface="Lato"/>
                <a:sym typeface="Lato"/>
              </a:rPr>
              <a:t>No tax is paid on the first £12,500!</a:t>
            </a:r>
            <a:endParaRPr b="1" sz="1100">
              <a:solidFill>
                <a:schemeClr val="lt2"/>
              </a:solidFill>
              <a:latin typeface="Lato"/>
              <a:ea typeface="Lato"/>
              <a:cs typeface="Lato"/>
              <a:sym typeface="Lato"/>
            </a:endParaRPr>
          </a:p>
        </p:txBody>
      </p:sp>
      <p:cxnSp>
        <p:nvCxnSpPr>
          <p:cNvPr id="401" name="Google Shape;401;gfe0a294b05_2_47"/>
          <p:cNvCxnSpPr>
            <a:stCxn id="400" idx="2"/>
          </p:cNvCxnSpPr>
          <p:nvPr/>
        </p:nvCxnSpPr>
        <p:spPr>
          <a:xfrm>
            <a:off x="2562450" y="1716400"/>
            <a:ext cx="4800" cy="1254000"/>
          </a:xfrm>
          <a:prstGeom prst="straightConnector1">
            <a:avLst/>
          </a:prstGeom>
          <a:noFill/>
          <a:ln cap="flat" cmpd="sng" w="38100">
            <a:solidFill>
              <a:schemeClr val="accent2"/>
            </a:solidFill>
            <a:prstDash val="solid"/>
            <a:round/>
            <a:headEnd len="med" w="med" type="none"/>
            <a:tailEnd len="med" w="med" type="triangle"/>
          </a:ln>
        </p:spPr>
      </p:cxnSp>
      <p:sp>
        <p:nvSpPr>
          <p:cNvPr id="402" name="Google Shape;402;gfe0a294b05_2_47"/>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Lato Black"/>
                <a:ea typeface="Lato Black"/>
                <a:cs typeface="Lato Black"/>
                <a:sym typeface="Lato Black"/>
              </a:rPr>
              <a:t>Personal Allowance</a:t>
            </a:r>
            <a:endParaRPr>
              <a:solidFill>
                <a:schemeClr val="lt1"/>
              </a:solidFill>
              <a:latin typeface="Lato Black"/>
              <a:ea typeface="Lato Black"/>
              <a:cs typeface="Lato Black"/>
              <a:sym typeface="Lato Black"/>
            </a:endParaRPr>
          </a:p>
        </p:txBody>
      </p:sp>
      <p:sp>
        <p:nvSpPr>
          <p:cNvPr id="403" name="Google Shape;403;gfe0a294b05_2_47"/>
          <p:cNvSpPr txBox="1"/>
          <p:nvPr/>
        </p:nvSpPr>
        <p:spPr>
          <a:xfrm>
            <a:off x="472450" y="286975"/>
            <a:ext cx="7716000" cy="82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2600">
                <a:solidFill>
                  <a:schemeClr val="accent2"/>
                </a:solidFill>
                <a:latin typeface="Lato Black"/>
                <a:ea typeface="Lato Black"/>
                <a:cs typeface="Lato Black"/>
                <a:sym typeface="Lato Black"/>
              </a:rPr>
              <a:t>For a £75,000 salary, how do the tax bands work?</a:t>
            </a:r>
            <a:endParaRPr b="1" sz="2600">
              <a:solidFill>
                <a:schemeClr val="accent2"/>
              </a:solidFill>
              <a:latin typeface="Lato Black"/>
              <a:ea typeface="Lato Black"/>
              <a:cs typeface="Lato Black"/>
              <a:sym typeface="Lato Black"/>
            </a:endParaRPr>
          </a:p>
        </p:txBody>
      </p:sp>
      <p:sp>
        <p:nvSpPr>
          <p:cNvPr id="404" name="Google Shape;404;gfe0a294b05_2_47"/>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fe0a294b05_2_47"/>
          <p:cNvSpPr txBox="1"/>
          <p:nvPr/>
        </p:nvSpPr>
        <p:spPr>
          <a:xfrm>
            <a:off x="4905075" y="4035650"/>
            <a:ext cx="41178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rgbClr val="F9F9F9"/>
                </a:solidFill>
                <a:highlight>
                  <a:srgbClr val="0645AD"/>
                </a:highlight>
                <a:latin typeface="Lato"/>
                <a:ea typeface="Lato"/>
                <a:cs typeface="Lato"/>
                <a:sym typeface="Lato"/>
              </a:rPr>
              <a:t>* </a:t>
            </a:r>
            <a:r>
              <a:rPr b="1" lang="en-GB" sz="1000">
                <a:solidFill>
                  <a:srgbClr val="F9F9F9"/>
                </a:solidFill>
                <a:highlight>
                  <a:srgbClr val="0645AD"/>
                </a:highlight>
                <a:latin typeface="Lato"/>
                <a:ea typeface="Lato"/>
                <a:cs typeface="Lato"/>
                <a:sym typeface="Lato"/>
                <a:extLst>
                  <a:ext uri="http://customooxmlschemas.google.com/">
                    <go:slidesCustomData xmlns:go="http://customooxmlschemas.google.com/" textRoundtripDataId="35"/>
                  </a:ext>
                </a:extLst>
              </a:rPr>
              <a:t>People earning between £100,000 and £125,000 gradually lose their entitlement to their personal allowance. By the time they reach £125,000, the personal allowance is gone and everything they earn up to £50,270 is taxed at 20%</a:t>
            </a:r>
            <a:endParaRPr b="1" sz="1000">
              <a:solidFill>
                <a:srgbClr val="F9F9F9"/>
              </a:solidFill>
              <a:highlight>
                <a:srgbClr val="0645AD"/>
              </a:highlight>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fe0a294b05_2_57"/>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fe0a294b05_2_57"/>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412" name="Google Shape;412;gfe0a294b05_2_57"/>
          <p:cNvPicPr preferRelativeResize="0"/>
          <p:nvPr/>
        </p:nvPicPr>
        <p:blipFill>
          <a:blip r:embed="rId3">
            <a:alphaModFix/>
          </a:blip>
          <a:stretch>
            <a:fillRect/>
          </a:stretch>
        </p:blipFill>
        <p:spPr>
          <a:xfrm>
            <a:off x="0" y="1411456"/>
            <a:ext cx="8839200" cy="1998028"/>
          </a:xfrm>
          <a:prstGeom prst="rect">
            <a:avLst/>
          </a:prstGeom>
          <a:noFill/>
          <a:ln>
            <a:noFill/>
          </a:ln>
        </p:spPr>
      </p:pic>
      <p:sp>
        <p:nvSpPr>
          <p:cNvPr id="413" name="Google Shape;413;gfe0a294b05_2_57"/>
          <p:cNvSpPr/>
          <p:nvPr/>
        </p:nvSpPr>
        <p:spPr>
          <a:xfrm>
            <a:off x="3457200" y="4088975"/>
            <a:ext cx="1789500" cy="8433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solidFill>
                <a:schemeClr val="accent2"/>
              </a:solidFill>
              <a:latin typeface="Lato"/>
              <a:ea typeface="Lato"/>
              <a:cs typeface="Lato"/>
              <a:sym typeface="Lato"/>
            </a:endParaRPr>
          </a:p>
          <a:p>
            <a:pPr indent="0" lvl="0" marL="0" rtl="0" algn="ctr">
              <a:spcBef>
                <a:spcPts val="0"/>
              </a:spcBef>
              <a:spcAft>
                <a:spcPts val="0"/>
              </a:spcAft>
              <a:buNone/>
            </a:pPr>
            <a:r>
              <a:rPr lang="en-GB" sz="1100">
                <a:solidFill>
                  <a:srgbClr val="0B0C0C"/>
                </a:solidFill>
                <a:latin typeface="Lato Black"/>
                <a:ea typeface="Lato Black"/>
                <a:cs typeface="Lato Black"/>
                <a:sym typeface="Lato Black"/>
              </a:rPr>
              <a:t>20% tax</a:t>
            </a:r>
            <a:r>
              <a:rPr b="1" lang="en-GB" sz="1100">
                <a:solidFill>
                  <a:srgbClr val="0B0C0C"/>
                </a:solidFill>
                <a:latin typeface="Lato"/>
                <a:ea typeface="Lato"/>
                <a:cs typeface="Lato"/>
                <a:sym typeface="Lato"/>
              </a:rPr>
              <a:t> is paid on income between £12,571 and £50,270.</a:t>
            </a:r>
            <a:endParaRPr b="1" sz="1600">
              <a:solidFill>
                <a:srgbClr val="0B0C0C"/>
              </a:solidFill>
              <a:latin typeface="Lato"/>
              <a:ea typeface="Lato"/>
              <a:cs typeface="Lato"/>
              <a:sym typeface="Lato"/>
            </a:endParaRPr>
          </a:p>
          <a:p>
            <a:pPr indent="0" lvl="0" marL="0" rtl="0" algn="ctr">
              <a:spcBef>
                <a:spcPts val="0"/>
              </a:spcBef>
              <a:spcAft>
                <a:spcPts val="0"/>
              </a:spcAft>
              <a:buNone/>
            </a:pPr>
            <a:r>
              <a:t/>
            </a:r>
            <a:endParaRPr b="1" sz="1100">
              <a:solidFill>
                <a:schemeClr val="accent2"/>
              </a:solidFill>
              <a:latin typeface="Lato"/>
              <a:ea typeface="Lato"/>
              <a:cs typeface="Lato"/>
              <a:sym typeface="Lato"/>
            </a:endParaRPr>
          </a:p>
        </p:txBody>
      </p:sp>
      <p:sp>
        <p:nvSpPr>
          <p:cNvPr id="414" name="Google Shape;414;gfe0a294b05_2_57"/>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Lato Black"/>
                <a:ea typeface="Lato Black"/>
                <a:cs typeface="Lato Black"/>
                <a:sym typeface="Lato Black"/>
              </a:rPr>
              <a:t>Personal Allowance</a:t>
            </a:r>
            <a:endParaRPr>
              <a:solidFill>
                <a:schemeClr val="lt1"/>
              </a:solidFill>
              <a:latin typeface="Lato Black"/>
              <a:ea typeface="Lato Black"/>
              <a:cs typeface="Lato Black"/>
              <a:sym typeface="Lato Black"/>
            </a:endParaRPr>
          </a:p>
        </p:txBody>
      </p:sp>
      <p:sp>
        <p:nvSpPr>
          <p:cNvPr id="415" name="Google Shape;415;gfe0a294b05_2_57"/>
          <p:cNvSpPr txBox="1"/>
          <p:nvPr/>
        </p:nvSpPr>
        <p:spPr>
          <a:xfrm>
            <a:off x="3495300" y="3420050"/>
            <a:ext cx="1714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Lato Black"/>
                <a:ea typeface="Lato Black"/>
                <a:cs typeface="Lato Black"/>
                <a:sym typeface="Lato Black"/>
              </a:rPr>
              <a:t>Basic Rate</a:t>
            </a:r>
            <a:endParaRPr>
              <a:solidFill>
                <a:schemeClr val="lt1"/>
              </a:solidFill>
              <a:latin typeface="Lato Black"/>
              <a:ea typeface="Lato Black"/>
              <a:cs typeface="Lato Black"/>
              <a:sym typeface="Lato Black"/>
            </a:endParaRPr>
          </a:p>
        </p:txBody>
      </p:sp>
      <p:cxnSp>
        <p:nvCxnSpPr>
          <p:cNvPr id="416" name="Google Shape;416;gfe0a294b05_2_57"/>
          <p:cNvCxnSpPr>
            <a:stCxn id="413" idx="0"/>
            <a:endCxn id="415" idx="2"/>
          </p:cNvCxnSpPr>
          <p:nvPr/>
        </p:nvCxnSpPr>
        <p:spPr>
          <a:xfrm flipH="1" rot="10800000">
            <a:off x="4351950" y="3820175"/>
            <a:ext cx="600" cy="268800"/>
          </a:xfrm>
          <a:prstGeom prst="straightConnector1">
            <a:avLst/>
          </a:prstGeom>
          <a:noFill/>
          <a:ln cap="flat" cmpd="sng" w="28575">
            <a:solidFill>
              <a:schemeClr val="accent2"/>
            </a:solidFill>
            <a:prstDash val="solid"/>
            <a:round/>
            <a:headEnd len="med" w="med" type="none"/>
            <a:tailEnd len="med" w="med" type="triangle"/>
          </a:ln>
        </p:spPr>
      </p:cxnSp>
      <p:sp>
        <p:nvSpPr>
          <p:cNvPr id="417" name="Google Shape;417;gfe0a294b05_2_57"/>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lt2"/>
                </a:solidFill>
                <a:latin typeface="Lato"/>
                <a:ea typeface="Lato"/>
                <a:cs typeface="Lato"/>
                <a:sym typeface="Lato"/>
              </a:rPr>
              <a:t>No tax is paid on the first £12,500!</a:t>
            </a:r>
            <a:endParaRPr b="1" sz="1100">
              <a:solidFill>
                <a:schemeClr val="lt2"/>
              </a:solidFill>
              <a:latin typeface="Lato"/>
              <a:ea typeface="Lato"/>
              <a:cs typeface="Lato"/>
              <a:sym typeface="Lato"/>
            </a:endParaRPr>
          </a:p>
        </p:txBody>
      </p:sp>
      <p:cxnSp>
        <p:nvCxnSpPr>
          <p:cNvPr id="418" name="Google Shape;418;gfe0a294b05_2_57"/>
          <p:cNvCxnSpPr>
            <a:stCxn id="417" idx="2"/>
          </p:cNvCxnSpPr>
          <p:nvPr/>
        </p:nvCxnSpPr>
        <p:spPr>
          <a:xfrm>
            <a:off x="2562450" y="1716400"/>
            <a:ext cx="4800" cy="1254000"/>
          </a:xfrm>
          <a:prstGeom prst="straightConnector1">
            <a:avLst/>
          </a:prstGeom>
          <a:noFill/>
          <a:ln cap="flat" cmpd="sng" w="38100">
            <a:solidFill>
              <a:schemeClr val="accent2"/>
            </a:solidFill>
            <a:prstDash val="solid"/>
            <a:round/>
            <a:headEnd len="med" w="med" type="none"/>
            <a:tailEnd len="med" w="med" type="triangle"/>
          </a:ln>
        </p:spPr>
      </p:cxnSp>
      <p:sp>
        <p:nvSpPr>
          <p:cNvPr id="419" name="Google Shape;419;gfe0a294b05_2_57"/>
          <p:cNvSpPr txBox="1"/>
          <p:nvPr/>
        </p:nvSpPr>
        <p:spPr>
          <a:xfrm>
            <a:off x="472450" y="286975"/>
            <a:ext cx="6473100" cy="82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2600">
                <a:solidFill>
                  <a:schemeClr val="accent2"/>
                </a:solidFill>
                <a:latin typeface="Lato Black"/>
                <a:ea typeface="Lato Black"/>
                <a:cs typeface="Lato Black"/>
                <a:sym typeface="Lato Black"/>
              </a:rPr>
              <a:t>How do the tax bands work?</a:t>
            </a:r>
            <a:endParaRPr b="1" sz="2600">
              <a:solidFill>
                <a:schemeClr val="accent2"/>
              </a:solidFill>
              <a:latin typeface="Lato Black"/>
              <a:ea typeface="Lato Black"/>
              <a:cs typeface="Lato Black"/>
              <a:sym typeface="Lato Black"/>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fe0a294b05_2_67"/>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32</a:t>
            </a:r>
            <a:endParaRPr/>
          </a:p>
        </p:txBody>
      </p:sp>
      <p:pic>
        <p:nvPicPr>
          <p:cNvPr id="425" name="Google Shape;425;gfe0a294b05_2_67"/>
          <p:cNvPicPr preferRelativeResize="0"/>
          <p:nvPr/>
        </p:nvPicPr>
        <p:blipFill>
          <a:blip r:embed="rId3">
            <a:alphaModFix/>
          </a:blip>
          <a:stretch>
            <a:fillRect/>
          </a:stretch>
        </p:blipFill>
        <p:spPr>
          <a:xfrm>
            <a:off x="0" y="1411456"/>
            <a:ext cx="8839200" cy="1998028"/>
          </a:xfrm>
          <a:prstGeom prst="rect">
            <a:avLst/>
          </a:prstGeom>
          <a:noFill/>
          <a:ln>
            <a:noFill/>
          </a:ln>
        </p:spPr>
      </p:pic>
      <p:sp>
        <p:nvSpPr>
          <p:cNvPr id="426" name="Google Shape;426;gfe0a294b05_2_67"/>
          <p:cNvSpPr/>
          <p:nvPr/>
        </p:nvSpPr>
        <p:spPr>
          <a:xfrm>
            <a:off x="4912175" y="120550"/>
            <a:ext cx="2011200" cy="12912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solidFill>
                <a:schemeClr val="accent2"/>
              </a:solidFill>
              <a:latin typeface="Lato"/>
              <a:ea typeface="Lato"/>
              <a:cs typeface="Lato"/>
              <a:sym typeface="Lato"/>
            </a:endParaRPr>
          </a:p>
          <a:p>
            <a:pPr indent="0" lvl="0" marL="0" rtl="0" algn="ctr">
              <a:spcBef>
                <a:spcPts val="0"/>
              </a:spcBef>
              <a:spcAft>
                <a:spcPts val="0"/>
              </a:spcAft>
              <a:buNone/>
            </a:pPr>
            <a:r>
              <a:rPr b="1" lang="en-GB" sz="1100">
                <a:solidFill>
                  <a:schemeClr val="dk1"/>
                </a:solidFill>
                <a:latin typeface="Lato"/>
                <a:ea typeface="Lato"/>
                <a:cs typeface="Lato"/>
                <a:sym typeface="Lato"/>
              </a:rPr>
              <a:t>Finally, we see that her salary lies in the Higher Rate tax band. </a:t>
            </a:r>
            <a:endParaRPr b="1" sz="1100">
              <a:solidFill>
                <a:schemeClr val="dk1"/>
              </a:solidFill>
              <a:latin typeface="Lato"/>
              <a:ea typeface="Lato"/>
              <a:cs typeface="Lato"/>
              <a:sym typeface="Lato"/>
            </a:endParaRPr>
          </a:p>
          <a:p>
            <a:pPr indent="0" lvl="0" marL="0" rtl="0" algn="ctr">
              <a:spcBef>
                <a:spcPts val="0"/>
              </a:spcBef>
              <a:spcAft>
                <a:spcPts val="0"/>
              </a:spcAft>
              <a:buNone/>
            </a:pPr>
            <a:r>
              <a:rPr b="1" lang="en-GB" sz="1100">
                <a:solidFill>
                  <a:schemeClr val="dk1"/>
                </a:solidFill>
                <a:latin typeface="Lato"/>
                <a:ea typeface="Lato"/>
                <a:cs typeface="Lato"/>
                <a:sym typeface="Lato"/>
              </a:rPr>
              <a:t>So </a:t>
            </a:r>
            <a:r>
              <a:rPr lang="en-GB" sz="1100">
                <a:solidFill>
                  <a:schemeClr val="dk1"/>
                </a:solidFill>
                <a:latin typeface="Lato Black"/>
                <a:ea typeface="Lato Black"/>
                <a:cs typeface="Lato Black"/>
                <a:sym typeface="Lato Black"/>
              </a:rPr>
              <a:t>40% tax</a:t>
            </a:r>
            <a:r>
              <a:rPr b="1" lang="en-GB" sz="1100">
                <a:solidFill>
                  <a:schemeClr val="dk1"/>
                </a:solidFill>
                <a:latin typeface="Lato"/>
                <a:ea typeface="Lato"/>
                <a:cs typeface="Lato"/>
                <a:sym typeface="Lato"/>
              </a:rPr>
              <a:t> is paid on the difference between </a:t>
            </a:r>
            <a:r>
              <a:rPr b="1" lang="en-GB" sz="1100">
                <a:solidFill>
                  <a:schemeClr val="dk1"/>
                </a:solidFill>
                <a:latin typeface="Lato"/>
                <a:ea typeface="Lato"/>
                <a:cs typeface="Lato"/>
                <a:sym typeface="Lato"/>
              </a:rPr>
              <a:t>£50,271 and </a:t>
            </a:r>
            <a:r>
              <a:rPr b="1" lang="en-GB" sz="1100">
                <a:solidFill>
                  <a:schemeClr val="dk1"/>
                </a:solidFill>
                <a:latin typeface="Lato"/>
                <a:ea typeface="Lato"/>
                <a:cs typeface="Lato"/>
                <a:sym typeface="Lato"/>
              </a:rPr>
              <a:t>£75,000 </a:t>
            </a:r>
            <a:endParaRPr b="1" sz="1100">
              <a:solidFill>
                <a:schemeClr val="accent2"/>
              </a:solidFill>
              <a:latin typeface="Lato"/>
              <a:ea typeface="Lato"/>
              <a:cs typeface="Lato"/>
              <a:sym typeface="Lato"/>
            </a:endParaRPr>
          </a:p>
        </p:txBody>
      </p:sp>
      <p:sp>
        <p:nvSpPr>
          <p:cNvPr id="427" name="Google Shape;427;gfe0a294b05_2_67"/>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Lato Black"/>
                <a:ea typeface="Lato Black"/>
                <a:cs typeface="Lato Black"/>
                <a:sym typeface="Lato Black"/>
              </a:rPr>
              <a:t>Personal Allowance</a:t>
            </a:r>
            <a:endParaRPr>
              <a:solidFill>
                <a:schemeClr val="lt1"/>
              </a:solidFill>
              <a:latin typeface="Lato Black"/>
              <a:ea typeface="Lato Black"/>
              <a:cs typeface="Lato Black"/>
              <a:sym typeface="Lato Black"/>
            </a:endParaRPr>
          </a:p>
        </p:txBody>
      </p:sp>
      <p:sp>
        <p:nvSpPr>
          <p:cNvPr id="428" name="Google Shape;428;gfe0a294b05_2_67"/>
          <p:cNvSpPr txBox="1"/>
          <p:nvPr/>
        </p:nvSpPr>
        <p:spPr>
          <a:xfrm>
            <a:off x="3495300" y="3420050"/>
            <a:ext cx="1714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Lato Black"/>
                <a:ea typeface="Lato Black"/>
                <a:cs typeface="Lato Black"/>
                <a:sym typeface="Lato Black"/>
              </a:rPr>
              <a:t>Basic Rate</a:t>
            </a:r>
            <a:endParaRPr>
              <a:solidFill>
                <a:schemeClr val="lt1"/>
              </a:solidFill>
              <a:latin typeface="Lato Black"/>
              <a:ea typeface="Lato Black"/>
              <a:cs typeface="Lato Black"/>
              <a:sym typeface="Lato Black"/>
            </a:endParaRPr>
          </a:p>
        </p:txBody>
      </p:sp>
      <p:sp>
        <p:nvSpPr>
          <p:cNvPr id="429" name="Google Shape;429;gfe0a294b05_2_67"/>
          <p:cNvSpPr txBox="1"/>
          <p:nvPr/>
        </p:nvSpPr>
        <p:spPr>
          <a:xfrm>
            <a:off x="5171700" y="3420050"/>
            <a:ext cx="1714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Lato Black"/>
                <a:ea typeface="Lato Black"/>
                <a:cs typeface="Lato Black"/>
                <a:sym typeface="Lato Black"/>
              </a:rPr>
              <a:t>Higher </a:t>
            </a:r>
            <a:r>
              <a:rPr lang="en-GB">
                <a:solidFill>
                  <a:schemeClr val="lt1"/>
                </a:solidFill>
                <a:latin typeface="Lato Black"/>
                <a:ea typeface="Lato Black"/>
                <a:cs typeface="Lato Black"/>
                <a:sym typeface="Lato Black"/>
              </a:rPr>
              <a:t>Rate</a:t>
            </a:r>
            <a:endParaRPr>
              <a:solidFill>
                <a:schemeClr val="lt1"/>
              </a:solidFill>
              <a:latin typeface="Lato Black"/>
              <a:ea typeface="Lato Black"/>
              <a:cs typeface="Lato Black"/>
              <a:sym typeface="Lato Black"/>
            </a:endParaRPr>
          </a:p>
        </p:txBody>
      </p:sp>
      <p:sp>
        <p:nvSpPr>
          <p:cNvPr id="430" name="Google Shape;430;gfe0a294b05_2_67"/>
          <p:cNvSpPr txBox="1"/>
          <p:nvPr/>
        </p:nvSpPr>
        <p:spPr>
          <a:xfrm>
            <a:off x="3495300" y="3420050"/>
            <a:ext cx="1714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Lato Black"/>
                <a:ea typeface="Lato Black"/>
                <a:cs typeface="Lato Black"/>
                <a:sym typeface="Lato Black"/>
              </a:rPr>
              <a:t>Basic Rate</a:t>
            </a:r>
            <a:endParaRPr>
              <a:solidFill>
                <a:schemeClr val="lt1"/>
              </a:solidFill>
              <a:latin typeface="Lato Black"/>
              <a:ea typeface="Lato Black"/>
              <a:cs typeface="Lato Black"/>
              <a:sym typeface="Lato Black"/>
            </a:endParaRPr>
          </a:p>
        </p:txBody>
      </p:sp>
      <p:cxnSp>
        <p:nvCxnSpPr>
          <p:cNvPr id="431" name="Google Shape;431;gfe0a294b05_2_67"/>
          <p:cNvCxnSpPr/>
          <p:nvPr/>
        </p:nvCxnSpPr>
        <p:spPr>
          <a:xfrm>
            <a:off x="5284125" y="2811050"/>
            <a:ext cx="421500" cy="600"/>
          </a:xfrm>
          <a:prstGeom prst="bentConnector3">
            <a:avLst>
              <a:gd fmla="val 50000" name="adj1"/>
            </a:avLst>
          </a:prstGeom>
          <a:noFill/>
          <a:ln cap="flat" cmpd="sng" w="28575">
            <a:solidFill>
              <a:schemeClr val="lt1"/>
            </a:solidFill>
            <a:prstDash val="solid"/>
            <a:round/>
            <a:headEnd len="med" w="med" type="triangle"/>
            <a:tailEnd len="med" w="med" type="triangle"/>
          </a:ln>
        </p:spPr>
      </p:cxnSp>
      <p:sp>
        <p:nvSpPr>
          <p:cNvPr id="432" name="Google Shape;432;gfe0a294b05_2_67"/>
          <p:cNvSpPr txBox="1"/>
          <p:nvPr/>
        </p:nvSpPr>
        <p:spPr>
          <a:xfrm>
            <a:off x="472450" y="210775"/>
            <a:ext cx="6473100" cy="82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2600">
                <a:solidFill>
                  <a:schemeClr val="accent2"/>
                </a:solidFill>
                <a:latin typeface="Lato Black"/>
                <a:ea typeface="Lato Black"/>
                <a:cs typeface="Lato Black"/>
                <a:sym typeface="Lato Black"/>
              </a:rPr>
              <a:t>How do the tax bands work?</a:t>
            </a:r>
            <a:endParaRPr b="1" sz="2600">
              <a:solidFill>
                <a:schemeClr val="accent2"/>
              </a:solidFill>
              <a:latin typeface="Lato Black"/>
              <a:ea typeface="Lato Black"/>
              <a:cs typeface="Lato Black"/>
              <a:sym typeface="Lato Black"/>
            </a:endParaRPr>
          </a:p>
        </p:txBody>
      </p:sp>
      <p:cxnSp>
        <p:nvCxnSpPr>
          <p:cNvPr id="433" name="Google Shape;433;gfe0a294b05_2_67"/>
          <p:cNvCxnSpPr>
            <a:stCxn id="434" idx="0"/>
          </p:cNvCxnSpPr>
          <p:nvPr/>
        </p:nvCxnSpPr>
        <p:spPr>
          <a:xfrm flipH="1" rot="10800000">
            <a:off x="4351950" y="3820175"/>
            <a:ext cx="600" cy="268800"/>
          </a:xfrm>
          <a:prstGeom prst="straightConnector1">
            <a:avLst/>
          </a:prstGeom>
          <a:noFill/>
          <a:ln cap="flat" cmpd="sng" w="28575">
            <a:solidFill>
              <a:schemeClr val="accent2"/>
            </a:solidFill>
            <a:prstDash val="solid"/>
            <a:round/>
            <a:headEnd len="med" w="med" type="none"/>
            <a:tailEnd len="med" w="med" type="triangle"/>
          </a:ln>
        </p:spPr>
      </p:cxnSp>
      <p:sp>
        <p:nvSpPr>
          <p:cNvPr id="435" name="Google Shape;435;gfe0a294b05_2_67"/>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Lato"/>
                <a:ea typeface="Lato"/>
                <a:cs typeface="Lato"/>
                <a:sym typeface="Lato"/>
              </a:rPr>
              <a:t>No tax is paid on the first £12,500!</a:t>
            </a:r>
            <a:endParaRPr b="1" sz="1100">
              <a:solidFill>
                <a:schemeClr val="dk1"/>
              </a:solidFill>
              <a:latin typeface="Lato"/>
              <a:ea typeface="Lato"/>
              <a:cs typeface="Lato"/>
              <a:sym typeface="Lato"/>
            </a:endParaRPr>
          </a:p>
        </p:txBody>
      </p:sp>
      <p:cxnSp>
        <p:nvCxnSpPr>
          <p:cNvPr id="436" name="Google Shape;436;gfe0a294b05_2_67"/>
          <p:cNvCxnSpPr>
            <a:stCxn id="435" idx="2"/>
          </p:cNvCxnSpPr>
          <p:nvPr/>
        </p:nvCxnSpPr>
        <p:spPr>
          <a:xfrm>
            <a:off x="2562450" y="1716400"/>
            <a:ext cx="4800" cy="1254000"/>
          </a:xfrm>
          <a:prstGeom prst="straightConnector1">
            <a:avLst/>
          </a:prstGeom>
          <a:noFill/>
          <a:ln cap="flat" cmpd="sng" w="38100">
            <a:solidFill>
              <a:schemeClr val="accent2"/>
            </a:solidFill>
            <a:prstDash val="solid"/>
            <a:round/>
            <a:headEnd len="med" w="med" type="none"/>
            <a:tailEnd len="med" w="med" type="triangle"/>
          </a:ln>
        </p:spPr>
      </p:cxnSp>
      <p:sp>
        <p:nvSpPr>
          <p:cNvPr id="437" name="Google Shape;437;gfe0a294b05_2_67"/>
          <p:cNvSpPr/>
          <p:nvPr/>
        </p:nvSpPr>
        <p:spPr>
          <a:xfrm>
            <a:off x="3457200" y="4088975"/>
            <a:ext cx="1789500" cy="8433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solidFill>
                <a:schemeClr val="accent2"/>
              </a:solidFill>
              <a:latin typeface="Lato"/>
              <a:ea typeface="Lato"/>
              <a:cs typeface="Lato"/>
              <a:sym typeface="Lato"/>
            </a:endParaRPr>
          </a:p>
          <a:p>
            <a:pPr indent="0" lvl="0" marL="0" rtl="0" algn="ctr">
              <a:spcBef>
                <a:spcPts val="0"/>
              </a:spcBef>
              <a:spcAft>
                <a:spcPts val="0"/>
              </a:spcAft>
              <a:buNone/>
            </a:pPr>
            <a:r>
              <a:rPr lang="en-GB" sz="1100">
                <a:solidFill>
                  <a:schemeClr val="dk1"/>
                </a:solidFill>
                <a:highlight>
                  <a:schemeClr val="lt1"/>
                </a:highlight>
                <a:latin typeface="Lato Black"/>
                <a:ea typeface="Lato Black"/>
                <a:cs typeface="Lato Black"/>
                <a:sym typeface="Lato Black"/>
              </a:rPr>
              <a:t>20% tax</a:t>
            </a:r>
            <a:r>
              <a:rPr b="1" lang="en-GB" sz="1100">
                <a:solidFill>
                  <a:schemeClr val="dk1"/>
                </a:solidFill>
                <a:highlight>
                  <a:schemeClr val="lt1"/>
                </a:highlight>
                <a:latin typeface="Lato"/>
                <a:ea typeface="Lato"/>
                <a:cs typeface="Lato"/>
                <a:sym typeface="Lato"/>
              </a:rPr>
              <a:t> is paid on income between £12,571 and £50,270</a:t>
            </a:r>
            <a:endParaRPr b="1" sz="1600">
              <a:solidFill>
                <a:schemeClr val="dk1"/>
              </a:solidFill>
              <a:highlight>
                <a:schemeClr val="lt1"/>
              </a:highlight>
              <a:latin typeface="Lato"/>
              <a:ea typeface="Lato"/>
              <a:cs typeface="Lato"/>
              <a:sym typeface="Lato"/>
            </a:endParaRPr>
          </a:p>
          <a:p>
            <a:pPr indent="0" lvl="0" marL="0" rtl="0" algn="ctr">
              <a:spcBef>
                <a:spcPts val="0"/>
              </a:spcBef>
              <a:spcAft>
                <a:spcPts val="0"/>
              </a:spcAft>
              <a:buNone/>
            </a:pPr>
            <a:r>
              <a:t/>
            </a:r>
            <a:endParaRPr b="1" sz="1100">
              <a:solidFill>
                <a:schemeClr val="accent2"/>
              </a:solidFill>
              <a:latin typeface="Lato"/>
              <a:ea typeface="Lato"/>
              <a:cs typeface="Lato"/>
              <a:sym typeface="Lato"/>
            </a:endParaRPr>
          </a:p>
        </p:txBody>
      </p:sp>
      <p:sp>
        <p:nvSpPr>
          <p:cNvPr id="438" name="Google Shape;438;gfe0a294b05_2_67"/>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fe0a294b05_2_67"/>
          <p:cNvSpPr txBox="1"/>
          <p:nvPr/>
        </p:nvSpPr>
        <p:spPr>
          <a:xfrm>
            <a:off x="5284125" y="4192525"/>
            <a:ext cx="3769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solidFill>
                <a:schemeClr val="lt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fe0a294b05_2_114"/>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445" name="Google Shape;445;gfe0a294b05_2_114"/>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lt1"/>
              </a:solidFill>
              <a:latin typeface="Lato Black"/>
              <a:ea typeface="Lato Black"/>
              <a:cs typeface="Lato Black"/>
              <a:sym typeface="Lato Black"/>
            </a:endParaRPr>
          </a:p>
        </p:txBody>
      </p:sp>
      <p:sp>
        <p:nvSpPr>
          <p:cNvPr id="446" name="Google Shape;446;gfe0a294b05_2_114"/>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447" name="Google Shape;447;gfe0a294b05_2_114"/>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GB" sz="2600">
                <a:solidFill>
                  <a:srgbClr val="FF8022"/>
                </a:solidFill>
                <a:latin typeface="Lato Black"/>
                <a:ea typeface="Lato Black"/>
                <a:cs typeface="Lato Black"/>
                <a:sym typeface="Lato Black"/>
              </a:rPr>
              <a:t>Own your income tax!</a:t>
            </a:r>
            <a:endParaRPr b="1" sz="26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None/>
            </a:pPr>
            <a:r>
              <a:rPr b="1" lang="en-GB" sz="2200">
                <a:solidFill>
                  <a:schemeClr val="lt1"/>
                </a:solidFill>
                <a:latin typeface="Lato Black"/>
                <a:ea typeface="Lato Black"/>
                <a:cs typeface="Lato Black"/>
                <a:sym typeface="Lato Black"/>
              </a:rPr>
              <a:t>Worked example with annual salary of </a:t>
            </a:r>
            <a:r>
              <a:rPr b="1" lang="en-GB" sz="2200">
                <a:solidFill>
                  <a:schemeClr val="accent2"/>
                </a:solidFill>
                <a:latin typeface="Lato Black"/>
                <a:ea typeface="Lato Black"/>
                <a:cs typeface="Lato Black"/>
                <a:sym typeface="Lato Black"/>
              </a:rPr>
              <a:t>£75,000</a:t>
            </a:r>
            <a:endParaRPr b="1" sz="2200">
              <a:solidFill>
                <a:schemeClr val="accent2"/>
              </a:solidFill>
              <a:latin typeface="Lato Black"/>
              <a:ea typeface="Lato Black"/>
              <a:cs typeface="Lato Black"/>
              <a:sym typeface="Lato Black"/>
            </a:endParaRPr>
          </a:p>
        </p:txBody>
      </p:sp>
      <p:pic>
        <p:nvPicPr>
          <p:cNvPr id="448" name="Google Shape;448;gfe0a294b05_2_114"/>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49" name="Google Shape;449;gfe0a294b05_2_114"/>
          <p:cNvGraphicFramePr/>
          <p:nvPr/>
        </p:nvGraphicFramePr>
        <p:xfrm>
          <a:off x="665175" y="1678700"/>
          <a:ext cx="3000000" cy="3000000"/>
        </p:xfrm>
        <a:graphic>
          <a:graphicData uri="http://schemas.openxmlformats.org/drawingml/2006/table">
            <a:tbl>
              <a:tblPr>
                <a:noFill/>
                <a:tableStyleId>{C96553DF-6B6E-49BA-A406-3749BE6461B0}</a:tableStyleId>
              </a:tblPr>
              <a:tblGrid>
                <a:gridCol w="2760725"/>
                <a:gridCol w="2760725"/>
                <a:gridCol w="2430125"/>
              </a:tblGrid>
              <a:tr h="100000">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rates and bands</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What’s taxable?</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to pay</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rtl="0" algn="l">
                        <a:spcBef>
                          <a:spcPts val="0"/>
                        </a:spcBef>
                        <a:spcAft>
                          <a:spcPts val="0"/>
                        </a:spcAft>
                        <a:buNone/>
                      </a:pPr>
                      <a:r>
                        <a:rPr b="1" lang="en-GB">
                          <a:solidFill>
                            <a:schemeClr val="lt1"/>
                          </a:solidFill>
                          <a:latin typeface="Lato"/>
                          <a:ea typeface="Lato"/>
                          <a:cs typeface="Lato"/>
                          <a:sym typeface="Lato"/>
                        </a:rPr>
                        <a:t>Personal allowance at </a:t>
                      </a:r>
                      <a:r>
                        <a:rPr b="1" lang="en-GB">
                          <a:solidFill>
                            <a:schemeClr val="accent2"/>
                          </a:solidFill>
                          <a:latin typeface="Lato"/>
                          <a:ea typeface="Lato"/>
                          <a:cs typeface="Lato"/>
                          <a:sym typeface="Lato"/>
                        </a:rPr>
                        <a:t>0%</a:t>
                      </a:r>
                      <a:endParaRPr b="1">
                        <a:solidFill>
                          <a:schemeClr val="accent2"/>
                        </a:solidFill>
                        <a:latin typeface="Lato"/>
                        <a:ea typeface="Lato"/>
                        <a:cs typeface="Lato"/>
                        <a:sym typeface="Lato"/>
                      </a:endParaRPr>
                    </a:p>
                    <a:p>
                      <a:pPr indent="0" lvl="0" marL="0" rtl="0" algn="l">
                        <a:spcBef>
                          <a:spcPts val="0"/>
                        </a:spcBef>
                        <a:spcAft>
                          <a:spcPts val="0"/>
                        </a:spcAft>
                        <a:buNone/>
                      </a:pPr>
                      <a:r>
                        <a:rPr b="1" lang="en-GB">
                          <a:solidFill>
                            <a:schemeClr val="accent1"/>
                          </a:solidFill>
                          <a:latin typeface="Lato"/>
                          <a:ea typeface="Lato"/>
                          <a:cs typeface="Lato"/>
                          <a:sym typeface="Lato"/>
                        </a:rPr>
                        <a:t>£0 to </a:t>
                      </a:r>
                      <a:r>
                        <a:rPr b="1" lang="en-GB">
                          <a:solidFill>
                            <a:schemeClr val="accent1"/>
                          </a:solidFill>
                          <a:latin typeface="Lato"/>
                          <a:ea typeface="Lato"/>
                          <a:cs typeface="Lato"/>
                          <a:sym typeface="Lato"/>
                        </a:rPr>
                        <a:t>£12,570</a:t>
                      </a:r>
                      <a:endParaRPr b="1">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 to £12,570 </a:t>
                      </a:r>
                      <a:r>
                        <a:rPr b="1" lang="en-GB" sz="1200">
                          <a:solidFill>
                            <a:schemeClr val="lt1"/>
                          </a:solidFill>
                          <a:latin typeface="Lato"/>
                          <a:ea typeface="Lato"/>
                          <a:cs typeface="Lato"/>
                          <a:sym typeface="Lato"/>
                        </a:rPr>
                        <a:t>(for income less than £100,000)</a:t>
                      </a:r>
                      <a:endParaRPr b="1">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 x £12,570 = </a:t>
                      </a:r>
                      <a:r>
                        <a:rPr b="1" lang="en-GB" sz="1600">
                          <a:solidFill>
                            <a:schemeClr val="lt1"/>
                          </a:solidFill>
                          <a:latin typeface="Lato"/>
                          <a:ea typeface="Lato"/>
                          <a:cs typeface="Lato"/>
                          <a:sym typeface="Lato"/>
                        </a:rPr>
                        <a:t>£0</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fe0a294b05_2_180"/>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455" name="Google Shape;455;gfe0a294b05_2_180"/>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lt1"/>
              </a:solidFill>
              <a:latin typeface="Lato Black"/>
              <a:ea typeface="Lato Black"/>
              <a:cs typeface="Lato Black"/>
              <a:sym typeface="Lato Black"/>
            </a:endParaRPr>
          </a:p>
        </p:txBody>
      </p:sp>
      <p:sp>
        <p:nvSpPr>
          <p:cNvPr id="456" name="Google Shape;456;gfe0a294b05_2_180"/>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457" name="Google Shape;457;gfe0a294b05_2_180"/>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GB" sz="2600">
                <a:solidFill>
                  <a:srgbClr val="FF8022"/>
                </a:solidFill>
                <a:latin typeface="Lato Black"/>
                <a:ea typeface="Lato Black"/>
                <a:cs typeface="Lato Black"/>
                <a:sym typeface="Lato Black"/>
              </a:rPr>
              <a:t>Own your income tax!</a:t>
            </a:r>
            <a:endParaRPr b="1" sz="26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None/>
            </a:pPr>
            <a:r>
              <a:rPr b="1" lang="en-GB" sz="2200">
                <a:solidFill>
                  <a:schemeClr val="lt1"/>
                </a:solidFill>
                <a:latin typeface="Lato Black"/>
                <a:ea typeface="Lato Black"/>
                <a:cs typeface="Lato Black"/>
                <a:sym typeface="Lato Black"/>
              </a:rPr>
              <a:t>Worked example with annual salary of </a:t>
            </a:r>
            <a:r>
              <a:rPr b="1" lang="en-GB" sz="2200">
                <a:solidFill>
                  <a:schemeClr val="accent2"/>
                </a:solidFill>
                <a:latin typeface="Lato Black"/>
                <a:ea typeface="Lato Black"/>
                <a:cs typeface="Lato Black"/>
                <a:sym typeface="Lato Black"/>
              </a:rPr>
              <a:t>£75,000</a:t>
            </a:r>
            <a:endParaRPr b="1" sz="2200">
              <a:solidFill>
                <a:schemeClr val="accent2"/>
              </a:solidFill>
              <a:latin typeface="Lato Black"/>
              <a:ea typeface="Lato Black"/>
              <a:cs typeface="Lato Black"/>
              <a:sym typeface="Lato Black"/>
            </a:endParaRPr>
          </a:p>
        </p:txBody>
      </p:sp>
      <p:pic>
        <p:nvPicPr>
          <p:cNvPr id="458" name="Google Shape;458;gfe0a294b05_2_18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59" name="Google Shape;459;gfe0a294b05_2_180"/>
          <p:cNvGraphicFramePr/>
          <p:nvPr/>
        </p:nvGraphicFramePr>
        <p:xfrm>
          <a:off x="665175" y="1606550"/>
          <a:ext cx="3000000" cy="3000000"/>
        </p:xfrm>
        <a:graphic>
          <a:graphicData uri="http://schemas.openxmlformats.org/drawingml/2006/table">
            <a:tbl>
              <a:tblPr>
                <a:noFill/>
                <a:tableStyleId>{C96553DF-6B6E-49BA-A406-3749BE6461B0}</a:tableStyleId>
              </a:tblPr>
              <a:tblGrid>
                <a:gridCol w="2760725"/>
                <a:gridCol w="2760725"/>
                <a:gridCol w="2430125"/>
              </a:tblGrid>
              <a:tr h="172150">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rates and bands</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What’s taxable?</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to pay</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rtl="0" algn="l">
                        <a:spcBef>
                          <a:spcPts val="0"/>
                        </a:spcBef>
                        <a:spcAft>
                          <a:spcPts val="0"/>
                        </a:spcAft>
                        <a:buNone/>
                      </a:pPr>
                      <a:r>
                        <a:rPr b="1" lang="en-GB">
                          <a:solidFill>
                            <a:schemeClr val="lt1"/>
                          </a:solidFill>
                          <a:latin typeface="Lato"/>
                          <a:ea typeface="Lato"/>
                          <a:cs typeface="Lato"/>
                          <a:sym typeface="Lato"/>
                        </a:rPr>
                        <a:t>Personal Allowance at </a:t>
                      </a:r>
                      <a:r>
                        <a:rPr b="1" lang="en-GB">
                          <a:solidFill>
                            <a:schemeClr val="accent2"/>
                          </a:solidFill>
                          <a:latin typeface="Lato"/>
                          <a:ea typeface="Lato"/>
                          <a:cs typeface="Lato"/>
                          <a:sym typeface="Lato"/>
                        </a:rPr>
                        <a:t>0%</a:t>
                      </a:r>
                      <a:endParaRPr b="1">
                        <a:solidFill>
                          <a:schemeClr val="accent2"/>
                        </a:solidFill>
                        <a:latin typeface="Lato"/>
                        <a:ea typeface="Lato"/>
                        <a:cs typeface="Lato"/>
                        <a:sym typeface="Lato"/>
                      </a:endParaRPr>
                    </a:p>
                    <a:p>
                      <a:pPr indent="0" lvl="0" marL="0" rtl="0" algn="l">
                        <a:spcBef>
                          <a:spcPts val="0"/>
                        </a:spcBef>
                        <a:spcAft>
                          <a:spcPts val="0"/>
                        </a:spcAft>
                        <a:buNone/>
                      </a:pPr>
                      <a:r>
                        <a:rPr b="1" lang="en-GB">
                          <a:solidFill>
                            <a:schemeClr val="accent1"/>
                          </a:solidFill>
                          <a:latin typeface="Lato"/>
                          <a:ea typeface="Lato"/>
                          <a:cs typeface="Lato"/>
                          <a:sym typeface="Lato"/>
                        </a:rPr>
                        <a:t>£0 to £12,570</a:t>
                      </a:r>
                      <a:endParaRPr b="1">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 to £12,570 </a:t>
                      </a:r>
                      <a:r>
                        <a:rPr b="1" lang="en-GB" sz="1200">
                          <a:solidFill>
                            <a:schemeClr val="lt1"/>
                          </a:solidFill>
                          <a:latin typeface="Lato"/>
                          <a:ea typeface="Lato"/>
                          <a:cs typeface="Lato"/>
                          <a:sym typeface="Lato"/>
                        </a:rPr>
                        <a:t>(for income less than £100,000)</a:t>
                      </a:r>
                      <a:endParaRPr b="1">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 x £12,570 = </a:t>
                      </a:r>
                      <a:r>
                        <a:rPr b="1" lang="en-GB" sz="1600">
                          <a:solidFill>
                            <a:schemeClr val="lt1"/>
                          </a:solidFill>
                          <a:latin typeface="Lato"/>
                          <a:ea typeface="Lato"/>
                          <a:cs typeface="Lato"/>
                          <a:sym typeface="Lato"/>
                        </a:rPr>
                        <a:t>£0</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025">
                <a:tc>
                  <a:txBody>
                    <a:bodyPr/>
                    <a:lstStyle/>
                    <a:p>
                      <a:pPr indent="0" lvl="0" marL="0" rtl="0" algn="l">
                        <a:spcBef>
                          <a:spcPts val="0"/>
                        </a:spcBef>
                        <a:spcAft>
                          <a:spcPts val="0"/>
                        </a:spcAft>
                        <a:buNone/>
                      </a:pPr>
                      <a:r>
                        <a:rPr b="1" lang="en-GB">
                          <a:solidFill>
                            <a:schemeClr val="lt1"/>
                          </a:solidFill>
                          <a:latin typeface="Lato"/>
                          <a:ea typeface="Lato"/>
                          <a:cs typeface="Lato"/>
                          <a:sym typeface="Lato"/>
                        </a:rPr>
                        <a:t>Basic Rate at</a:t>
                      </a:r>
                      <a:r>
                        <a:rPr b="1" lang="en-GB">
                          <a:solidFill>
                            <a:schemeClr val="dk1"/>
                          </a:solidFill>
                          <a:latin typeface="Lato"/>
                          <a:ea typeface="Lato"/>
                          <a:cs typeface="Lato"/>
                          <a:sym typeface="Lato"/>
                        </a:rPr>
                        <a:t> </a:t>
                      </a:r>
                      <a:r>
                        <a:rPr b="1" lang="en-GB">
                          <a:solidFill>
                            <a:schemeClr val="accent2"/>
                          </a:solidFill>
                          <a:latin typeface="Lato"/>
                          <a:ea typeface="Lato"/>
                          <a:cs typeface="Lato"/>
                          <a:sym typeface="Lato"/>
                        </a:rPr>
                        <a:t>20%</a:t>
                      </a:r>
                      <a:endParaRPr b="1">
                        <a:solidFill>
                          <a:schemeClr val="accent2"/>
                        </a:solidFill>
                        <a:latin typeface="Lato"/>
                        <a:ea typeface="Lato"/>
                        <a:cs typeface="Lato"/>
                        <a:sym typeface="Lato"/>
                      </a:endParaRPr>
                    </a:p>
                    <a:p>
                      <a:pPr indent="0" lvl="0" marL="0" rtl="0" algn="l">
                        <a:spcBef>
                          <a:spcPts val="0"/>
                        </a:spcBef>
                        <a:spcAft>
                          <a:spcPts val="0"/>
                        </a:spcAft>
                        <a:buNone/>
                      </a:pPr>
                      <a:r>
                        <a:rPr b="1" lang="en-GB">
                          <a:solidFill>
                            <a:schemeClr val="accent1"/>
                          </a:solidFill>
                          <a:latin typeface="Lato"/>
                          <a:ea typeface="Lato"/>
                          <a:cs typeface="Lato"/>
                          <a:sym typeface="Lato"/>
                        </a:rPr>
                        <a:t>£12,571 to £50,270</a:t>
                      </a:r>
                      <a:endParaRPr b="1">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£50,270 - £12,571 </a:t>
                      </a:r>
                      <a:r>
                        <a:rPr b="1" lang="en-GB" sz="1300">
                          <a:solidFill>
                            <a:schemeClr val="lt1"/>
                          </a:solidFill>
                          <a:latin typeface="Lato"/>
                          <a:ea typeface="Lato"/>
                          <a:cs typeface="Lato"/>
                          <a:sym typeface="Lato"/>
                        </a:rPr>
                        <a:t>= £37,699</a:t>
                      </a:r>
                      <a:endParaRPr b="1" sz="13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0.20 x £37,699</a:t>
                      </a:r>
                      <a:r>
                        <a:rPr b="1" lang="en-GB" sz="1200">
                          <a:solidFill>
                            <a:schemeClr val="lt1"/>
                          </a:solidFill>
                          <a:latin typeface="Lato"/>
                          <a:ea typeface="Lato"/>
                          <a:cs typeface="Lato"/>
                          <a:sym typeface="Lato"/>
                        </a:rPr>
                        <a:t> = </a:t>
                      </a:r>
                      <a:r>
                        <a:rPr b="1" lang="en-GB" sz="1600">
                          <a:solidFill>
                            <a:schemeClr val="lt1"/>
                          </a:solidFill>
                          <a:latin typeface="Lato"/>
                          <a:ea typeface="Lato"/>
                          <a:cs typeface="Lato"/>
                          <a:sym typeface="Lato"/>
                        </a:rPr>
                        <a:t>£7,539.80</a:t>
                      </a:r>
                      <a:endParaRPr b="1" sz="1600">
                        <a:solidFill>
                          <a:schemeClr val="lt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fe0a294b05_2_190"/>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465" name="Google Shape;465;gfe0a294b05_2_190"/>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lt1"/>
              </a:solidFill>
              <a:latin typeface="Lato Black"/>
              <a:ea typeface="Lato Black"/>
              <a:cs typeface="Lato Black"/>
              <a:sym typeface="Lato Black"/>
            </a:endParaRPr>
          </a:p>
        </p:txBody>
      </p:sp>
      <p:sp>
        <p:nvSpPr>
          <p:cNvPr id="466" name="Google Shape;466;gfe0a294b05_2_190"/>
          <p:cNvSpPr txBox="1"/>
          <p:nvPr/>
        </p:nvSpPr>
        <p:spPr>
          <a:xfrm flipH="1">
            <a:off x="448800" y="985025"/>
            <a:ext cx="5906700" cy="554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sz="800">
              <a:solidFill>
                <a:schemeClr val="accent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467" name="Google Shape;467;gfe0a294b05_2_190"/>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GB" sz="2600">
                <a:solidFill>
                  <a:srgbClr val="FF8022"/>
                </a:solidFill>
                <a:latin typeface="Lato Black"/>
                <a:ea typeface="Lato Black"/>
                <a:cs typeface="Lato Black"/>
                <a:sym typeface="Lato Black"/>
              </a:rPr>
              <a:t>Own your income tax!</a:t>
            </a:r>
            <a:endParaRPr b="1" sz="26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None/>
            </a:pPr>
            <a:r>
              <a:rPr b="1" lang="en-GB" sz="2200">
                <a:solidFill>
                  <a:schemeClr val="lt1"/>
                </a:solidFill>
                <a:latin typeface="Lato Black"/>
                <a:ea typeface="Lato Black"/>
                <a:cs typeface="Lato Black"/>
                <a:sym typeface="Lato Black"/>
              </a:rPr>
              <a:t>Worked example with annual salary of </a:t>
            </a:r>
            <a:r>
              <a:rPr b="1" lang="en-GB" sz="2200">
                <a:solidFill>
                  <a:schemeClr val="accent2"/>
                </a:solidFill>
                <a:latin typeface="Lato Black"/>
                <a:ea typeface="Lato Black"/>
                <a:cs typeface="Lato Black"/>
                <a:sym typeface="Lato Black"/>
              </a:rPr>
              <a:t>£75,000</a:t>
            </a:r>
            <a:endParaRPr b="1" sz="2200">
              <a:solidFill>
                <a:schemeClr val="accent2"/>
              </a:solidFill>
              <a:latin typeface="Lato Black"/>
              <a:ea typeface="Lato Black"/>
              <a:cs typeface="Lato Black"/>
              <a:sym typeface="Lato Black"/>
            </a:endParaRPr>
          </a:p>
        </p:txBody>
      </p:sp>
      <p:pic>
        <p:nvPicPr>
          <p:cNvPr id="468" name="Google Shape;468;gfe0a294b05_2_19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69" name="Google Shape;469;gfe0a294b05_2_190"/>
          <p:cNvGraphicFramePr/>
          <p:nvPr/>
        </p:nvGraphicFramePr>
        <p:xfrm>
          <a:off x="665175" y="1413575"/>
          <a:ext cx="3000000" cy="3000000"/>
        </p:xfrm>
        <a:graphic>
          <a:graphicData uri="http://schemas.openxmlformats.org/drawingml/2006/table">
            <a:tbl>
              <a:tblPr>
                <a:noFill/>
                <a:tableStyleId>{C96553DF-6B6E-49BA-A406-3749BE6461B0}</a:tableStyleId>
              </a:tblPr>
              <a:tblGrid>
                <a:gridCol w="2760725"/>
                <a:gridCol w="2760725"/>
                <a:gridCol w="2430125"/>
              </a:tblGrid>
              <a:tr h="661325">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rates and bands</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What’s taxable?</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to pay</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rtl="0" algn="l">
                        <a:spcBef>
                          <a:spcPts val="0"/>
                        </a:spcBef>
                        <a:spcAft>
                          <a:spcPts val="0"/>
                        </a:spcAft>
                        <a:buNone/>
                      </a:pPr>
                      <a:r>
                        <a:rPr b="1" lang="en-GB">
                          <a:solidFill>
                            <a:schemeClr val="lt1"/>
                          </a:solidFill>
                          <a:latin typeface="Lato"/>
                          <a:ea typeface="Lato"/>
                          <a:cs typeface="Lato"/>
                          <a:sym typeface="Lato"/>
                        </a:rPr>
                        <a:t>Personal Allowance </a:t>
                      </a:r>
                      <a:r>
                        <a:rPr b="1" lang="en-GB">
                          <a:solidFill>
                            <a:schemeClr val="accent2"/>
                          </a:solidFill>
                          <a:latin typeface="Lato"/>
                          <a:ea typeface="Lato"/>
                          <a:cs typeface="Lato"/>
                          <a:sym typeface="Lato"/>
                        </a:rPr>
                        <a:t>0%</a:t>
                      </a:r>
                      <a:endParaRPr b="1">
                        <a:solidFill>
                          <a:schemeClr val="accent2"/>
                        </a:solidFill>
                        <a:latin typeface="Lato"/>
                        <a:ea typeface="Lato"/>
                        <a:cs typeface="Lato"/>
                        <a:sym typeface="Lato"/>
                      </a:endParaRPr>
                    </a:p>
                    <a:p>
                      <a:pPr indent="0" lvl="0" marL="0" rtl="0" algn="l">
                        <a:spcBef>
                          <a:spcPts val="0"/>
                        </a:spcBef>
                        <a:spcAft>
                          <a:spcPts val="0"/>
                        </a:spcAft>
                        <a:buNone/>
                      </a:pPr>
                      <a:r>
                        <a:rPr b="1" lang="en-GB">
                          <a:solidFill>
                            <a:schemeClr val="accent1"/>
                          </a:solidFill>
                          <a:latin typeface="Lato"/>
                          <a:ea typeface="Lato"/>
                          <a:cs typeface="Lato"/>
                          <a:sym typeface="Lato"/>
                        </a:rPr>
                        <a:t>£0 to £12,570</a:t>
                      </a:r>
                      <a:endParaRPr b="1">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 to £12,570 </a:t>
                      </a:r>
                      <a:endParaRPr b="1">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 x £12,570 = </a:t>
                      </a:r>
                      <a:r>
                        <a:rPr b="1" lang="en-GB" sz="1600">
                          <a:solidFill>
                            <a:schemeClr val="lt1"/>
                          </a:solidFill>
                          <a:latin typeface="Lato"/>
                          <a:ea typeface="Lato"/>
                          <a:cs typeface="Lato"/>
                          <a:sym typeface="Lato"/>
                        </a:rPr>
                        <a:t>£0</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025">
                <a:tc>
                  <a:txBody>
                    <a:bodyPr/>
                    <a:lstStyle/>
                    <a:p>
                      <a:pPr indent="0" lvl="0" marL="0" rtl="0" algn="l">
                        <a:spcBef>
                          <a:spcPts val="0"/>
                        </a:spcBef>
                        <a:spcAft>
                          <a:spcPts val="0"/>
                        </a:spcAft>
                        <a:buNone/>
                      </a:pPr>
                      <a:r>
                        <a:rPr b="1" lang="en-GB">
                          <a:solidFill>
                            <a:schemeClr val="lt1"/>
                          </a:solidFill>
                          <a:latin typeface="Lato"/>
                          <a:ea typeface="Lato"/>
                          <a:cs typeface="Lato"/>
                          <a:sym typeface="Lato"/>
                        </a:rPr>
                        <a:t>Basic Rate at</a:t>
                      </a:r>
                      <a:r>
                        <a:rPr b="1" lang="en-GB">
                          <a:solidFill>
                            <a:schemeClr val="dk1"/>
                          </a:solidFill>
                          <a:latin typeface="Lato"/>
                          <a:ea typeface="Lato"/>
                          <a:cs typeface="Lato"/>
                          <a:sym typeface="Lato"/>
                        </a:rPr>
                        <a:t> </a:t>
                      </a:r>
                      <a:r>
                        <a:rPr b="1" lang="en-GB">
                          <a:solidFill>
                            <a:schemeClr val="accent2"/>
                          </a:solidFill>
                          <a:latin typeface="Lato"/>
                          <a:ea typeface="Lato"/>
                          <a:cs typeface="Lato"/>
                          <a:sym typeface="Lato"/>
                        </a:rPr>
                        <a:t>20%</a:t>
                      </a:r>
                      <a:endParaRPr b="1">
                        <a:solidFill>
                          <a:schemeClr val="accent2"/>
                        </a:solidFill>
                        <a:latin typeface="Lato"/>
                        <a:ea typeface="Lato"/>
                        <a:cs typeface="Lato"/>
                        <a:sym typeface="Lato"/>
                      </a:endParaRPr>
                    </a:p>
                    <a:p>
                      <a:pPr indent="0" lvl="0" marL="0" rtl="0" algn="l">
                        <a:spcBef>
                          <a:spcPts val="0"/>
                        </a:spcBef>
                        <a:spcAft>
                          <a:spcPts val="0"/>
                        </a:spcAft>
                        <a:buNone/>
                      </a:pPr>
                      <a:r>
                        <a:rPr b="1" lang="en-GB">
                          <a:solidFill>
                            <a:schemeClr val="accent1"/>
                          </a:solidFill>
                          <a:latin typeface="Lato"/>
                          <a:ea typeface="Lato"/>
                          <a:cs typeface="Lato"/>
                          <a:sym typeface="Lato"/>
                        </a:rPr>
                        <a:t>£12,571 to £50,270</a:t>
                      </a:r>
                      <a:endParaRPr b="1">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£50,270 - £12,571 </a:t>
                      </a:r>
                      <a:r>
                        <a:rPr b="1" lang="en-GB" sz="1300">
                          <a:solidFill>
                            <a:schemeClr val="lt1"/>
                          </a:solidFill>
                          <a:latin typeface="Lato"/>
                          <a:ea typeface="Lato"/>
                          <a:cs typeface="Lato"/>
                          <a:sym typeface="Lato"/>
                        </a:rPr>
                        <a:t>= £37,699</a:t>
                      </a:r>
                      <a:endParaRPr b="1" sz="13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0.20 x £37,699 </a:t>
                      </a:r>
                      <a:r>
                        <a:rPr b="1" lang="en-GB" sz="1200">
                          <a:solidFill>
                            <a:schemeClr val="lt1"/>
                          </a:solidFill>
                          <a:latin typeface="Lato"/>
                          <a:ea typeface="Lato"/>
                          <a:cs typeface="Lato"/>
                          <a:sym typeface="Lato"/>
                        </a:rPr>
                        <a:t>= </a:t>
                      </a:r>
                      <a:r>
                        <a:rPr b="1" lang="en-GB" sz="1600">
                          <a:solidFill>
                            <a:schemeClr val="lt1"/>
                          </a:solidFill>
                          <a:latin typeface="Lato"/>
                          <a:ea typeface="Lato"/>
                          <a:cs typeface="Lato"/>
                          <a:sym typeface="Lato"/>
                        </a:rPr>
                        <a:t>£7,539.80</a:t>
                      </a:r>
                      <a:endParaRPr b="1" sz="1600">
                        <a:solidFill>
                          <a:schemeClr val="lt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82300">
                <a:tc>
                  <a:txBody>
                    <a:bodyPr/>
                    <a:lstStyle/>
                    <a:p>
                      <a:pPr indent="0" lvl="0" marL="0" rtl="0" algn="l">
                        <a:spcBef>
                          <a:spcPts val="0"/>
                        </a:spcBef>
                        <a:spcAft>
                          <a:spcPts val="0"/>
                        </a:spcAft>
                        <a:buNone/>
                      </a:pPr>
                      <a:r>
                        <a:rPr b="1" lang="en-GB">
                          <a:solidFill>
                            <a:schemeClr val="lt1"/>
                          </a:solidFill>
                          <a:latin typeface="Lato"/>
                          <a:ea typeface="Lato"/>
                          <a:cs typeface="Lato"/>
                          <a:sym typeface="Lato"/>
                        </a:rPr>
                        <a:t>Higher Rate at </a:t>
                      </a:r>
                      <a:r>
                        <a:rPr b="1" lang="en-GB">
                          <a:solidFill>
                            <a:schemeClr val="accent2"/>
                          </a:solidFill>
                          <a:latin typeface="Lato"/>
                          <a:ea typeface="Lato"/>
                          <a:cs typeface="Lato"/>
                          <a:sym typeface="Lato"/>
                        </a:rPr>
                        <a:t>40% </a:t>
                      </a:r>
                      <a:endParaRPr b="1">
                        <a:solidFill>
                          <a:schemeClr val="accent2"/>
                        </a:solidFill>
                        <a:latin typeface="Lato"/>
                        <a:ea typeface="Lato"/>
                        <a:cs typeface="Lato"/>
                        <a:sym typeface="Lato"/>
                      </a:endParaRPr>
                    </a:p>
                    <a:p>
                      <a:pPr indent="0" lvl="0" marL="0" rtl="0" algn="l">
                        <a:spcBef>
                          <a:spcPts val="0"/>
                        </a:spcBef>
                        <a:spcAft>
                          <a:spcPts val="0"/>
                        </a:spcAft>
                        <a:buNone/>
                      </a:pPr>
                      <a:r>
                        <a:rPr b="1" lang="en-GB">
                          <a:solidFill>
                            <a:schemeClr val="lt1"/>
                          </a:solidFill>
                          <a:latin typeface="Lato"/>
                          <a:ea typeface="Lato"/>
                          <a:cs typeface="Lato"/>
                          <a:sym typeface="Lato"/>
                        </a:rPr>
                        <a:t>£50,271 to £150,000</a:t>
                      </a:r>
                      <a:endParaRPr b="1" sz="12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rtl="0" algn="l">
                        <a:spcBef>
                          <a:spcPts val="0"/>
                        </a:spcBef>
                        <a:spcAft>
                          <a:spcPts val="0"/>
                        </a:spcAft>
                        <a:buNone/>
                      </a:pPr>
                      <a:r>
                        <a:rPr b="1" lang="en-GB">
                          <a:solidFill>
                            <a:schemeClr val="accent2"/>
                          </a:solidFill>
                          <a:latin typeface="Lato"/>
                          <a:ea typeface="Lato"/>
                          <a:cs typeface="Lato"/>
                          <a:sym typeface="Lato"/>
                        </a:rPr>
                        <a:t>£75,000</a:t>
                      </a:r>
                      <a:r>
                        <a:rPr b="1" lang="en-GB">
                          <a:solidFill>
                            <a:schemeClr val="lt1"/>
                          </a:solidFill>
                          <a:latin typeface="Lato"/>
                          <a:ea typeface="Lato"/>
                          <a:cs typeface="Lato"/>
                          <a:sym typeface="Lato"/>
                        </a:rPr>
                        <a:t> - 50,271 </a:t>
                      </a:r>
                      <a:r>
                        <a:rPr b="1" lang="en-GB" sz="1300">
                          <a:solidFill>
                            <a:schemeClr val="lt1"/>
                          </a:solidFill>
                          <a:latin typeface="Lato"/>
                          <a:ea typeface="Lato"/>
                          <a:cs typeface="Lato"/>
                          <a:sym typeface="Lato"/>
                        </a:rPr>
                        <a:t>= </a:t>
                      </a:r>
                      <a:r>
                        <a:rPr b="1" lang="en-GB" sz="1200">
                          <a:solidFill>
                            <a:schemeClr val="lt1"/>
                          </a:solidFill>
                          <a:latin typeface="Lato"/>
                          <a:ea typeface="Lato"/>
                          <a:cs typeface="Lato"/>
                          <a:sym typeface="Lato"/>
                        </a:rPr>
                        <a:t>£24,729</a:t>
                      </a:r>
                      <a:endParaRPr b="1">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0.40 x £24,729</a:t>
                      </a:r>
                      <a:r>
                        <a:rPr b="1" lang="en-GB" sz="1200">
                          <a:solidFill>
                            <a:schemeClr val="lt1"/>
                          </a:solidFill>
                          <a:latin typeface="Lato"/>
                          <a:ea typeface="Lato"/>
                          <a:cs typeface="Lato"/>
                          <a:sym typeface="Lato"/>
                        </a:rPr>
                        <a:t> = </a:t>
                      </a:r>
                      <a:r>
                        <a:rPr b="1" lang="en-GB" sz="1600">
                          <a:solidFill>
                            <a:schemeClr val="lt1"/>
                          </a:solidFill>
                          <a:latin typeface="Lato"/>
                          <a:ea typeface="Lato"/>
                          <a:cs typeface="Lato"/>
                          <a:sym typeface="Lato"/>
                        </a:rPr>
                        <a:t>£9,891.60</a:t>
                      </a:r>
                      <a:endParaRPr b="1">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470" name="Google Shape;470;gfe0a294b05_2_190"/>
          <p:cNvSpPr txBox="1"/>
          <p:nvPr/>
        </p:nvSpPr>
        <p:spPr>
          <a:xfrm>
            <a:off x="8700" y="3008400"/>
            <a:ext cx="5187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chemeClr val="lt1"/>
                </a:solidFill>
                <a:latin typeface="Lato"/>
                <a:ea typeface="Lato"/>
                <a:cs typeface="Lato"/>
                <a:sym typeface="Lato"/>
              </a:rPr>
              <a:t>The salary falls in this tax band</a:t>
            </a:r>
            <a:endParaRPr b="1" sz="700">
              <a:solidFill>
                <a:schemeClr val="lt1"/>
              </a:solidFill>
              <a:latin typeface="Lato"/>
              <a:ea typeface="Lato"/>
              <a:cs typeface="Lato"/>
              <a:sym typeface="Lato"/>
            </a:endParaRPr>
          </a:p>
        </p:txBody>
      </p:sp>
      <p:cxnSp>
        <p:nvCxnSpPr>
          <p:cNvPr id="471" name="Google Shape;471;gfe0a294b05_2_190"/>
          <p:cNvCxnSpPr/>
          <p:nvPr/>
        </p:nvCxnSpPr>
        <p:spPr>
          <a:xfrm flipH="1" rot="10800000">
            <a:off x="381825" y="3296750"/>
            <a:ext cx="290700" cy="6000"/>
          </a:xfrm>
          <a:prstGeom prst="straightConnector1">
            <a:avLst/>
          </a:prstGeom>
          <a:noFill/>
          <a:ln cap="flat" cmpd="sng" w="9525">
            <a:solidFill>
              <a:schemeClr val="dk2"/>
            </a:solidFill>
            <a:prstDash val="solid"/>
            <a:round/>
            <a:headEnd len="med" w="med" type="none"/>
            <a:tailEnd len="med" w="med" type="triangle"/>
          </a:ln>
        </p:spPr>
      </p:cxnSp>
      <p:sp>
        <p:nvSpPr>
          <p:cNvPr id="472" name="Google Shape;472;gfe0a294b05_2_190"/>
          <p:cNvSpPr txBox="1"/>
          <p:nvPr/>
        </p:nvSpPr>
        <p:spPr>
          <a:xfrm>
            <a:off x="767675" y="4022675"/>
            <a:ext cx="7345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highlight>
                  <a:srgbClr val="0543B3"/>
                </a:highlight>
                <a:latin typeface="Lato"/>
                <a:ea typeface="Lato"/>
                <a:cs typeface="Lato"/>
                <a:sym typeface="Lato"/>
              </a:rPr>
              <a:t>* People earning between £100,000 and £125,000 gradually lose their entitlement to their personal allowance. By the time they reach £125,000, the personal allowance is gone and everything they earn up to £50,270 is taxed 20%</a:t>
            </a:r>
            <a:endParaRPr>
              <a:solidFill>
                <a:schemeClr val="lt1"/>
              </a:solidFill>
              <a:highlight>
                <a:srgbClr val="0543B3"/>
              </a:highlight>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fe0a294b05_2_200"/>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478" name="Google Shape;478;gfe0a294b05_2_200"/>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lt1"/>
              </a:solidFill>
              <a:latin typeface="Lato Black"/>
              <a:ea typeface="Lato Black"/>
              <a:cs typeface="Lato Black"/>
              <a:sym typeface="Lato Black"/>
            </a:endParaRPr>
          </a:p>
        </p:txBody>
      </p:sp>
      <p:sp>
        <p:nvSpPr>
          <p:cNvPr id="479" name="Google Shape;479;gfe0a294b05_2_200"/>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480" name="Google Shape;480;gfe0a294b05_2_200"/>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GB" sz="2600">
                <a:solidFill>
                  <a:srgbClr val="FF8022"/>
                </a:solidFill>
                <a:latin typeface="Lato Black"/>
                <a:ea typeface="Lato Black"/>
                <a:cs typeface="Lato Black"/>
                <a:sym typeface="Lato Black"/>
              </a:rPr>
              <a:t>Own your income tax!</a:t>
            </a:r>
            <a:endParaRPr b="1" sz="26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None/>
            </a:pPr>
            <a:r>
              <a:rPr b="1" lang="en-GB" sz="2200">
                <a:solidFill>
                  <a:schemeClr val="lt1"/>
                </a:solidFill>
                <a:latin typeface="Lato Black"/>
                <a:ea typeface="Lato Black"/>
                <a:cs typeface="Lato Black"/>
                <a:sym typeface="Lato Black"/>
              </a:rPr>
              <a:t>Worked example with annual salary of </a:t>
            </a:r>
            <a:r>
              <a:rPr b="1" lang="en-GB" sz="2200">
                <a:solidFill>
                  <a:schemeClr val="accent2"/>
                </a:solidFill>
                <a:latin typeface="Lato Black"/>
                <a:ea typeface="Lato Black"/>
                <a:cs typeface="Lato Black"/>
                <a:sym typeface="Lato Black"/>
              </a:rPr>
              <a:t>£75,000</a:t>
            </a:r>
            <a:endParaRPr b="1" sz="2200">
              <a:solidFill>
                <a:schemeClr val="accent2"/>
              </a:solidFill>
              <a:latin typeface="Lato Black"/>
              <a:ea typeface="Lato Black"/>
              <a:cs typeface="Lato Black"/>
              <a:sym typeface="Lato Black"/>
            </a:endParaRPr>
          </a:p>
        </p:txBody>
      </p:sp>
      <p:pic>
        <p:nvPicPr>
          <p:cNvPr id="481" name="Google Shape;481;gfe0a294b05_2_20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82" name="Google Shape;482;gfe0a294b05_2_200"/>
          <p:cNvGraphicFramePr/>
          <p:nvPr/>
        </p:nvGraphicFramePr>
        <p:xfrm>
          <a:off x="527400" y="1144850"/>
          <a:ext cx="3000000" cy="3000000"/>
        </p:xfrm>
        <a:graphic>
          <a:graphicData uri="http://schemas.openxmlformats.org/drawingml/2006/table">
            <a:tbl>
              <a:tblPr>
                <a:noFill/>
                <a:tableStyleId>{C96553DF-6B6E-49BA-A406-3749BE6461B0}</a:tableStyleId>
              </a:tblPr>
              <a:tblGrid>
                <a:gridCol w="2693000"/>
                <a:gridCol w="2693000"/>
                <a:gridCol w="2370525"/>
              </a:tblGrid>
              <a:tr h="451300">
                <a:tc>
                  <a:txBody>
                    <a:bodyPr/>
                    <a:lstStyle/>
                    <a:p>
                      <a:pPr indent="0" lvl="0" marL="0" rtl="0" algn="l">
                        <a:spcBef>
                          <a:spcPts val="0"/>
                        </a:spcBef>
                        <a:spcAft>
                          <a:spcPts val="0"/>
                        </a:spcAft>
                        <a:buNone/>
                      </a:pPr>
                      <a:r>
                        <a:rPr lang="en-GB">
                          <a:solidFill>
                            <a:schemeClr val="accent2"/>
                          </a:solidFill>
                          <a:latin typeface="Lato Black"/>
                          <a:ea typeface="Lato Black"/>
                          <a:cs typeface="Lato Black"/>
                          <a:sym typeface="Lato Black"/>
                        </a:rPr>
                        <a:t>Tax band</a:t>
                      </a:r>
                      <a:endParaRPr>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solidFill>
                            <a:schemeClr val="accent2"/>
                          </a:solidFill>
                          <a:latin typeface="Lato Black"/>
                          <a:ea typeface="Lato Black"/>
                          <a:cs typeface="Lato Black"/>
                          <a:sym typeface="Lato Black"/>
                        </a:rPr>
                        <a:t>What’s taxable?</a:t>
                      </a:r>
                      <a:endParaRPr>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solidFill>
                            <a:schemeClr val="accent2"/>
                          </a:solidFill>
                          <a:latin typeface="Lato Black"/>
                          <a:ea typeface="Lato Black"/>
                          <a:cs typeface="Lato Black"/>
                          <a:sym typeface="Lato Black"/>
                        </a:rPr>
                        <a:t>Tax to pay</a:t>
                      </a:r>
                      <a:endParaRPr>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76600">
                <a:tc>
                  <a:txBody>
                    <a:bodyPr/>
                    <a:lstStyle/>
                    <a:p>
                      <a:pPr indent="0" lvl="0" marL="0" rtl="0" algn="l">
                        <a:spcBef>
                          <a:spcPts val="0"/>
                        </a:spcBef>
                        <a:spcAft>
                          <a:spcPts val="0"/>
                        </a:spcAft>
                        <a:buNone/>
                      </a:pPr>
                      <a:r>
                        <a:rPr b="1" lang="en-GB">
                          <a:solidFill>
                            <a:schemeClr val="lt1"/>
                          </a:solidFill>
                          <a:latin typeface="Lato"/>
                          <a:ea typeface="Lato"/>
                          <a:cs typeface="Lato"/>
                          <a:sym typeface="Lato"/>
                        </a:rPr>
                        <a:t>Personal Allowance at 0%</a:t>
                      </a:r>
                      <a:endParaRPr b="1">
                        <a:solidFill>
                          <a:schemeClr val="lt1"/>
                        </a:solidFill>
                        <a:latin typeface="Lato"/>
                        <a:ea typeface="Lato"/>
                        <a:cs typeface="Lato"/>
                        <a:sym typeface="Lato"/>
                      </a:endParaRPr>
                    </a:p>
                    <a:p>
                      <a:pPr indent="0" lvl="0" marL="0" rtl="0" algn="l">
                        <a:spcBef>
                          <a:spcPts val="0"/>
                        </a:spcBef>
                        <a:spcAft>
                          <a:spcPts val="0"/>
                        </a:spcAft>
                        <a:buNone/>
                      </a:pPr>
                      <a:r>
                        <a:rPr b="1" lang="en-GB">
                          <a:solidFill>
                            <a:schemeClr val="accent1"/>
                          </a:solidFill>
                          <a:latin typeface="Lato"/>
                          <a:ea typeface="Lato"/>
                          <a:cs typeface="Lato"/>
                          <a:sym typeface="Lato"/>
                        </a:rPr>
                        <a:t>£0 to £12,570</a:t>
                      </a:r>
                      <a:endParaRPr b="1">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 to £12,570 </a:t>
                      </a:r>
                      <a:r>
                        <a:rPr b="1" lang="en-GB" sz="1200">
                          <a:solidFill>
                            <a:schemeClr val="lt1"/>
                          </a:solidFill>
                          <a:latin typeface="Lato"/>
                          <a:ea typeface="Lato"/>
                          <a:cs typeface="Lato"/>
                          <a:sym typeface="Lato"/>
                        </a:rPr>
                        <a:t>(for income less than £100,000)</a:t>
                      </a:r>
                      <a:endParaRPr b="1">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 x £12,570 = </a:t>
                      </a:r>
                      <a:r>
                        <a:rPr b="1" lang="en-GB" sz="1600">
                          <a:solidFill>
                            <a:schemeClr val="lt1"/>
                          </a:solidFill>
                          <a:latin typeface="Lato"/>
                          <a:ea typeface="Lato"/>
                          <a:cs typeface="Lato"/>
                          <a:sym typeface="Lato"/>
                        </a:rPr>
                        <a:t>£0</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807250">
                <a:tc>
                  <a:txBody>
                    <a:bodyPr/>
                    <a:lstStyle/>
                    <a:p>
                      <a:pPr indent="0" lvl="0" marL="0" rtl="0" algn="l">
                        <a:spcBef>
                          <a:spcPts val="0"/>
                        </a:spcBef>
                        <a:spcAft>
                          <a:spcPts val="0"/>
                        </a:spcAft>
                        <a:buNone/>
                      </a:pPr>
                      <a:r>
                        <a:rPr b="1" lang="en-GB">
                          <a:solidFill>
                            <a:schemeClr val="lt1"/>
                          </a:solidFill>
                          <a:latin typeface="Lato"/>
                          <a:ea typeface="Lato"/>
                          <a:cs typeface="Lato"/>
                          <a:sym typeface="Lato"/>
                        </a:rPr>
                        <a:t>Basic Rate at 20%</a:t>
                      </a:r>
                      <a:endParaRPr b="1">
                        <a:solidFill>
                          <a:schemeClr val="lt1"/>
                        </a:solidFill>
                        <a:latin typeface="Lato"/>
                        <a:ea typeface="Lato"/>
                        <a:cs typeface="Lato"/>
                        <a:sym typeface="Lato"/>
                      </a:endParaRPr>
                    </a:p>
                    <a:p>
                      <a:pPr indent="0" lvl="0" marL="0" rtl="0" algn="l">
                        <a:spcBef>
                          <a:spcPts val="0"/>
                        </a:spcBef>
                        <a:spcAft>
                          <a:spcPts val="0"/>
                        </a:spcAft>
                        <a:buNone/>
                      </a:pPr>
                      <a:r>
                        <a:rPr b="1" lang="en-GB">
                          <a:solidFill>
                            <a:schemeClr val="accent1"/>
                          </a:solidFill>
                          <a:latin typeface="Lato"/>
                          <a:ea typeface="Lato"/>
                          <a:cs typeface="Lato"/>
                          <a:sym typeface="Lato"/>
                        </a:rPr>
                        <a:t>£12,571 to £50,270</a:t>
                      </a:r>
                      <a:endParaRPr b="1">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£50,270 - £12,571 </a:t>
                      </a:r>
                      <a:r>
                        <a:rPr b="1" lang="en-GB" sz="1300">
                          <a:solidFill>
                            <a:schemeClr val="lt1"/>
                          </a:solidFill>
                          <a:latin typeface="Lato"/>
                          <a:ea typeface="Lato"/>
                          <a:cs typeface="Lato"/>
                          <a:sym typeface="Lato"/>
                        </a:rPr>
                        <a:t>= £37,699</a:t>
                      </a:r>
                      <a:endParaRPr b="1" sz="13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0.20 x £37,699</a:t>
                      </a:r>
                      <a:r>
                        <a:rPr b="1" lang="en-GB" sz="1200">
                          <a:solidFill>
                            <a:schemeClr val="lt1"/>
                          </a:solidFill>
                          <a:latin typeface="Lato"/>
                          <a:ea typeface="Lato"/>
                          <a:cs typeface="Lato"/>
                          <a:sym typeface="Lato"/>
                        </a:rPr>
                        <a:t> = </a:t>
                      </a:r>
                      <a:r>
                        <a:rPr b="1" lang="en-GB" sz="1600">
                          <a:solidFill>
                            <a:schemeClr val="lt1"/>
                          </a:solidFill>
                          <a:latin typeface="Lato"/>
                          <a:ea typeface="Lato"/>
                          <a:cs typeface="Lato"/>
                          <a:sym typeface="Lato"/>
                        </a:rPr>
                        <a:t>£7,539.80</a:t>
                      </a:r>
                      <a:endParaRPr b="1" sz="1600">
                        <a:solidFill>
                          <a:schemeClr val="lt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5450">
                <a:tc>
                  <a:txBody>
                    <a:bodyPr/>
                    <a:lstStyle/>
                    <a:p>
                      <a:pPr indent="0" lvl="0" marL="0" rtl="0" algn="l">
                        <a:spcBef>
                          <a:spcPts val="0"/>
                        </a:spcBef>
                        <a:spcAft>
                          <a:spcPts val="0"/>
                        </a:spcAft>
                        <a:buNone/>
                      </a:pPr>
                      <a:r>
                        <a:rPr b="1" lang="en-GB">
                          <a:solidFill>
                            <a:schemeClr val="lt1"/>
                          </a:solidFill>
                          <a:latin typeface="Lato"/>
                          <a:ea typeface="Lato"/>
                          <a:cs typeface="Lato"/>
                          <a:sym typeface="Lato"/>
                        </a:rPr>
                        <a:t>Higher Rate </a:t>
                      </a:r>
                      <a:r>
                        <a:rPr b="1" lang="en-GB">
                          <a:solidFill>
                            <a:schemeClr val="lt1"/>
                          </a:solidFill>
                          <a:latin typeface="Lato"/>
                          <a:ea typeface="Lato"/>
                          <a:cs typeface="Lato"/>
                          <a:sym typeface="Lato"/>
                        </a:rPr>
                        <a:t>at </a:t>
                      </a:r>
                      <a:r>
                        <a:rPr b="1" lang="en-GB">
                          <a:solidFill>
                            <a:schemeClr val="accent2"/>
                          </a:solidFill>
                          <a:latin typeface="Lato"/>
                          <a:ea typeface="Lato"/>
                          <a:cs typeface="Lato"/>
                          <a:sym typeface="Lato"/>
                        </a:rPr>
                        <a:t>40%</a:t>
                      </a:r>
                      <a:endParaRPr b="1">
                        <a:solidFill>
                          <a:schemeClr val="lt1"/>
                        </a:solidFill>
                        <a:latin typeface="Lato"/>
                        <a:ea typeface="Lato"/>
                        <a:cs typeface="Lato"/>
                        <a:sym typeface="Lato"/>
                      </a:endParaRPr>
                    </a:p>
                    <a:p>
                      <a:pPr indent="0" lvl="0" marL="0" rtl="0" algn="l">
                        <a:spcBef>
                          <a:spcPts val="0"/>
                        </a:spcBef>
                        <a:spcAft>
                          <a:spcPts val="0"/>
                        </a:spcAft>
                        <a:buNone/>
                      </a:pPr>
                      <a:r>
                        <a:rPr b="1" lang="en-GB">
                          <a:solidFill>
                            <a:schemeClr val="lt1"/>
                          </a:solidFill>
                          <a:latin typeface="Lato"/>
                          <a:ea typeface="Lato"/>
                          <a:cs typeface="Lato"/>
                          <a:sym typeface="Lato"/>
                        </a:rPr>
                        <a:t>£50,271 to £150,000</a:t>
                      </a:r>
                      <a:endParaRPr b="1" sz="12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rtl="0" algn="l">
                        <a:spcBef>
                          <a:spcPts val="0"/>
                        </a:spcBef>
                        <a:spcAft>
                          <a:spcPts val="0"/>
                        </a:spcAft>
                        <a:buNone/>
                      </a:pPr>
                      <a:r>
                        <a:rPr b="1" lang="en-GB">
                          <a:solidFill>
                            <a:schemeClr val="accent2"/>
                          </a:solidFill>
                          <a:latin typeface="Lato"/>
                          <a:ea typeface="Lato"/>
                          <a:cs typeface="Lato"/>
                          <a:sym typeface="Lato"/>
                        </a:rPr>
                        <a:t>£75,000</a:t>
                      </a:r>
                      <a:r>
                        <a:rPr b="1" lang="en-GB">
                          <a:solidFill>
                            <a:schemeClr val="dk1"/>
                          </a:solidFill>
                          <a:latin typeface="Lato"/>
                          <a:ea typeface="Lato"/>
                          <a:cs typeface="Lato"/>
                          <a:sym typeface="Lato"/>
                        </a:rPr>
                        <a:t> </a:t>
                      </a:r>
                      <a:r>
                        <a:rPr b="1" lang="en-GB">
                          <a:solidFill>
                            <a:schemeClr val="lt1"/>
                          </a:solidFill>
                          <a:latin typeface="Lato"/>
                          <a:ea typeface="Lato"/>
                          <a:cs typeface="Lato"/>
                          <a:sym typeface="Lato"/>
                        </a:rPr>
                        <a:t>- 50,271 </a:t>
                      </a:r>
                      <a:r>
                        <a:rPr b="1" lang="en-GB" sz="1300">
                          <a:solidFill>
                            <a:schemeClr val="lt1"/>
                          </a:solidFill>
                          <a:latin typeface="Lato"/>
                          <a:ea typeface="Lato"/>
                          <a:cs typeface="Lato"/>
                          <a:sym typeface="Lato"/>
                        </a:rPr>
                        <a:t>= </a:t>
                      </a:r>
                      <a:r>
                        <a:rPr b="1" lang="en-GB" sz="1200">
                          <a:solidFill>
                            <a:schemeClr val="lt1"/>
                          </a:solidFill>
                          <a:latin typeface="Lato"/>
                          <a:ea typeface="Lato"/>
                          <a:cs typeface="Lato"/>
                          <a:sym typeface="Lato"/>
                        </a:rPr>
                        <a:t>£24,729</a:t>
                      </a:r>
                      <a:endParaRPr b="1">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lt1"/>
                          </a:solidFill>
                          <a:latin typeface="Lato"/>
                          <a:ea typeface="Lato"/>
                          <a:cs typeface="Lato"/>
                          <a:sym typeface="Lato"/>
                        </a:rPr>
                        <a:t>0.40 x £24,729</a:t>
                      </a:r>
                      <a:r>
                        <a:rPr b="1" lang="en-GB" sz="1200">
                          <a:solidFill>
                            <a:schemeClr val="lt1"/>
                          </a:solidFill>
                          <a:latin typeface="Lato"/>
                          <a:ea typeface="Lato"/>
                          <a:cs typeface="Lato"/>
                          <a:sym typeface="Lato"/>
                        </a:rPr>
                        <a:t> = </a:t>
                      </a:r>
                      <a:r>
                        <a:rPr b="1" lang="en-GB" sz="1600">
                          <a:solidFill>
                            <a:schemeClr val="lt1"/>
                          </a:solidFill>
                          <a:latin typeface="Lato"/>
                          <a:ea typeface="Lato"/>
                          <a:cs typeface="Lato"/>
                          <a:sym typeface="Lato"/>
                        </a:rPr>
                        <a:t>£9,891.60</a:t>
                      </a:r>
                      <a:endParaRPr b="1">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76600">
                <a:tc>
                  <a:txBody>
                    <a:bodyPr/>
                    <a:lstStyle/>
                    <a:p>
                      <a:pPr indent="0" lvl="0" marL="0" rtl="0" algn="l">
                        <a:spcBef>
                          <a:spcPts val="0"/>
                        </a:spcBef>
                        <a:spcAft>
                          <a:spcPts val="0"/>
                        </a:spcAft>
                        <a:buNone/>
                      </a:pPr>
                      <a:r>
                        <a:rPr b="1" lang="en-GB">
                          <a:solidFill>
                            <a:schemeClr val="lt1"/>
                          </a:solidFill>
                          <a:latin typeface="Lato"/>
                          <a:ea typeface="Lato"/>
                          <a:cs typeface="Lato"/>
                          <a:sym typeface="Lato"/>
                        </a:rPr>
                        <a:t>Additional Rate at 45%</a:t>
                      </a:r>
                      <a:endParaRPr b="1">
                        <a:solidFill>
                          <a:schemeClr val="lt1"/>
                        </a:solidFill>
                        <a:latin typeface="Lato"/>
                        <a:ea typeface="Lato"/>
                        <a:cs typeface="Lato"/>
                        <a:sym typeface="Lato"/>
                      </a:endParaRPr>
                    </a:p>
                    <a:p>
                      <a:pPr indent="0" lvl="0" marL="0" rtl="0" algn="l">
                        <a:spcBef>
                          <a:spcPts val="0"/>
                        </a:spcBef>
                        <a:spcAft>
                          <a:spcPts val="0"/>
                        </a:spcAft>
                        <a:buNone/>
                      </a:pPr>
                      <a:r>
                        <a:rPr b="1" lang="en-GB">
                          <a:solidFill>
                            <a:schemeClr val="accent1"/>
                          </a:solidFill>
                          <a:latin typeface="Lato"/>
                          <a:ea typeface="Lato"/>
                          <a:cs typeface="Lato"/>
                          <a:sym typeface="Lato"/>
                        </a:rPr>
                        <a:t>Over £150,000</a:t>
                      </a:r>
                      <a:endParaRPr b="1" sz="1200">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300">
                          <a:solidFill>
                            <a:schemeClr val="lt1"/>
                          </a:solidFill>
                          <a:latin typeface="Lato"/>
                          <a:ea typeface="Lato"/>
                          <a:cs typeface="Lato"/>
                          <a:sym typeface="Lato"/>
                        </a:rPr>
                        <a:t>No income tax paid at this rate</a:t>
                      </a:r>
                      <a:endParaRPr b="1" sz="1300">
                        <a:solidFill>
                          <a:schemeClr val="lt1"/>
                        </a:solidFill>
                        <a:latin typeface="Lato"/>
                        <a:ea typeface="Lato"/>
                        <a:cs typeface="Lato"/>
                        <a:sym typeface="Lato"/>
                      </a:endParaRPr>
                    </a:p>
                    <a:p>
                      <a:pPr indent="0" lvl="0" marL="0" rtl="0" algn="l">
                        <a:spcBef>
                          <a:spcPts val="0"/>
                        </a:spcBef>
                        <a:spcAft>
                          <a:spcPts val="0"/>
                        </a:spcAft>
                        <a:buNone/>
                      </a:pPr>
                      <a:r>
                        <a:t/>
                      </a:r>
                      <a:endParaRPr b="1" sz="1300">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300">
                          <a:solidFill>
                            <a:schemeClr val="lt1"/>
                          </a:solidFill>
                          <a:latin typeface="Lato"/>
                          <a:ea typeface="Lato"/>
                          <a:cs typeface="Lato"/>
                          <a:sym typeface="Lato"/>
                        </a:rPr>
                        <a:t>No income tax paid at this rate</a:t>
                      </a:r>
                      <a:endParaRPr b="1" sz="13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483" name="Google Shape;483;gfe0a294b05_2_200"/>
          <p:cNvSpPr txBox="1"/>
          <p:nvPr/>
        </p:nvSpPr>
        <p:spPr>
          <a:xfrm>
            <a:off x="8700" y="3008400"/>
            <a:ext cx="5187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chemeClr val="lt1"/>
                </a:solidFill>
                <a:latin typeface="Lato"/>
                <a:ea typeface="Lato"/>
                <a:cs typeface="Lato"/>
                <a:sym typeface="Lato"/>
              </a:rPr>
              <a:t>The salary falls in this tax band</a:t>
            </a:r>
            <a:endParaRPr b="1" sz="700">
              <a:solidFill>
                <a:schemeClr val="lt1"/>
              </a:solidFill>
              <a:latin typeface="Lato"/>
              <a:ea typeface="Lato"/>
              <a:cs typeface="Lato"/>
              <a:sym typeface="Lato"/>
            </a:endParaRPr>
          </a:p>
        </p:txBody>
      </p:sp>
      <p:cxnSp>
        <p:nvCxnSpPr>
          <p:cNvPr id="484" name="Google Shape;484;gfe0a294b05_2_200"/>
          <p:cNvCxnSpPr/>
          <p:nvPr/>
        </p:nvCxnSpPr>
        <p:spPr>
          <a:xfrm flipH="1" rot="10800000">
            <a:off x="381825" y="3296750"/>
            <a:ext cx="290700" cy="6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fe0a294b05_2_210"/>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490" name="Google Shape;490;gfe0a294b05_2_210"/>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lt1"/>
              </a:solidFill>
              <a:latin typeface="Lato Black"/>
              <a:ea typeface="Lato Black"/>
              <a:cs typeface="Lato Black"/>
              <a:sym typeface="Lato Black"/>
            </a:endParaRPr>
          </a:p>
        </p:txBody>
      </p:sp>
      <p:sp>
        <p:nvSpPr>
          <p:cNvPr id="491" name="Google Shape;491;gfe0a294b05_2_210"/>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492" name="Google Shape;492;gfe0a294b05_2_210"/>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GB" sz="2600">
                <a:solidFill>
                  <a:srgbClr val="FF8022"/>
                </a:solidFill>
                <a:latin typeface="Lato Black"/>
                <a:ea typeface="Lato Black"/>
                <a:cs typeface="Lato Black"/>
                <a:sym typeface="Lato Black"/>
              </a:rPr>
              <a:t>Own your income tax!</a:t>
            </a:r>
            <a:endParaRPr b="1" sz="26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None/>
            </a:pPr>
            <a:r>
              <a:rPr b="1" lang="en-GB" sz="2200">
                <a:solidFill>
                  <a:schemeClr val="lt1"/>
                </a:solidFill>
                <a:latin typeface="Lato Black"/>
                <a:ea typeface="Lato Black"/>
                <a:cs typeface="Lato Black"/>
                <a:sym typeface="Lato Black"/>
              </a:rPr>
              <a:t>Worked example with annual salary of </a:t>
            </a:r>
            <a:r>
              <a:rPr b="1" lang="en-GB" sz="2200">
                <a:solidFill>
                  <a:schemeClr val="accent2"/>
                </a:solidFill>
                <a:latin typeface="Lato Black"/>
                <a:ea typeface="Lato Black"/>
                <a:cs typeface="Lato Black"/>
                <a:sym typeface="Lato Black"/>
              </a:rPr>
              <a:t>£75,000</a:t>
            </a:r>
            <a:endParaRPr b="1" sz="2200">
              <a:solidFill>
                <a:schemeClr val="accent2"/>
              </a:solidFill>
              <a:latin typeface="Lato Black"/>
              <a:ea typeface="Lato Black"/>
              <a:cs typeface="Lato Black"/>
              <a:sym typeface="Lato Black"/>
            </a:endParaRPr>
          </a:p>
        </p:txBody>
      </p:sp>
      <p:pic>
        <p:nvPicPr>
          <p:cNvPr id="493" name="Google Shape;493;gfe0a294b05_2_21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94" name="Google Shape;494;gfe0a294b05_2_210"/>
          <p:cNvGraphicFramePr/>
          <p:nvPr/>
        </p:nvGraphicFramePr>
        <p:xfrm>
          <a:off x="646950" y="1566750"/>
          <a:ext cx="3000000" cy="3000000"/>
        </p:xfrm>
        <a:graphic>
          <a:graphicData uri="http://schemas.openxmlformats.org/drawingml/2006/table">
            <a:tbl>
              <a:tblPr>
                <a:noFill/>
                <a:tableStyleId>{C96553DF-6B6E-49BA-A406-3749BE6461B0}</a:tableStyleId>
              </a:tblPr>
              <a:tblGrid>
                <a:gridCol w="2558500"/>
                <a:gridCol w="2801750"/>
                <a:gridCol w="2591425"/>
              </a:tblGrid>
              <a:tr h="705750">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Personal Allowance at</a:t>
                      </a:r>
                      <a:r>
                        <a:rPr b="1" lang="en-GB" sz="1100">
                          <a:solidFill>
                            <a:schemeClr val="dk1"/>
                          </a:solidFill>
                          <a:latin typeface="Lato"/>
                          <a:ea typeface="Lato"/>
                          <a:cs typeface="Lato"/>
                          <a:sym typeface="Lato"/>
                        </a:rPr>
                        <a:t> </a:t>
                      </a:r>
                      <a:r>
                        <a:rPr b="1" lang="en-GB" sz="1100">
                          <a:solidFill>
                            <a:schemeClr val="accent2"/>
                          </a:solidFill>
                          <a:latin typeface="Lato"/>
                          <a:ea typeface="Lato"/>
                          <a:cs typeface="Lato"/>
                          <a:sym typeface="Lato"/>
                        </a:rPr>
                        <a:t>0%</a:t>
                      </a:r>
                      <a:endParaRPr b="1" sz="1100">
                        <a:solidFill>
                          <a:schemeClr val="accent2"/>
                        </a:solidFill>
                        <a:latin typeface="Lato"/>
                        <a:ea typeface="Lato"/>
                        <a:cs typeface="Lato"/>
                        <a:sym typeface="Lato"/>
                      </a:endParaRPr>
                    </a:p>
                    <a:p>
                      <a:pPr indent="0" lvl="0" marL="0" rtl="0" algn="l">
                        <a:spcBef>
                          <a:spcPts val="0"/>
                        </a:spcBef>
                        <a:spcAft>
                          <a:spcPts val="0"/>
                        </a:spcAft>
                        <a:buNone/>
                      </a:pPr>
                      <a:r>
                        <a:rPr b="1" lang="en-GB" sz="1100">
                          <a:solidFill>
                            <a:schemeClr val="accent1"/>
                          </a:solidFill>
                          <a:latin typeface="Lato"/>
                          <a:ea typeface="Lato"/>
                          <a:cs typeface="Lato"/>
                          <a:sym typeface="Lato"/>
                        </a:rPr>
                        <a:t>£0 to £12,570</a:t>
                      </a:r>
                      <a:endParaRPr b="1" sz="1100">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£0 to £12,570 (for income less than £100,000)</a:t>
                      </a:r>
                      <a:endParaRPr b="1" sz="11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0 x £12,570 = £0</a:t>
                      </a:r>
                      <a:endParaRPr b="1" sz="11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3700">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Basic Rate at </a:t>
                      </a:r>
                      <a:r>
                        <a:rPr b="1" lang="en-GB" sz="1100">
                          <a:solidFill>
                            <a:schemeClr val="accent2"/>
                          </a:solidFill>
                          <a:latin typeface="Lato"/>
                          <a:ea typeface="Lato"/>
                          <a:cs typeface="Lato"/>
                          <a:sym typeface="Lato"/>
                        </a:rPr>
                        <a:t>20%</a:t>
                      </a:r>
                      <a:endParaRPr b="1" sz="1100">
                        <a:solidFill>
                          <a:schemeClr val="accent2"/>
                        </a:solidFill>
                        <a:latin typeface="Lato"/>
                        <a:ea typeface="Lato"/>
                        <a:cs typeface="Lato"/>
                        <a:sym typeface="Lato"/>
                      </a:endParaRPr>
                    </a:p>
                    <a:p>
                      <a:pPr indent="0" lvl="0" marL="0" rtl="0" algn="l">
                        <a:spcBef>
                          <a:spcPts val="0"/>
                        </a:spcBef>
                        <a:spcAft>
                          <a:spcPts val="0"/>
                        </a:spcAft>
                        <a:buNone/>
                      </a:pPr>
                      <a:r>
                        <a:rPr b="1" lang="en-GB" sz="1100">
                          <a:solidFill>
                            <a:schemeClr val="accent1"/>
                          </a:solidFill>
                          <a:latin typeface="Lato"/>
                          <a:ea typeface="Lato"/>
                          <a:cs typeface="Lato"/>
                          <a:sym typeface="Lato"/>
                        </a:rPr>
                        <a:t>£12,571 to £50,270</a:t>
                      </a:r>
                      <a:endParaRPr b="1" sz="1100">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£50,270 - £12,571 = £37,699</a:t>
                      </a:r>
                      <a:endParaRPr b="1" sz="11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0.20 x £37,699 = £7,539.80</a:t>
                      </a:r>
                      <a:endParaRPr b="1" sz="1100">
                        <a:solidFill>
                          <a:schemeClr val="lt1"/>
                        </a:solidFill>
                        <a:latin typeface="Lato"/>
                        <a:ea typeface="Lato"/>
                        <a:cs typeface="Lato"/>
                        <a:sym typeface="Lato"/>
                      </a:endParaRPr>
                    </a:p>
                    <a:p>
                      <a:pPr indent="0" lvl="0" marL="0" rtl="0" algn="l">
                        <a:spcBef>
                          <a:spcPts val="0"/>
                        </a:spcBef>
                        <a:spcAft>
                          <a:spcPts val="0"/>
                        </a:spcAft>
                        <a:buNone/>
                      </a:pPr>
                      <a:r>
                        <a:t/>
                      </a:r>
                      <a:endParaRPr b="1" sz="1100">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36975">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Higher Rate at </a:t>
                      </a:r>
                      <a:r>
                        <a:rPr b="1" lang="en-GB" sz="1100">
                          <a:solidFill>
                            <a:schemeClr val="accent2"/>
                          </a:solidFill>
                          <a:latin typeface="Lato"/>
                          <a:ea typeface="Lato"/>
                          <a:cs typeface="Lato"/>
                          <a:sym typeface="Lato"/>
                        </a:rPr>
                        <a:t>40%</a:t>
                      </a:r>
                      <a:r>
                        <a:rPr b="1" lang="en-GB" sz="1100">
                          <a:solidFill>
                            <a:schemeClr val="lt1"/>
                          </a:solidFill>
                          <a:latin typeface="Lato"/>
                          <a:ea typeface="Lato"/>
                          <a:cs typeface="Lato"/>
                          <a:sym typeface="Lato"/>
                        </a:rPr>
                        <a:t> </a:t>
                      </a:r>
                      <a:endParaRPr b="1" sz="1100">
                        <a:solidFill>
                          <a:schemeClr val="lt1"/>
                        </a:solidFill>
                        <a:latin typeface="Lato"/>
                        <a:ea typeface="Lato"/>
                        <a:cs typeface="Lato"/>
                        <a:sym typeface="Lato"/>
                      </a:endParaRPr>
                    </a:p>
                    <a:p>
                      <a:pPr indent="0" lvl="0" marL="0" rtl="0" algn="l">
                        <a:spcBef>
                          <a:spcPts val="0"/>
                        </a:spcBef>
                        <a:spcAft>
                          <a:spcPts val="0"/>
                        </a:spcAft>
                        <a:buNone/>
                      </a:pPr>
                      <a:r>
                        <a:rPr b="1" lang="en-GB" sz="1100">
                          <a:solidFill>
                            <a:schemeClr val="lt1"/>
                          </a:solidFill>
                          <a:latin typeface="Lato"/>
                          <a:ea typeface="Lato"/>
                          <a:cs typeface="Lato"/>
                          <a:sym typeface="Lato"/>
                        </a:rPr>
                        <a:t>£50,271 to £150,000</a:t>
                      </a:r>
                      <a:endParaRPr b="1" sz="11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rtl="0" algn="l">
                        <a:spcBef>
                          <a:spcPts val="0"/>
                        </a:spcBef>
                        <a:spcAft>
                          <a:spcPts val="0"/>
                        </a:spcAft>
                        <a:buNone/>
                      </a:pPr>
                      <a:r>
                        <a:rPr b="1" lang="en-GB" sz="1100">
                          <a:solidFill>
                            <a:schemeClr val="accent2"/>
                          </a:solidFill>
                          <a:latin typeface="Lato"/>
                          <a:ea typeface="Lato"/>
                          <a:cs typeface="Lato"/>
                          <a:sym typeface="Lato"/>
                        </a:rPr>
                        <a:t>£75,000</a:t>
                      </a:r>
                      <a:r>
                        <a:rPr b="1" lang="en-GB" sz="1100">
                          <a:solidFill>
                            <a:schemeClr val="lt1"/>
                          </a:solidFill>
                          <a:latin typeface="Lato"/>
                          <a:ea typeface="Lato"/>
                          <a:cs typeface="Lato"/>
                          <a:sym typeface="Lato"/>
                        </a:rPr>
                        <a:t> - 50,271 = £24,729</a:t>
                      </a:r>
                      <a:endParaRPr b="1" sz="11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0.40 x £24,729 = £9,891.60</a:t>
                      </a:r>
                      <a:endParaRPr b="1" sz="11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6650">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Additional Rate at </a:t>
                      </a:r>
                      <a:r>
                        <a:rPr b="1" lang="en-GB" sz="1100">
                          <a:solidFill>
                            <a:schemeClr val="accent2"/>
                          </a:solidFill>
                          <a:latin typeface="Lato"/>
                          <a:ea typeface="Lato"/>
                          <a:cs typeface="Lato"/>
                          <a:sym typeface="Lato"/>
                        </a:rPr>
                        <a:t>45%</a:t>
                      </a:r>
                      <a:endParaRPr b="1" sz="1100">
                        <a:solidFill>
                          <a:schemeClr val="accent2"/>
                        </a:solidFill>
                        <a:latin typeface="Lato"/>
                        <a:ea typeface="Lato"/>
                        <a:cs typeface="Lato"/>
                        <a:sym typeface="Lato"/>
                      </a:endParaRPr>
                    </a:p>
                    <a:p>
                      <a:pPr indent="0" lvl="0" marL="0" rtl="0" algn="l">
                        <a:spcBef>
                          <a:spcPts val="0"/>
                        </a:spcBef>
                        <a:spcAft>
                          <a:spcPts val="0"/>
                        </a:spcAft>
                        <a:buNone/>
                      </a:pPr>
                      <a:r>
                        <a:rPr b="1" lang="en-GB" sz="1100">
                          <a:solidFill>
                            <a:schemeClr val="accent1"/>
                          </a:solidFill>
                          <a:latin typeface="Lato"/>
                          <a:ea typeface="Lato"/>
                          <a:cs typeface="Lato"/>
                          <a:sym typeface="Lato"/>
                        </a:rPr>
                        <a:t>Over £150,000</a:t>
                      </a:r>
                      <a:endParaRPr b="1" sz="1100">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No income tax paid at this rate</a:t>
                      </a:r>
                      <a:endParaRPr b="1" sz="1100">
                        <a:solidFill>
                          <a:schemeClr val="lt1"/>
                        </a:solidFill>
                        <a:latin typeface="Lato"/>
                        <a:ea typeface="Lato"/>
                        <a:cs typeface="Lato"/>
                        <a:sym typeface="Lato"/>
                      </a:endParaRPr>
                    </a:p>
                    <a:p>
                      <a:pPr indent="0" lvl="0" marL="0" rtl="0" algn="l">
                        <a:spcBef>
                          <a:spcPts val="0"/>
                        </a:spcBef>
                        <a:spcAft>
                          <a:spcPts val="0"/>
                        </a:spcAft>
                        <a:buNone/>
                      </a:pPr>
                      <a:r>
                        <a:t/>
                      </a:r>
                      <a:endParaRPr b="1" sz="1100">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100">
                          <a:solidFill>
                            <a:schemeClr val="lt1"/>
                          </a:solidFill>
                          <a:latin typeface="Lato"/>
                          <a:ea typeface="Lato"/>
                          <a:cs typeface="Lato"/>
                          <a:sym typeface="Lato"/>
                        </a:rPr>
                        <a:t>No income tax paid at this rate</a:t>
                      </a:r>
                      <a:endParaRPr b="1" sz="11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5550">
                <a:tc>
                  <a:txBody>
                    <a:bodyPr/>
                    <a:lstStyle/>
                    <a:p>
                      <a:pPr indent="0" lvl="0" marL="0" rtl="0" algn="l">
                        <a:spcBef>
                          <a:spcPts val="0"/>
                        </a:spcBef>
                        <a:spcAft>
                          <a:spcPts val="0"/>
                        </a:spcAft>
                        <a:buNone/>
                      </a:pPr>
                      <a:r>
                        <a:rPr lang="en-GB" sz="1100">
                          <a:solidFill>
                            <a:schemeClr val="lt1"/>
                          </a:solidFill>
                          <a:latin typeface="Lato Black"/>
                          <a:ea typeface="Lato Black"/>
                          <a:cs typeface="Lato Black"/>
                          <a:sym typeface="Lato Black"/>
                        </a:rPr>
                        <a:t>Total income tax </a:t>
                      </a:r>
                      <a:endParaRPr sz="1100">
                        <a:solidFill>
                          <a:schemeClr val="lt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sz="1100">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100">
                          <a:solidFill>
                            <a:schemeClr val="lt1"/>
                          </a:solidFill>
                          <a:latin typeface="Lato Black"/>
                          <a:ea typeface="Lato Black"/>
                          <a:cs typeface="Lato Black"/>
                          <a:sym typeface="Lato Black"/>
                        </a:rPr>
                        <a:t>£0 + £7,539.80 + £9,891.60 = £17,431.40</a:t>
                      </a:r>
                      <a:endParaRPr sz="1100">
                        <a:solidFill>
                          <a:schemeClr val="lt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495" name="Google Shape;495;gfe0a294b05_2_210"/>
          <p:cNvSpPr txBox="1"/>
          <p:nvPr/>
        </p:nvSpPr>
        <p:spPr>
          <a:xfrm>
            <a:off x="-43350" y="2824600"/>
            <a:ext cx="690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600">
                <a:solidFill>
                  <a:schemeClr val="lt1"/>
                </a:solidFill>
                <a:latin typeface="Lato"/>
                <a:ea typeface="Lato"/>
                <a:cs typeface="Lato"/>
                <a:sym typeface="Lato"/>
              </a:rPr>
              <a:t>The salary falls in this tax band</a:t>
            </a:r>
            <a:endParaRPr b="1" sz="600">
              <a:solidFill>
                <a:schemeClr val="lt1"/>
              </a:solidFill>
              <a:latin typeface="Lato"/>
              <a:ea typeface="Lato"/>
              <a:cs typeface="Lato"/>
              <a:sym typeface="Lato"/>
            </a:endParaRPr>
          </a:p>
        </p:txBody>
      </p:sp>
      <p:cxnSp>
        <p:nvCxnSpPr>
          <p:cNvPr id="496" name="Google Shape;496;gfe0a294b05_2_210"/>
          <p:cNvCxnSpPr/>
          <p:nvPr/>
        </p:nvCxnSpPr>
        <p:spPr>
          <a:xfrm flipH="1" rot="10800000">
            <a:off x="381825" y="3296750"/>
            <a:ext cx="290700" cy="6000"/>
          </a:xfrm>
          <a:prstGeom prst="straightConnector1">
            <a:avLst/>
          </a:prstGeom>
          <a:noFill/>
          <a:ln cap="flat" cmpd="sng" w="9525">
            <a:solidFill>
              <a:schemeClr val="dk2"/>
            </a:solidFill>
            <a:prstDash val="solid"/>
            <a:round/>
            <a:headEnd len="med" w="med" type="none"/>
            <a:tailEnd len="med" w="med" type="triangle"/>
          </a:ln>
        </p:spPr>
      </p:cxnSp>
      <p:graphicFrame>
        <p:nvGraphicFramePr>
          <p:cNvPr id="497" name="Google Shape;497;gfe0a294b05_2_210"/>
          <p:cNvGraphicFramePr/>
          <p:nvPr/>
        </p:nvGraphicFramePr>
        <p:xfrm>
          <a:off x="646950" y="1144850"/>
          <a:ext cx="3000000" cy="3000000"/>
        </p:xfrm>
        <a:graphic>
          <a:graphicData uri="http://schemas.openxmlformats.org/drawingml/2006/table">
            <a:tbl>
              <a:tblPr>
                <a:noFill/>
                <a:tableStyleId>{C96553DF-6B6E-49BA-A406-3749BE6461B0}</a:tableStyleId>
              </a:tblPr>
              <a:tblGrid>
                <a:gridCol w="2558500"/>
                <a:gridCol w="2801750"/>
                <a:gridCol w="2591425"/>
              </a:tblGrid>
              <a:tr h="421900">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rates and bands</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What’s taxable?</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rtl="0" algn="l">
                        <a:spcBef>
                          <a:spcPts val="0"/>
                        </a:spcBef>
                        <a:spcAft>
                          <a:spcPts val="0"/>
                        </a:spcAft>
                        <a:buNone/>
                      </a:pPr>
                      <a:r>
                        <a:rPr lang="en-GB">
                          <a:solidFill>
                            <a:schemeClr val="dk1"/>
                          </a:solidFill>
                          <a:latin typeface="Lato Black"/>
                          <a:ea typeface="Lato Black"/>
                          <a:cs typeface="Lato Black"/>
                          <a:sym typeface="Lato Black"/>
                        </a:rPr>
                        <a:t>Tax to pay</a:t>
                      </a:r>
                      <a:endParaRPr>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fe0a294b05_2_77"/>
          <p:cNvSpPr/>
          <p:nvPr/>
        </p:nvSpPr>
        <p:spPr>
          <a:xfrm>
            <a:off x="7944875" y="4497450"/>
            <a:ext cx="955500" cy="4029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fe0a294b05_2_77"/>
          <p:cNvSpPr txBox="1"/>
          <p:nvPr/>
        </p:nvSpPr>
        <p:spPr>
          <a:xfrm>
            <a:off x="9647774" y="427750"/>
            <a:ext cx="214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3600" u="none" cap="none" strike="noStrike">
              <a:solidFill>
                <a:srgbClr val="FF8022"/>
              </a:solidFill>
              <a:latin typeface="Lato"/>
              <a:ea typeface="Lato"/>
              <a:cs typeface="Lato"/>
              <a:sym typeface="Lato"/>
            </a:endParaRPr>
          </a:p>
        </p:txBody>
      </p:sp>
      <p:sp>
        <p:nvSpPr>
          <p:cNvPr id="504" name="Google Shape;504;gfe0a294b05_2_77"/>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u="none" cap="none" strike="noStrike">
                <a:solidFill>
                  <a:srgbClr val="262A33"/>
                </a:solidFill>
                <a:latin typeface="Lato Black"/>
                <a:ea typeface="Lato Black"/>
                <a:cs typeface="Lato Black"/>
                <a:sym typeface="Lato Black"/>
              </a:rPr>
              <a:t>‹#›</a:t>
            </a:fld>
            <a:endParaRPr b="1" i="0" sz="1300" u="none" cap="none" strike="noStrike">
              <a:solidFill>
                <a:srgbClr val="262A33"/>
              </a:solidFill>
              <a:latin typeface="Lato Black"/>
              <a:ea typeface="Lato Black"/>
              <a:cs typeface="Lato Black"/>
              <a:sym typeface="Lato Black"/>
            </a:endParaRPr>
          </a:p>
        </p:txBody>
      </p:sp>
      <p:sp>
        <p:nvSpPr>
          <p:cNvPr id="505" name="Google Shape;505;gfe0a294b05_2_77"/>
          <p:cNvSpPr txBox="1"/>
          <p:nvPr/>
        </p:nvSpPr>
        <p:spPr>
          <a:xfrm flipH="1">
            <a:off x="372600" y="985025"/>
            <a:ext cx="5906700" cy="8004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i="0" lang="en-GB" sz="1600" u="none" cap="none" strike="noStrike">
                <a:solidFill>
                  <a:schemeClr val="lt1"/>
                </a:solidFill>
                <a:latin typeface="Lato Black"/>
                <a:ea typeface="Lato Black"/>
                <a:cs typeface="Lato Black"/>
                <a:sym typeface="Lato Black"/>
              </a:rPr>
              <a:t>INCOME TAX (UK</a:t>
            </a:r>
            <a:r>
              <a:rPr lang="en-GB" sz="1600">
                <a:solidFill>
                  <a:schemeClr val="lt1"/>
                </a:solidFill>
                <a:latin typeface="Lato Black"/>
                <a:ea typeface="Lato Black"/>
                <a:cs typeface="Lato Black"/>
                <a:sym typeface="Lato Black"/>
              </a:rPr>
              <a:t>, not Scotland)</a:t>
            </a:r>
            <a:endParaRPr sz="1600">
              <a:solidFill>
                <a:schemeClr val="lt1"/>
              </a:solidFill>
              <a:latin typeface="Lato Black"/>
              <a:ea typeface="Lato Black"/>
              <a:cs typeface="Lato Black"/>
              <a:sym typeface="Lato Black"/>
            </a:endParaRPr>
          </a:p>
          <a:p>
            <a:pPr indent="0" lvl="0" marL="457200" marR="0" rtl="0" algn="l">
              <a:lnSpc>
                <a:spcPct val="100000"/>
              </a:lnSpc>
              <a:spcBef>
                <a:spcPts val="0"/>
              </a:spcBef>
              <a:spcAft>
                <a:spcPts val="0"/>
              </a:spcAft>
              <a:buClr>
                <a:srgbClr val="000000"/>
              </a:buClr>
              <a:buSzPts val="1800"/>
              <a:buFont typeface="Arial"/>
              <a:buNone/>
            </a:pPr>
            <a:r>
              <a:t/>
            </a:r>
            <a:endParaRPr b="1" sz="800">
              <a:solidFill>
                <a:schemeClr val="accent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506" name="Google Shape;506;gfe0a294b05_2_77"/>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GB" sz="2600">
                <a:solidFill>
                  <a:srgbClr val="FF8022"/>
                </a:solidFill>
                <a:latin typeface="Lato Black"/>
                <a:ea typeface="Lato Black"/>
                <a:cs typeface="Lato Black"/>
                <a:sym typeface="Lato Black"/>
              </a:rPr>
              <a:t>Own your income tax! Over to you!</a:t>
            </a:r>
            <a:endParaRPr b="1" sz="2600">
              <a:solidFill>
                <a:srgbClr val="FF8022"/>
              </a:solidFill>
              <a:latin typeface="Lato Black"/>
              <a:ea typeface="Lato Black"/>
              <a:cs typeface="Lato Black"/>
              <a:sym typeface="Lato Black"/>
            </a:endParaRPr>
          </a:p>
        </p:txBody>
      </p:sp>
      <p:pic>
        <p:nvPicPr>
          <p:cNvPr id="507" name="Google Shape;507;gfe0a294b05_2_77"/>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508" name="Google Shape;508;gfe0a294b05_2_77"/>
          <p:cNvGraphicFramePr/>
          <p:nvPr/>
        </p:nvGraphicFramePr>
        <p:xfrm>
          <a:off x="904125" y="1497025"/>
          <a:ext cx="3000000" cy="3000000"/>
        </p:xfrm>
        <a:graphic>
          <a:graphicData uri="http://schemas.openxmlformats.org/drawingml/2006/table">
            <a:tbl>
              <a:tblPr>
                <a:noFill/>
                <a:tableStyleId>{C96553DF-6B6E-49BA-A406-3749BE6461B0}</a:tableStyleId>
              </a:tblPr>
              <a:tblGrid>
                <a:gridCol w="2887750"/>
                <a:gridCol w="2887750"/>
              </a:tblGrid>
              <a:tr h="381000">
                <a:tc>
                  <a:txBody>
                    <a:bodyPr/>
                    <a:lstStyle/>
                    <a:p>
                      <a:pPr indent="0" lvl="0" marL="0" rtl="0" algn="l">
                        <a:spcBef>
                          <a:spcPts val="0"/>
                        </a:spcBef>
                        <a:spcAft>
                          <a:spcPts val="0"/>
                        </a:spcAft>
                        <a:buNone/>
                      </a:pPr>
                      <a:r>
                        <a:rPr lang="en-GB">
                          <a:solidFill>
                            <a:schemeClr val="accent2"/>
                          </a:solidFill>
                          <a:latin typeface="Lato Black"/>
                          <a:ea typeface="Lato Black"/>
                          <a:cs typeface="Lato Black"/>
                          <a:sym typeface="Lato Black"/>
                        </a:rPr>
                        <a:t>Tax rates and bands</a:t>
                      </a:r>
                      <a:endParaRPr>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solidFill>
                            <a:schemeClr val="accent2"/>
                          </a:solidFill>
                          <a:latin typeface="Lato Black"/>
                          <a:ea typeface="Lato Black"/>
                          <a:cs typeface="Lato Black"/>
                          <a:sym typeface="Lato Black"/>
                        </a:rPr>
                        <a:t>Threshold (from April 2022)</a:t>
                      </a:r>
                      <a:endParaRPr>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Personal Allowance</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0%</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£12,570 </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Basic Rate</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20%</a:t>
                      </a:r>
                      <a:endParaRPr b="1" sz="1600">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£12,571 to £50,270</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Higher Rate</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40% </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£50,271 to £150,000</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Additional Rate</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45% </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lt1"/>
                          </a:solidFill>
                          <a:latin typeface="Lato"/>
                          <a:ea typeface="Lato"/>
                          <a:cs typeface="Lato"/>
                          <a:sym typeface="Lato"/>
                        </a:rPr>
                        <a:t>Over £150,000</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509" name="Google Shape;509;gfe0a294b05_2_77"/>
          <p:cNvSpPr/>
          <p:nvPr/>
        </p:nvSpPr>
        <p:spPr>
          <a:xfrm>
            <a:off x="7175450" y="1023595"/>
            <a:ext cx="1576200" cy="1504200"/>
          </a:xfrm>
          <a:prstGeom prst="ellipse">
            <a:avLst/>
          </a:pr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510" name="Google Shape;510;gfe0a294b05_2_77"/>
          <p:cNvSpPr txBox="1"/>
          <p:nvPr/>
        </p:nvSpPr>
        <p:spPr>
          <a:xfrm>
            <a:off x="7275625" y="1175398"/>
            <a:ext cx="13758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chemeClr val="lt1"/>
                </a:solidFill>
                <a:latin typeface="Lato"/>
                <a:ea typeface="Lato"/>
                <a:cs typeface="Lato"/>
                <a:sym typeface="Lato"/>
              </a:rPr>
              <a:t>Choose two jobs that you’re interested in from the worksheet and calculate the income tax.</a:t>
            </a:r>
            <a:endParaRPr b="1" sz="1100">
              <a:latin typeface="Lato"/>
              <a:ea typeface="Lato"/>
              <a:cs typeface="Lato"/>
              <a:sym typeface="Lato"/>
            </a:endParaRPr>
          </a:p>
        </p:txBody>
      </p:sp>
      <p:sp>
        <p:nvSpPr>
          <p:cNvPr id="511" name="Google Shape;511;gfe0a294b05_2_77"/>
          <p:cNvSpPr txBox="1"/>
          <p:nvPr/>
        </p:nvSpPr>
        <p:spPr>
          <a:xfrm>
            <a:off x="537375" y="4666400"/>
            <a:ext cx="734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Lato"/>
                <a:ea typeface="Lato"/>
                <a:cs typeface="Lato"/>
                <a:sym typeface="Lato"/>
              </a:rPr>
              <a:t>Governments will change these rates and bands over time, so always check for yourself!</a:t>
            </a:r>
            <a:endParaRPr>
              <a:solidFill>
                <a:schemeClr val="lt1"/>
              </a:solidFill>
              <a:latin typeface="Lato"/>
              <a:ea typeface="Lato"/>
              <a:cs typeface="Lato"/>
              <a:sym typeface="Lato"/>
            </a:endParaRPr>
          </a:p>
        </p:txBody>
      </p:sp>
      <p:pic>
        <p:nvPicPr>
          <p:cNvPr id="512" name="Google Shape;512;gfe0a294b05_2_77"/>
          <p:cNvPicPr preferRelativeResize="0"/>
          <p:nvPr/>
        </p:nvPicPr>
        <p:blipFill>
          <a:blip r:embed="rId4">
            <a:alphaModFix/>
          </a:blip>
          <a:stretch>
            <a:fillRect/>
          </a:stretch>
        </p:blipFill>
        <p:spPr>
          <a:xfrm rot="-575325">
            <a:off x="7099257" y="2888422"/>
            <a:ext cx="1728588" cy="10966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13710c85c8b_0_5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13710c85c8b_0_54"/>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sz="1100" u="none" cap="none" strike="noStrike">
                <a:solidFill>
                  <a:srgbClr val="262A33"/>
                </a:solidFill>
                <a:latin typeface="Lato Black"/>
                <a:ea typeface="Lato Black"/>
                <a:cs typeface="Lato Black"/>
                <a:sym typeface="Lato Black"/>
              </a:rPr>
              <a:t>‹#›</a:t>
            </a:fld>
            <a:endParaRPr b="1" i="0" u="none" cap="none" strike="noStrike">
              <a:solidFill>
                <a:srgbClr val="262A33"/>
              </a:solidFill>
              <a:latin typeface="Lato Black"/>
              <a:ea typeface="Lato Black"/>
              <a:cs typeface="Lato Black"/>
              <a:sym typeface="Lato Black"/>
            </a:endParaRPr>
          </a:p>
        </p:txBody>
      </p:sp>
      <p:sp>
        <p:nvSpPr>
          <p:cNvPr id="100" name="Google Shape;100;g13710c85c8b_0_5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13710c85c8b_0_54"/>
          <p:cNvSpPr txBox="1"/>
          <p:nvPr/>
        </p:nvSpPr>
        <p:spPr>
          <a:xfrm>
            <a:off x="360376" y="1503475"/>
            <a:ext cx="7412100" cy="289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2000">
                <a:solidFill>
                  <a:schemeClr val="accent2"/>
                </a:solidFill>
                <a:latin typeface="Lato Black"/>
                <a:ea typeface="Lato Black"/>
                <a:cs typeface="Lato Black"/>
                <a:sym typeface="Lato Black"/>
              </a:rPr>
              <a:t>By the end of the session, I will be able to:</a:t>
            </a:r>
            <a:endParaRPr b="1" sz="1600">
              <a:solidFill>
                <a:srgbClr val="00FF00"/>
              </a:solidFill>
              <a:latin typeface="Lato"/>
              <a:ea typeface="Lato"/>
              <a:cs typeface="Lato"/>
              <a:sym typeface="Lato"/>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Understand</a:t>
            </a:r>
            <a:r>
              <a:rPr b="1" lang="en-GB" sz="1600">
                <a:solidFill>
                  <a:schemeClr val="lt1"/>
                </a:solidFill>
                <a:latin typeface="Lato"/>
                <a:ea typeface="Lato"/>
                <a:cs typeface="Lato"/>
                <a:sym typeface="Lato"/>
              </a:rPr>
              <a:t> the</a:t>
            </a:r>
            <a:r>
              <a:rPr b="1" i="0" lang="en-GB" sz="1600" u="none" cap="none" strike="noStrike">
                <a:solidFill>
                  <a:schemeClr val="lt1"/>
                </a:solidFill>
                <a:latin typeface="Lato"/>
                <a:ea typeface="Lato"/>
                <a:cs typeface="Lato"/>
                <a:sym typeface="Lato"/>
              </a:rPr>
              <a:t> advantages</a:t>
            </a:r>
            <a:r>
              <a:rPr b="1" lang="en-GB" sz="1600">
                <a:solidFill>
                  <a:schemeClr val="lt1"/>
                </a:solidFill>
                <a:latin typeface="Lato"/>
                <a:ea typeface="Lato"/>
                <a:cs typeface="Lato"/>
                <a:sym typeface="Lato"/>
              </a:rPr>
              <a:t> and</a:t>
            </a:r>
            <a:r>
              <a:rPr b="1" i="0" lang="en-GB" sz="1600" u="none" cap="none" strike="noStrike">
                <a:solidFill>
                  <a:schemeClr val="lt1"/>
                </a:solidFill>
                <a:latin typeface="Lato"/>
                <a:ea typeface="Lato"/>
                <a:cs typeface="Lato"/>
                <a:sym typeface="Lato"/>
              </a:rPr>
              <a:t> disadvantages of different models </a:t>
            </a:r>
            <a:br>
              <a:rPr b="1" i="0" lang="en-GB" sz="1600" u="none" cap="none" strike="noStrike">
                <a:solidFill>
                  <a:schemeClr val="lt1"/>
                </a:solidFill>
                <a:latin typeface="Lato"/>
                <a:ea typeface="Lato"/>
                <a:cs typeface="Lato"/>
                <a:sym typeface="Lato"/>
              </a:rPr>
            </a:br>
            <a:r>
              <a:rPr b="1" i="0" lang="en-GB" sz="1600" u="none" cap="none" strike="noStrike">
                <a:solidFill>
                  <a:schemeClr val="lt1"/>
                </a:solidFill>
                <a:latin typeface="Lato"/>
                <a:ea typeface="Lato"/>
                <a:cs typeface="Lato"/>
                <a:sym typeface="Lato"/>
              </a:rPr>
              <a:t>of paid work </a:t>
            </a:r>
            <a:r>
              <a:rPr b="0" i="0" lang="en-GB" sz="1600" u="none" cap="none" strike="noStrike">
                <a:solidFill>
                  <a:schemeClr val="lt1"/>
                </a:solidFill>
                <a:latin typeface="Lato Light"/>
                <a:ea typeface="Lato Light"/>
                <a:cs typeface="Lato Light"/>
                <a:sym typeface="Lato Light"/>
              </a:rPr>
              <a:t>including employ</a:t>
            </a:r>
            <a:r>
              <a:rPr lang="en-GB" sz="1600">
                <a:solidFill>
                  <a:schemeClr val="lt1"/>
                </a:solidFill>
                <a:latin typeface="Lato Light"/>
                <a:ea typeface="Lato Light"/>
                <a:cs typeface="Lato Light"/>
                <a:sym typeface="Lato Light"/>
              </a:rPr>
              <a:t>ment</a:t>
            </a:r>
            <a:r>
              <a:rPr b="0" i="0" lang="en-GB" sz="1600" u="none" cap="none" strike="noStrike">
                <a:solidFill>
                  <a:schemeClr val="lt1"/>
                </a:solidFill>
                <a:latin typeface="Lato Light"/>
                <a:ea typeface="Lato Light"/>
                <a:cs typeface="Lato Light"/>
                <a:sym typeface="Lato Light"/>
              </a:rPr>
              <a:t> vs. self-employ</a:t>
            </a:r>
            <a:r>
              <a:rPr lang="en-GB" sz="1600">
                <a:solidFill>
                  <a:schemeClr val="lt1"/>
                </a:solidFill>
                <a:latin typeface="Lato Light"/>
                <a:ea typeface="Lato Light"/>
                <a:cs typeface="Lato Light"/>
                <a:sym typeface="Lato Light"/>
              </a:rPr>
              <a:t>ment</a:t>
            </a:r>
            <a:r>
              <a:rPr b="0" i="0" lang="en-GB" sz="1600" u="none" cap="none" strike="noStrike">
                <a:solidFill>
                  <a:schemeClr val="lt1"/>
                </a:solidFill>
                <a:latin typeface="Lato Light"/>
                <a:ea typeface="Lato Light"/>
                <a:cs typeface="Lato Light"/>
                <a:sym typeface="Lato Light"/>
              </a:rPr>
              <a:t>, </a:t>
            </a:r>
            <a:r>
              <a:rPr lang="en-GB" sz="1600">
                <a:solidFill>
                  <a:schemeClr val="lt1"/>
                </a:solidFill>
                <a:latin typeface="Lato Light"/>
                <a:ea typeface="Lato Light"/>
                <a:cs typeface="Lato Light"/>
                <a:sym typeface="Lato Light"/>
              </a:rPr>
              <a:t>and what’s important to me when choosing a job.</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rPr>
              <a:t>Understand </a:t>
            </a:r>
            <a:r>
              <a:rPr b="1" lang="en-GB" sz="1600">
                <a:solidFill>
                  <a:schemeClr val="lt1"/>
                </a:solidFill>
                <a:latin typeface="Lato"/>
                <a:ea typeface="Lato"/>
                <a:cs typeface="Lato"/>
                <a:sym typeface="Lato"/>
              </a:rPr>
              <a:t>the main</a:t>
            </a:r>
            <a:r>
              <a:rPr b="1" i="0" lang="en-GB" sz="1600" u="none" cap="none" strike="noStrike">
                <a:solidFill>
                  <a:schemeClr val="lt1"/>
                </a:solidFill>
                <a:latin typeface="Lato"/>
                <a:ea typeface="Lato"/>
                <a:cs typeface="Lato"/>
                <a:sym typeface="Lato"/>
              </a:rPr>
              <a:t> salary deductions, </a:t>
            </a:r>
            <a:r>
              <a:rPr lang="en-GB" sz="1600">
                <a:solidFill>
                  <a:schemeClr val="lt1"/>
                </a:solidFill>
                <a:latin typeface="Lato Light"/>
                <a:ea typeface="Lato Light"/>
                <a:cs typeface="Lato Light"/>
                <a:sym typeface="Lato Light"/>
              </a:rPr>
              <a:t>focusing on national insurance and </a:t>
            </a:r>
            <a:r>
              <a:rPr b="0" i="0" lang="en-GB" sz="1600" u="none" cap="none" strike="noStrike">
                <a:solidFill>
                  <a:schemeClr val="lt1"/>
                </a:solidFill>
                <a:latin typeface="Lato Light"/>
                <a:ea typeface="Lato Light"/>
                <a:cs typeface="Lato Light"/>
                <a:sym typeface="Lato Light"/>
              </a:rPr>
              <a:t> income tax</a:t>
            </a:r>
            <a:r>
              <a:rPr lang="en-GB" sz="1600">
                <a:solidFill>
                  <a:schemeClr val="lt1"/>
                </a:solidFill>
                <a:latin typeface="Lato Light"/>
                <a:ea typeface="Lato Light"/>
                <a:cs typeface="Lato Light"/>
                <a:sym typeface="Lato Light"/>
              </a:rPr>
              <a:t>.</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rPr>
              <a:t>Recognise </a:t>
            </a:r>
            <a:r>
              <a:rPr b="1" lang="en-GB" sz="1600">
                <a:solidFill>
                  <a:schemeClr val="lt1"/>
                </a:solidFill>
                <a:latin typeface="Lato"/>
                <a:ea typeface="Lato"/>
                <a:cs typeface="Lato"/>
                <a:sym typeface="Lato"/>
              </a:rPr>
              <a:t>my rights at work, </a:t>
            </a:r>
            <a:r>
              <a:rPr lang="en-GB" sz="1600">
                <a:solidFill>
                  <a:schemeClr val="lt1"/>
                </a:solidFill>
                <a:latin typeface="Lato Light"/>
                <a:ea typeface="Lato Light"/>
                <a:cs typeface="Lato Light"/>
                <a:sym typeface="Lato Light"/>
              </a:rPr>
              <a:t>confidently ask for a pay rise and know </a:t>
            </a:r>
            <a:r>
              <a:rPr b="0" i="0" lang="en-GB" sz="1600" u="none" cap="none" strike="noStrike">
                <a:solidFill>
                  <a:schemeClr val="lt1"/>
                </a:solidFill>
                <a:latin typeface="Lato Light"/>
                <a:ea typeface="Lato Light"/>
                <a:cs typeface="Lato Light"/>
                <a:sym typeface="Lato Light"/>
              </a:rPr>
              <a:t>where I can turn for support when </a:t>
            </a:r>
            <a:r>
              <a:rPr lang="en-GB" sz="1600">
                <a:solidFill>
                  <a:schemeClr val="lt1"/>
                </a:solidFill>
                <a:latin typeface="Lato Light"/>
                <a:ea typeface="Lato Light"/>
                <a:cs typeface="Lato Light"/>
                <a:sym typeface="Lato Light"/>
              </a:rPr>
              <a:t>facing problems</a:t>
            </a:r>
            <a:r>
              <a:rPr b="0" i="0" lang="en-GB" sz="1600" u="none" cap="none" strike="noStrike">
                <a:solidFill>
                  <a:schemeClr val="lt1"/>
                </a:solidFill>
                <a:latin typeface="Lato Light"/>
                <a:ea typeface="Lato Light"/>
                <a:cs typeface="Lato Light"/>
                <a:sym typeface="Lato Light"/>
              </a:rPr>
              <a:t> in the </a:t>
            </a:r>
            <a:r>
              <a:rPr lang="en-GB" sz="1600">
                <a:solidFill>
                  <a:schemeClr val="lt1"/>
                </a:solidFill>
                <a:latin typeface="Lato Light"/>
                <a:ea typeface="Lato Light"/>
                <a:cs typeface="Lato Light"/>
                <a:sym typeface="Lato Light"/>
              </a:rPr>
              <a:t>wo</a:t>
            </a:r>
            <a:r>
              <a:rPr b="0" i="0" lang="en-GB" sz="1600" u="none" cap="none" strike="noStrike">
                <a:solidFill>
                  <a:schemeClr val="lt1"/>
                </a:solidFill>
                <a:latin typeface="Lato Light"/>
                <a:ea typeface="Lato Light"/>
                <a:cs typeface="Lato Light"/>
                <a:sym typeface="Lato Light"/>
              </a:rPr>
              <a:t>rkplace.</a:t>
            </a:r>
            <a:endParaRPr b="1" sz="1600">
              <a:solidFill>
                <a:schemeClr val="lt1"/>
              </a:solidFill>
              <a:latin typeface="Lato"/>
              <a:ea typeface="Lato"/>
              <a:cs typeface="Lato"/>
              <a:sym typeface="Lato"/>
            </a:endParaRPr>
          </a:p>
        </p:txBody>
      </p:sp>
      <p:sp>
        <p:nvSpPr>
          <p:cNvPr id="102" name="Google Shape;102;g13710c85c8b_0_54"/>
          <p:cNvSpPr txBox="1"/>
          <p:nvPr/>
        </p:nvSpPr>
        <p:spPr>
          <a:xfrm>
            <a:off x="360375" y="253750"/>
            <a:ext cx="73386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lang="en-GB" sz="2000">
                <a:solidFill>
                  <a:schemeClr val="accent2"/>
                </a:solidFill>
                <a:latin typeface="Lato Black"/>
                <a:ea typeface="Lato Black"/>
                <a:cs typeface="Lato Black"/>
                <a:sym typeface="Lato Black"/>
              </a:rPr>
              <a:t>Learning Outcome: ‘</a:t>
            </a:r>
            <a:r>
              <a:rPr b="1" lang="en-GB" sz="2000">
                <a:solidFill>
                  <a:schemeClr val="accent2"/>
                </a:solidFill>
                <a:latin typeface="Lato"/>
                <a:ea typeface="Lato"/>
                <a:cs typeface="Lato"/>
                <a:sym typeface="Lato"/>
              </a:rPr>
              <a:t>I will learn about different forms of employment, about tax and other deductions that may be taken from my earnings, as well as how to speak up at work.’ </a:t>
            </a:r>
            <a:endParaRPr i="0" sz="20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7"/>
          <p:cNvSpPr txBox="1"/>
          <p:nvPr/>
        </p:nvSpPr>
        <p:spPr>
          <a:xfrm>
            <a:off x="472450" y="1024450"/>
            <a:ext cx="78513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lang="en-GB" sz="1800">
                <a:solidFill>
                  <a:schemeClr val="lt1"/>
                </a:solidFill>
                <a:latin typeface="Lato"/>
                <a:ea typeface="Lato"/>
                <a:cs typeface="Lato"/>
                <a:sym typeface="Lato"/>
              </a:rPr>
              <a:t>What have you noticed about the income tax you’ve calculated? </a:t>
            </a:r>
            <a:br>
              <a:rPr b="1" lang="en-GB" sz="1800">
                <a:solidFill>
                  <a:schemeClr val="lt1"/>
                </a:solidFill>
                <a:latin typeface="Lato"/>
                <a:ea typeface="Lato"/>
                <a:cs typeface="Lato"/>
                <a:sym typeface="Lato"/>
              </a:rPr>
            </a:br>
            <a:r>
              <a:rPr b="1" lang="en-GB" sz="1800">
                <a:solidFill>
                  <a:schemeClr val="lt1"/>
                </a:solidFill>
                <a:latin typeface="Lato"/>
                <a:ea typeface="Lato"/>
                <a:cs typeface="Lato"/>
                <a:sym typeface="Lato"/>
              </a:rPr>
              <a:t>How does it change when the salary is just above or below the tax band?</a:t>
            </a:r>
            <a:endParaRPr b="1" sz="1800">
              <a:solidFill>
                <a:schemeClr val="lt1"/>
              </a:solidFill>
              <a:latin typeface="Lato"/>
              <a:ea typeface="Lato"/>
              <a:cs typeface="Lato"/>
              <a:sym typeface="Lato"/>
            </a:endParaRPr>
          </a:p>
        </p:txBody>
      </p:sp>
      <p:sp>
        <p:nvSpPr>
          <p:cNvPr id="518" name="Google Shape;518;p37"/>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lang="en-GB">
                <a:solidFill>
                  <a:srgbClr val="262A33"/>
                </a:solidFill>
                <a:latin typeface="Lato Black"/>
                <a:ea typeface="Lato Black"/>
                <a:cs typeface="Lato Black"/>
                <a:sym typeface="Lato Black"/>
              </a:rPr>
              <a:t>39</a:t>
            </a:r>
            <a:endParaRPr b="1" i="0" u="none" cap="none" strike="noStrike">
              <a:solidFill>
                <a:srgbClr val="262A33"/>
              </a:solidFill>
              <a:latin typeface="Lato Black"/>
              <a:ea typeface="Lato Black"/>
              <a:cs typeface="Lato Black"/>
              <a:sym typeface="Lato Black"/>
            </a:endParaRPr>
          </a:p>
        </p:txBody>
      </p:sp>
      <p:sp>
        <p:nvSpPr>
          <p:cNvPr id="519" name="Google Shape;519;p37"/>
          <p:cNvSpPr txBox="1"/>
          <p:nvPr/>
        </p:nvSpPr>
        <p:spPr>
          <a:xfrm>
            <a:off x="467425" y="427750"/>
            <a:ext cx="5094000" cy="596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rgbClr val="FF8022"/>
                </a:solidFill>
                <a:latin typeface="Lato Black"/>
                <a:ea typeface="Lato Black"/>
                <a:cs typeface="Lato Black"/>
                <a:sym typeface="Lato Black"/>
              </a:rPr>
              <a:t>Discussion and answers</a:t>
            </a:r>
            <a:endParaRPr b="1" i="0" sz="3600" u="none" cap="none" strike="noStrike">
              <a:solidFill>
                <a:srgbClr val="FF8022"/>
              </a:solidFill>
              <a:latin typeface="Lato Black"/>
              <a:ea typeface="Lato Black"/>
              <a:cs typeface="Lato Black"/>
              <a:sym typeface="Lato Black"/>
            </a:endParaRPr>
          </a:p>
        </p:txBody>
      </p:sp>
      <p:sp>
        <p:nvSpPr>
          <p:cNvPr id="520" name="Google Shape;520;p37"/>
          <p:cNvSpPr txBox="1"/>
          <p:nvPr/>
        </p:nvSpPr>
        <p:spPr>
          <a:xfrm>
            <a:off x="472450" y="1860275"/>
            <a:ext cx="17796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GB" sz="1100">
                <a:solidFill>
                  <a:schemeClr val="lt1"/>
                </a:solidFill>
                <a:latin typeface="Lato"/>
                <a:ea typeface="Lato"/>
                <a:cs typeface="Lato"/>
                <a:sym typeface="Lato"/>
              </a:rPr>
              <a:t>Allow £1 above or below answers for rounding differences.</a:t>
            </a:r>
            <a:endParaRPr b="1" sz="1100">
              <a:solidFill>
                <a:schemeClr val="lt1"/>
              </a:solidFill>
              <a:latin typeface="Lato"/>
              <a:ea typeface="Lato"/>
              <a:cs typeface="Lato"/>
              <a:sym typeface="Lato"/>
            </a:endParaRPr>
          </a:p>
        </p:txBody>
      </p:sp>
      <p:pic>
        <p:nvPicPr>
          <p:cNvPr id="521" name="Google Shape;521;p37"/>
          <p:cNvPicPr preferRelativeResize="0"/>
          <p:nvPr/>
        </p:nvPicPr>
        <p:blipFill>
          <a:blip r:embed="rId3">
            <a:alphaModFix/>
          </a:blip>
          <a:stretch>
            <a:fillRect/>
          </a:stretch>
        </p:blipFill>
        <p:spPr>
          <a:xfrm>
            <a:off x="2385950" y="1768650"/>
            <a:ext cx="4493799" cy="3126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g136de1a226a_0_8"/>
          <p:cNvPicPr preferRelativeResize="0"/>
          <p:nvPr/>
        </p:nvPicPr>
        <p:blipFill>
          <a:blip r:embed="rId3">
            <a:alphaModFix/>
          </a:blip>
          <a:stretch>
            <a:fillRect/>
          </a:stretch>
        </p:blipFill>
        <p:spPr>
          <a:xfrm>
            <a:off x="-226037" y="841625"/>
            <a:ext cx="4168576" cy="3616950"/>
          </a:xfrm>
          <a:prstGeom prst="rect">
            <a:avLst/>
          </a:prstGeom>
          <a:noFill/>
          <a:ln>
            <a:noFill/>
          </a:ln>
        </p:spPr>
      </p:pic>
      <p:pic>
        <p:nvPicPr>
          <p:cNvPr id="527" name="Google Shape;527;g136de1a226a_0_8"/>
          <p:cNvPicPr preferRelativeResize="0"/>
          <p:nvPr/>
        </p:nvPicPr>
        <p:blipFill rotWithShape="1">
          <a:blip r:embed="rId4">
            <a:alphaModFix/>
          </a:blip>
          <a:srcRect b="0" l="0" r="0" t="0"/>
          <a:stretch/>
        </p:blipFill>
        <p:spPr>
          <a:xfrm>
            <a:off x="5201450" y="841625"/>
            <a:ext cx="4168576" cy="3616950"/>
          </a:xfrm>
          <a:prstGeom prst="rect">
            <a:avLst/>
          </a:prstGeom>
          <a:noFill/>
          <a:ln>
            <a:noFill/>
          </a:ln>
        </p:spPr>
      </p:pic>
      <p:pic>
        <p:nvPicPr>
          <p:cNvPr id="528" name="Google Shape;528;g136de1a226a_0_8"/>
          <p:cNvPicPr preferRelativeResize="0"/>
          <p:nvPr/>
        </p:nvPicPr>
        <p:blipFill rotWithShape="1">
          <a:blip r:embed="rId5">
            <a:alphaModFix/>
          </a:blip>
          <a:srcRect b="0" l="0" r="0" t="0"/>
          <a:stretch/>
        </p:blipFill>
        <p:spPr>
          <a:xfrm>
            <a:off x="2487706" y="841625"/>
            <a:ext cx="4168576" cy="3616950"/>
          </a:xfrm>
          <a:prstGeom prst="rect">
            <a:avLst/>
          </a:prstGeom>
          <a:noFill/>
          <a:ln>
            <a:noFill/>
          </a:ln>
        </p:spPr>
      </p:pic>
      <p:sp>
        <p:nvSpPr>
          <p:cNvPr id="529" name="Google Shape;529;g136de1a226a_0_8"/>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40</a:t>
            </a:r>
            <a:endParaRPr/>
          </a:p>
        </p:txBody>
      </p:sp>
      <p:sp>
        <p:nvSpPr>
          <p:cNvPr id="530" name="Google Shape;530;g136de1a226a_0_8"/>
          <p:cNvSpPr txBox="1"/>
          <p:nvPr/>
        </p:nvSpPr>
        <p:spPr>
          <a:xfrm>
            <a:off x="607113" y="3671425"/>
            <a:ext cx="250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endParaRPr>
          </a:p>
          <a:p>
            <a:pPr indent="0" lvl="0" marL="0" rtl="0" algn="ctr">
              <a:spcBef>
                <a:spcPts val="0"/>
              </a:spcBef>
              <a:spcAft>
                <a:spcPts val="0"/>
              </a:spcAft>
              <a:buNone/>
            </a:pPr>
            <a:r>
              <a:rPr lang="en-GB" u="sng">
                <a:solidFill>
                  <a:schemeClr val="lt1"/>
                </a:solidFill>
                <a:latin typeface="Lato"/>
                <a:ea typeface="Lato"/>
                <a:cs typeface="Lato"/>
                <a:sym typeface="Lato"/>
                <a:hlinkClick r:id="rId6">
                  <a:extLst>
                    <a:ext uri="{A12FA001-AC4F-418D-AE19-62706E023703}">
                      <ahyp:hlinkClr val="tx"/>
                    </a:ext>
                  </a:extLst>
                </a:hlinkClick>
              </a:rPr>
              <a:t>Government website</a:t>
            </a:r>
            <a:endParaRPr>
              <a:solidFill>
                <a:schemeClr val="lt1"/>
              </a:solidFill>
              <a:latin typeface="Lato"/>
              <a:ea typeface="Lato"/>
              <a:cs typeface="Lato"/>
              <a:sym typeface="Lato"/>
            </a:endParaRPr>
          </a:p>
        </p:txBody>
      </p:sp>
      <p:sp>
        <p:nvSpPr>
          <p:cNvPr id="531" name="Google Shape;531;g136de1a226a_0_8"/>
          <p:cNvSpPr txBox="1"/>
          <p:nvPr/>
        </p:nvSpPr>
        <p:spPr>
          <a:xfrm>
            <a:off x="9228075" y="3051000"/>
            <a:ext cx="2816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2400" u="none" cap="none" strike="noStrike">
              <a:solidFill>
                <a:srgbClr val="FF8022"/>
              </a:solidFill>
              <a:latin typeface="Lato"/>
              <a:ea typeface="Lato"/>
              <a:cs typeface="Lato"/>
              <a:sym typeface="Lato"/>
            </a:endParaRPr>
          </a:p>
        </p:txBody>
      </p:sp>
      <p:sp>
        <p:nvSpPr>
          <p:cNvPr id="532" name="Google Shape;532;g136de1a226a_0_8"/>
          <p:cNvSpPr txBox="1"/>
          <p:nvPr/>
        </p:nvSpPr>
        <p:spPr>
          <a:xfrm>
            <a:off x="3072000" y="3884608"/>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u="sng">
                <a:solidFill>
                  <a:schemeClr val="lt1"/>
                </a:solidFill>
                <a:latin typeface="Lato"/>
                <a:ea typeface="Lato"/>
                <a:cs typeface="Lato"/>
                <a:sym typeface="Lato"/>
                <a:hlinkClick r:id="rId7">
                  <a:extLst>
                    <a:ext uri="{A12FA001-AC4F-418D-AE19-62706E023703}">
                      <ahyp:hlinkClr val="tx"/>
                    </a:ext>
                  </a:extLst>
                </a:hlinkClick>
              </a:rPr>
              <a:t>The Salary Calculator </a:t>
            </a:r>
            <a:endParaRPr/>
          </a:p>
        </p:txBody>
      </p:sp>
      <p:sp>
        <p:nvSpPr>
          <p:cNvPr id="533" name="Google Shape;533;g136de1a226a_0_8"/>
          <p:cNvSpPr txBox="1"/>
          <p:nvPr/>
        </p:nvSpPr>
        <p:spPr>
          <a:xfrm>
            <a:off x="5785738" y="38846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u="sng">
                <a:solidFill>
                  <a:schemeClr val="lt1"/>
                </a:solidFill>
                <a:latin typeface="Lato"/>
                <a:ea typeface="Lato"/>
                <a:cs typeface="Lato"/>
                <a:sym typeface="Lato"/>
                <a:hlinkClick r:id="rId8">
                  <a:extLst>
                    <a:ext uri="{A12FA001-AC4F-418D-AE19-62706E023703}">
                      <ahyp:hlinkClr val="tx"/>
                    </a:ext>
                  </a:extLst>
                </a:hlinkClick>
              </a:rPr>
              <a:t>Listen to Tax Man</a:t>
            </a:r>
            <a:endParaRPr>
              <a:solidFill>
                <a:schemeClr val="lt1"/>
              </a:solidFill>
              <a:latin typeface="Lato"/>
              <a:ea typeface="Lato"/>
              <a:cs typeface="Lato"/>
              <a:sym typeface="Lato"/>
            </a:endParaRPr>
          </a:p>
        </p:txBody>
      </p:sp>
      <p:sp>
        <p:nvSpPr>
          <p:cNvPr id="534" name="Google Shape;534;g136de1a226a_0_8"/>
          <p:cNvSpPr txBox="1"/>
          <p:nvPr/>
        </p:nvSpPr>
        <p:spPr>
          <a:xfrm>
            <a:off x="472450" y="275350"/>
            <a:ext cx="6806100" cy="88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2600">
                <a:solidFill>
                  <a:srgbClr val="FF8022"/>
                </a:solidFill>
                <a:latin typeface="Lato Black"/>
                <a:ea typeface="Lato Black"/>
                <a:cs typeface="Lato Black"/>
                <a:sym typeface="Lato Black"/>
              </a:rPr>
              <a:t>Where can I go for some online support working out my deductions?</a:t>
            </a:r>
            <a:endParaRPr b="1" sz="2600">
              <a:solidFill>
                <a:srgbClr val="FF8022"/>
              </a:solidFill>
              <a:latin typeface="Lato Black"/>
              <a:ea typeface="Lato Black"/>
              <a:cs typeface="Lato Black"/>
              <a:sym typeface="Lato Black"/>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136e77bc018_0_5"/>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41</a:t>
            </a:r>
            <a:endParaRPr/>
          </a:p>
        </p:txBody>
      </p:sp>
      <p:sp>
        <p:nvSpPr>
          <p:cNvPr id="540" name="Google Shape;540;g136e77bc018_0_5"/>
          <p:cNvSpPr txBox="1"/>
          <p:nvPr/>
        </p:nvSpPr>
        <p:spPr>
          <a:xfrm>
            <a:off x="445175" y="330500"/>
            <a:ext cx="7139700" cy="377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600">
                <a:solidFill>
                  <a:srgbClr val="FF8022"/>
                </a:solidFill>
                <a:latin typeface="Lato Black"/>
                <a:ea typeface="Lato Black"/>
                <a:cs typeface="Lato Black"/>
                <a:sym typeface="Lato Black"/>
              </a:rPr>
              <a:t>Where does my tax money go</a:t>
            </a:r>
            <a:r>
              <a:rPr b="1" lang="en-GB" sz="2600">
                <a:solidFill>
                  <a:srgbClr val="FF8022"/>
                </a:solidFill>
                <a:latin typeface="Lato Black"/>
                <a:ea typeface="Lato Black"/>
                <a:cs typeface="Lato Black"/>
                <a:sym typeface="Lato Black"/>
              </a:rPr>
              <a:t>?</a:t>
            </a:r>
            <a:endParaRPr b="1" sz="3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sz="3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sz="2100">
              <a:solidFill>
                <a:srgbClr val="FF8022"/>
              </a:solidFill>
              <a:latin typeface="Lato"/>
              <a:ea typeface="Lato"/>
              <a:cs typeface="Lato"/>
              <a:sym typeface="Lato"/>
            </a:endParaRPr>
          </a:p>
        </p:txBody>
      </p:sp>
      <p:pic>
        <p:nvPicPr>
          <p:cNvPr id="541" name="Google Shape;541;g136e77bc018_0_5"/>
          <p:cNvPicPr preferRelativeResize="0"/>
          <p:nvPr/>
        </p:nvPicPr>
        <p:blipFill rotWithShape="1">
          <a:blip r:embed="rId3">
            <a:alphaModFix/>
          </a:blip>
          <a:srcRect b="-395" l="0" r="0" t="19756"/>
          <a:stretch/>
        </p:blipFill>
        <p:spPr>
          <a:xfrm>
            <a:off x="291700" y="1939025"/>
            <a:ext cx="6130627" cy="3047450"/>
          </a:xfrm>
          <a:prstGeom prst="rect">
            <a:avLst/>
          </a:prstGeom>
          <a:noFill/>
          <a:ln>
            <a:noFill/>
          </a:ln>
        </p:spPr>
      </p:pic>
      <p:sp>
        <p:nvSpPr>
          <p:cNvPr id="542" name="Google Shape;542;g136e77bc018_0_5"/>
          <p:cNvSpPr/>
          <p:nvPr/>
        </p:nvSpPr>
        <p:spPr>
          <a:xfrm>
            <a:off x="5241175" y="2401650"/>
            <a:ext cx="1012800" cy="2667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136e77bc018_0_5"/>
          <p:cNvSpPr/>
          <p:nvPr/>
        </p:nvSpPr>
        <p:spPr>
          <a:xfrm>
            <a:off x="5077625" y="4310350"/>
            <a:ext cx="1012800" cy="2667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136e77bc018_0_5"/>
          <p:cNvSpPr/>
          <p:nvPr/>
        </p:nvSpPr>
        <p:spPr>
          <a:xfrm>
            <a:off x="2535150" y="4537075"/>
            <a:ext cx="1012800" cy="2667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136e77bc018_0_5"/>
          <p:cNvSpPr/>
          <p:nvPr/>
        </p:nvSpPr>
        <p:spPr>
          <a:xfrm>
            <a:off x="661750" y="4001825"/>
            <a:ext cx="2005500" cy="2667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136e77bc018_0_5"/>
          <p:cNvSpPr/>
          <p:nvPr/>
        </p:nvSpPr>
        <p:spPr>
          <a:xfrm>
            <a:off x="1910675" y="3544800"/>
            <a:ext cx="756600" cy="2667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136e77bc018_0_5"/>
          <p:cNvSpPr/>
          <p:nvPr/>
        </p:nvSpPr>
        <p:spPr>
          <a:xfrm>
            <a:off x="1910675" y="2786500"/>
            <a:ext cx="756600" cy="2667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136e77bc018_0_5"/>
          <p:cNvSpPr txBox="1"/>
          <p:nvPr/>
        </p:nvSpPr>
        <p:spPr>
          <a:xfrm>
            <a:off x="343325" y="1076375"/>
            <a:ext cx="59706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chemeClr val="accent2"/>
                </a:solidFill>
                <a:latin typeface="Lato Black"/>
                <a:ea typeface="Lato Black"/>
                <a:cs typeface="Lato Black"/>
                <a:sym typeface="Lato Black"/>
              </a:rPr>
              <a:t>Match the main areas of public spending (listed in the box) to the segments on the pie chart</a:t>
            </a:r>
            <a:endParaRPr sz="1800">
              <a:solidFill>
                <a:schemeClr val="accent2"/>
              </a:solidFill>
              <a:latin typeface="Lato Black"/>
              <a:ea typeface="Lato Black"/>
              <a:cs typeface="Lato Black"/>
              <a:sym typeface="Lato Black"/>
            </a:endParaRPr>
          </a:p>
        </p:txBody>
      </p:sp>
      <p:sp>
        <p:nvSpPr>
          <p:cNvPr id="549" name="Google Shape;549;g136e77bc018_0_5"/>
          <p:cNvSpPr txBox="1"/>
          <p:nvPr/>
        </p:nvSpPr>
        <p:spPr>
          <a:xfrm>
            <a:off x="6594175" y="1176075"/>
            <a:ext cx="2417100" cy="25860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Health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Industry, agriculture and employment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Social protection (hospitals, home care)</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Defence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Education</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Transport</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lt1"/>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13710c85c8b_0_76"/>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42</a:t>
            </a:r>
            <a:endParaRPr/>
          </a:p>
        </p:txBody>
      </p:sp>
      <p:pic>
        <p:nvPicPr>
          <p:cNvPr id="555" name="Google Shape;555;g13710c85c8b_0_76"/>
          <p:cNvPicPr preferRelativeResize="0"/>
          <p:nvPr/>
        </p:nvPicPr>
        <p:blipFill rotWithShape="1">
          <a:blip r:embed="rId3">
            <a:alphaModFix/>
          </a:blip>
          <a:srcRect b="-395" l="0" r="0" t="19756"/>
          <a:stretch/>
        </p:blipFill>
        <p:spPr>
          <a:xfrm>
            <a:off x="291700" y="2015225"/>
            <a:ext cx="6130627" cy="3047450"/>
          </a:xfrm>
          <a:prstGeom prst="rect">
            <a:avLst/>
          </a:prstGeom>
          <a:noFill/>
          <a:ln>
            <a:noFill/>
          </a:ln>
        </p:spPr>
      </p:pic>
      <p:sp>
        <p:nvSpPr>
          <p:cNvPr id="556" name="Google Shape;556;g13710c85c8b_0_76"/>
          <p:cNvSpPr txBox="1"/>
          <p:nvPr/>
        </p:nvSpPr>
        <p:spPr>
          <a:xfrm>
            <a:off x="445175" y="330500"/>
            <a:ext cx="7139700" cy="377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600">
                <a:solidFill>
                  <a:srgbClr val="FF8022"/>
                </a:solidFill>
                <a:latin typeface="Lato Black"/>
                <a:ea typeface="Lato Black"/>
                <a:cs typeface="Lato Black"/>
                <a:sym typeface="Lato Black"/>
              </a:rPr>
              <a:t>Where does my tax money go?</a:t>
            </a:r>
            <a:endParaRPr b="1" sz="3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sz="3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sz="2100">
              <a:solidFill>
                <a:srgbClr val="FF8022"/>
              </a:solidFill>
              <a:latin typeface="Lato"/>
              <a:ea typeface="Lato"/>
              <a:cs typeface="Lato"/>
              <a:sym typeface="Lato"/>
            </a:endParaRPr>
          </a:p>
        </p:txBody>
      </p:sp>
      <p:sp>
        <p:nvSpPr>
          <p:cNvPr id="557" name="Google Shape;557;g13710c85c8b_0_76"/>
          <p:cNvSpPr txBox="1"/>
          <p:nvPr/>
        </p:nvSpPr>
        <p:spPr>
          <a:xfrm>
            <a:off x="343315" y="1208125"/>
            <a:ext cx="62745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chemeClr val="accent2"/>
                </a:solidFill>
                <a:latin typeface="Lato Black"/>
                <a:ea typeface="Lato Black"/>
                <a:cs typeface="Lato Black"/>
                <a:sym typeface="Lato Black"/>
              </a:rPr>
              <a:t>Match the main areas of public spending (listed in the box) to the segments on the pie chart</a:t>
            </a:r>
            <a:endParaRPr sz="1800">
              <a:solidFill>
                <a:schemeClr val="accent2"/>
              </a:solidFill>
              <a:latin typeface="Lato Black"/>
              <a:ea typeface="Lato Black"/>
              <a:cs typeface="Lato Black"/>
              <a:sym typeface="Lato Black"/>
            </a:endParaRPr>
          </a:p>
        </p:txBody>
      </p:sp>
      <p:sp>
        <p:nvSpPr>
          <p:cNvPr id="558" name="Google Shape;558;g13710c85c8b_0_76"/>
          <p:cNvSpPr txBox="1"/>
          <p:nvPr/>
        </p:nvSpPr>
        <p:spPr>
          <a:xfrm>
            <a:off x="6529150" y="2064625"/>
            <a:ext cx="2417100" cy="25860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Health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Industry, agriculture and employment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Social protection (hospitals, home care)</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Defence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Education</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6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Transport</a:t>
            </a:r>
            <a:endParaRPr b="1">
              <a:solidFill>
                <a:schemeClr val="dk1"/>
              </a:solidFill>
              <a:latin typeface="Lato"/>
              <a:ea typeface="Lato"/>
              <a:cs typeface="Lato"/>
              <a:sym typeface="Lato"/>
            </a:endParaRPr>
          </a:p>
          <a:p>
            <a:pPr indent="0" lvl="0" marL="457200" rtl="0" algn="l">
              <a:spcBef>
                <a:spcPts val="0"/>
              </a:spcBef>
              <a:spcAft>
                <a:spcPts val="0"/>
              </a:spcAft>
              <a:buNone/>
            </a:pPr>
            <a:r>
              <a:t/>
            </a:r>
            <a:endParaRPr b="1">
              <a:solidFill>
                <a:schemeClr val="dk1"/>
              </a:solidFill>
              <a:latin typeface="Lato"/>
              <a:ea typeface="Lato"/>
              <a:cs typeface="Lato"/>
              <a:sym typeface="Lato"/>
            </a:endParaRPr>
          </a:p>
        </p:txBody>
      </p:sp>
      <p:sp>
        <p:nvSpPr>
          <p:cNvPr id="559" name="Google Shape;559;g13710c85c8b_0_76"/>
          <p:cNvSpPr txBox="1"/>
          <p:nvPr/>
        </p:nvSpPr>
        <p:spPr>
          <a:xfrm>
            <a:off x="6488225" y="1526725"/>
            <a:ext cx="2417100" cy="3387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latin typeface="Lato"/>
              <a:ea typeface="Lato"/>
              <a:cs typeface="Lato"/>
              <a:sym typeface="Lato"/>
            </a:endParaRPr>
          </a:p>
        </p:txBody>
      </p:sp>
      <p:sp>
        <p:nvSpPr>
          <p:cNvPr id="560" name="Google Shape;560;g13710c85c8b_0_76"/>
          <p:cNvSpPr/>
          <p:nvPr/>
        </p:nvSpPr>
        <p:spPr>
          <a:xfrm>
            <a:off x="6498525" y="1555700"/>
            <a:ext cx="2447700" cy="475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000">
                <a:solidFill>
                  <a:schemeClr val="lt1"/>
                </a:solidFill>
                <a:latin typeface="Lato"/>
                <a:ea typeface="Lato"/>
                <a:cs typeface="Lato"/>
                <a:sym typeface="Lato"/>
              </a:rPr>
              <a:t>Open up the Statista link </a:t>
            </a:r>
            <a:r>
              <a:rPr b="1" lang="en-GB" sz="1000" u="sng">
                <a:solidFill>
                  <a:schemeClr val="lt1"/>
                </a:solidFill>
                <a:latin typeface="Lato"/>
                <a:ea typeface="Lato"/>
                <a:cs typeface="Lato"/>
                <a:sym typeface="Lato"/>
                <a:hlinkClick r:id="rId4">
                  <a:extLst>
                    <a:ext uri="{A12FA001-AC4F-418D-AE19-62706E023703}">
                      <ahyp:hlinkClr val="tx"/>
                    </a:ext>
                  </a:extLst>
                </a:hlinkClick>
              </a:rPr>
              <a:t>here</a:t>
            </a:r>
            <a:r>
              <a:rPr b="1" lang="en-GB" sz="1000">
                <a:solidFill>
                  <a:schemeClr val="lt1"/>
                </a:solidFill>
                <a:uFill>
                  <a:noFill/>
                </a:uFill>
                <a:latin typeface="Lato"/>
                <a:ea typeface="Lato"/>
                <a:cs typeface="Lato"/>
                <a:sym typeface="Lato"/>
                <a:hlinkClick r:id="rId5">
                  <a:extLst>
                    <a:ext uri="{A12FA001-AC4F-418D-AE19-62706E023703}">
                      <ahyp:hlinkClr val="tx"/>
                    </a:ext>
                  </a:extLst>
                </a:hlinkClick>
              </a:rPr>
              <a:t> </a:t>
            </a:r>
            <a:r>
              <a:rPr b="1" lang="en-GB" sz="1000">
                <a:solidFill>
                  <a:schemeClr val="lt1"/>
                </a:solidFill>
                <a:latin typeface="Lato"/>
                <a:ea typeface="Lato"/>
                <a:cs typeface="Lato"/>
                <a:sym typeface="Lato"/>
              </a:rPr>
              <a:t>to see the full amounts in billions!</a:t>
            </a:r>
            <a:endParaRPr b="1" sz="1000">
              <a:solidFill>
                <a:schemeClr val="lt1"/>
              </a:solidFill>
              <a:latin typeface="Lato"/>
              <a:ea typeface="Lato"/>
              <a:cs typeface="Lato"/>
              <a:sym typeface="Lato"/>
            </a:endParaRPr>
          </a:p>
        </p:txBody>
      </p:sp>
      <p:pic>
        <p:nvPicPr>
          <p:cNvPr id="561" name="Google Shape;561;g13710c85c8b_0_76"/>
          <p:cNvPicPr preferRelativeResize="0"/>
          <p:nvPr/>
        </p:nvPicPr>
        <p:blipFill>
          <a:blip r:embed="rId6">
            <a:alphaModFix/>
          </a:blip>
          <a:stretch>
            <a:fillRect/>
          </a:stretch>
        </p:blipFill>
        <p:spPr>
          <a:xfrm>
            <a:off x="1884750" y="3628435"/>
            <a:ext cx="473700" cy="17764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136e006184e_0_13"/>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43</a:t>
            </a:r>
            <a:endParaRPr/>
          </a:p>
        </p:txBody>
      </p:sp>
      <p:sp>
        <p:nvSpPr>
          <p:cNvPr id="567" name="Google Shape;567;g136e006184e_0_13"/>
          <p:cNvSpPr txBox="1"/>
          <p:nvPr/>
        </p:nvSpPr>
        <p:spPr>
          <a:xfrm>
            <a:off x="472449" y="351542"/>
            <a:ext cx="51711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rgbClr val="FF8022"/>
                </a:solidFill>
                <a:latin typeface="Lato Black"/>
                <a:ea typeface="Lato Black"/>
                <a:cs typeface="Lato Black"/>
                <a:sym typeface="Lato Black"/>
              </a:rPr>
              <a:t>Key income tax facts!</a:t>
            </a:r>
            <a:endParaRPr b="1" sz="3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b="1" lang="en-GB" sz="2400">
                <a:solidFill>
                  <a:schemeClr val="lt1"/>
                </a:solidFill>
                <a:latin typeface="Lato"/>
                <a:ea typeface="Lato"/>
                <a:cs typeface="Lato"/>
                <a:sym typeface="Lato"/>
              </a:rPr>
              <a:t>True or false?</a:t>
            </a:r>
            <a:endParaRPr b="1" sz="2400">
              <a:solidFill>
                <a:schemeClr val="lt1"/>
              </a:solidFill>
              <a:latin typeface="Lato"/>
              <a:ea typeface="Lato"/>
              <a:cs typeface="Lato"/>
              <a:sym typeface="Lato"/>
            </a:endParaRPr>
          </a:p>
        </p:txBody>
      </p:sp>
      <p:sp>
        <p:nvSpPr>
          <p:cNvPr id="568" name="Google Shape;568;g136e006184e_0_13"/>
          <p:cNvSpPr txBox="1"/>
          <p:nvPr/>
        </p:nvSpPr>
        <p:spPr>
          <a:xfrm>
            <a:off x="396250" y="1354475"/>
            <a:ext cx="6731100" cy="3632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HMRC (Her Majesty’s Revenue and Customs) is in charge of tax for the whole country</a:t>
            </a:r>
            <a:endParaRPr b="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Cash is tax-free money</a:t>
            </a:r>
            <a:endParaRPr b="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Y</a:t>
            </a:r>
            <a:r>
              <a:rPr b="1" lang="en-GB" sz="1600">
                <a:solidFill>
                  <a:schemeClr val="lt1"/>
                </a:solidFill>
                <a:latin typeface="Lato"/>
                <a:ea typeface="Lato"/>
                <a:cs typeface="Lato"/>
                <a:sym typeface="Lato"/>
              </a:rPr>
              <a:t>ou don’t have to pay tax on earnings from abroad</a:t>
            </a:r>
            <a:endParaRPr b="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In the UK income tax rates are progressive, meaning the more you earn the more you pay</a:t>
            </a:r>
            <a:endParaRPr b="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If you’re self employed, you’re responsible for paying your own tax</a:t>
            </a:r>
            <a:endParaRPr b="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Only some people have a tax code</a:t>
            </a:r>
            <a:endParaRPr b="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Tax money </a:t>
            </a:r>
            <a:r>
              <a:rPr b="1" lang="en-GB" sz="1600">
                <a:solidFill>
                  <a:schemeClr val="lt1"/>
                </a:solidFill>
                <a:latin typeface="Lato"/>
                <a:ea typeface="Lato"/>
                <a:cs typeface="Lato"/>
                <a:sym typeface="Lato"/>
              </a:rPr>
              <a:t>goes to the government for government spending e.g. NHS, sick pay, welfare, defence, transportation</a:t>
            </a:r>
            <a:endParaRPr b="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You’ll never be taxed wrongly </a:t>
            </a:r>
            <a:endParaRPr b="1" sz="1600">
              <a:solidFill>
                <a:srgbClr val="38761D"/>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Scottish tax rates are the same as the rest of the UK</a:t>
            </a:r>
            <a:endParaRPr b="1" sz="1600">
              <a:solidFill>
                <a:schemeClr val="lt1"/>
              </a:solidFill>
              <a:latin typeface="Lato"/>
              <a:ea typeface="Lato"/>
              <a:cs typeface="Lato"/>
              <a:sym typeface="Lato"/>
            </a:endParaRPr>
          </a:p>
          <a:p>
            <a:pPr indent="0" lvl="0" marL="0" rtl="0" algn="l">
              <a:spcBef>
                <a:spcPts val="0"/>
              </a:spcBef>
              <a:spcAft>
                <a:spcPts val="0"/>
              </a:spcAft>
              <a:buNone/>
            </a:pPr>
            <a:r>
              <a:t/>
            </a:r>
            <a:endParaRPr b="1" sz="1600">
              <a:solidFill>
                <a:schemeClr val="lt1"/>
              </a:solidFill>
              <a:latin typeface="Lato"/>
              <a:ea typeface="Lato"/>
              <a:cs typeface="Lato"/>
              <a:sym typeface="Lato"/>
            </a:endParaRPr>
          </a:p>
          <a:p>
            <a:pPr indent="0" lvl="0" marL="914400" rtl="0" algn="l">
              <a:spcBef>
                <a:spcPts val="0"/>
              </a:spcBef>
              <a:spcAft>
                <a:spcPts val="0"/>
              </a:spcAft>
              <a:buNone/>
            </a:pPr>
            <a:r>
              <a:t/>
            </a:r>
            <a:endParaRPr sz="1600">
              <a:solidFill>
                <a:schemeClr val="lt1"/>
              </a:solidFill>
              <a:latin typeface="Lato"/>
              <a:ea typeface="Lato"/>
              <a:cs typeface="Lato"/>
              <a:sym typeface="Lato"/>
            </a:endParaRPr>
          </a:p>
        </p:txBody>
      </p:sp>
      <p:pic>
        <p:nvPicPr>
          <p:cNvPr id="569" name="Google Shape;569;g136e006184e_0_13"/>
          <p:cNvPicPr preferRelativeResize="0"/>
          <p:nvPr/>
        </p:nvPicPr>
        <p:blipFill>
          <a:blip r:embed="rId3">
            <a:alphaModFix/>
          </a:blip>
          <a:stretch>
            <a:fillRect/>
          </a:stretch>
        </p:blipFill>
        <p:spPr>
          <a:xfrm>
            <a:off x="7084275" y="946375"/>
            <a:ext cx="2059726" cy="1285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142227ffe95_0_283"/>
          <p:cNvSpPr txBox="1"/>
          <p:nvPr/>
        </p:nvSpPr>
        <p:spPr>
          <a:xfrm>
            <a:off x="352181" y="4644637"/>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Lato"/>
              <a:ea typeface="Lato"/>
              <a:cs typeface="Lato"/>
              <a:sym typeface="Lato"/>
            </a:endParaRPr>
          </a:p>
        </p:txBody>
      </p:sp>
      <p:sp>
        <p:nvSpPr>
          <p:cNvPr id="575" name="Google Shape;575;g142227ffe95_0_283"/>
          <p:cNvSpPr txBox="1"/>
          <p:nvPr/>
        </p:nvSpPr>
        <p:spPr>
          <a:xfrm>
            <a:off x="464252" y="3381362"/>
            <a:ext cx="726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7</a:t>
            </a:r>
            <a:r>
              <a:rPr b="1" lang="en-GB" sz="1600">
                <a:solidFill>
                  <a:schemeClr val="lt1"/>
                </a:solidFill>
                <a:latin typeface="Lato"/>
                <a:ea typeface="Lato"/>
                <a:cs typeface="Lato"/>
                <a:sym typeface="Lato"/>
              </a:rPr>
              <a:t>.    </a:t>
            </a:r>
            <a:r>
              <a:rPr b="1" lang="en-GB" sz="1600">
                <a:solidFill>
                  <a:schemeClr val="lt1"/>
                </a:solidFill>
                <a:latin typeface="Lato"/>
                <a:ea typeface="Lato"/>
                <a:cs typeface="Lato"/>
                <a:sym typeface="Lato"/>
              </a:rPr>
              <a:t>Tax money goes to the government for government spending e.g. NHS,</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GB" sz="1600">
                <a:solidFill>
                  <a:schemeClr val="lt1"/>
                </a:solidFill>
                <a:latin typeface="Lato"/>
                <a:ea typeface="Lato"/>
                <a:cs typeface="Lato"/>
                <a:sym typeface="Lato"/>
              </a:rPr>
              <a:t>       </a:t>
            </a:r>
            <a:r>
              <a:rPr b="1" lang="en-GB" sz="700">
                <a:solidFill>
                  <a:schemeClr val="lt1"/>
                </a:solidFill>
                <a:latin typeface="Lato"/>
                <a:ea typeface="Lato"/>
                <a:cs typeface="Lato"/>
                <a:sym typeface="Lato"/>
              </a:rPr>
              <a:t> </a:t>
            </a:r>
            <a:r>
              <a:rPr b="1" lang="en-GB" sz="1600">
                <a:solidFill>
                  <a:schemeClr val="lt1"/>
                </a:solidFill>
                <a:latin typeface="Lato"/>
                <a:ea typeface="Lato"/>
                <a:cs typeface="Lato"/>
                <a:sym typeface="Lato"/>
              </a:rPr>
              <a:t>sick pay, welfare, defence, transportation</a:t>
            </a:r>
            <a:endParaRPr sz="1600">
              <a:solidFill>
                <a:schemeClr val="lt1"/>
              </a:solidFill>
              <a:latin typeface="Lato"/>
              <a:ea typeface="Lato"/>
              <a:cs typeface="Lato"/>
              <a:sym typeface="Lato"/>
            </a:endParaRPr>
          </a:p>
        </p:txBody>
      </p:sp>
      <p:sp>
        <p:nvSpPr>
          <p:cNvPr id="576" name="Google Shape;576;g142227ffe95_0_283"/>
          <p:cNvSpPr txBox="1"/>
          <p:nvPr/>
        </p:nvSpPr>
        <p:spPr>
          <a:xfrm>
            <a:off x="465860" y="3129215"/>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6</a:t>
            </a:r>
            <a:r>
              <a:rPr b="1" lang="en-GB" sz="1600">
                <a:solidFill>
                  <a:schemeClr val="lt1"/>
                </a:solidFill>
                <a:latin typeface="Lato"/>
                <a:ea typeface="Lato"/>
                <a:cs typeface="Lato"/>
                <a:sym typeface="Lato"/>
              </a:rPr>
              <a:t>.    </a:t>
            </a:r>
            <a:r>
              <a:rPr b="1" lang="en-GB" sz="1600">
                <a:solidFill>
                  <a:schemeClr val="lt1"/>
                </a:solidFill>
                <a:latin typeface="Lato"/>
                <a:ea typeface="Lato"/>
                <a:cs typeface="Lato"/>
                <a:sym typeface="Lato"/>
              </a:rPr>
              <a:t>Only some people have a tax code</a:t>
            </a:r>
            <a:endParaRPr sz="1600">
              <a:solidFill>
                <a:schemeClr val="lt1"/>
              </a:solidFill>
              <a:latin typeface="Lato"/>
              <a:ea typeface="Lato"/>
              <a:cs typeface="Lato"/>
              <a:sym typeface="Lato"/>
            </a:endParaRPr>
          </a:p>
        </p:txBody>
      </p:sp>
      <p:sp>
        <p:nvSpPr>
          <p:cNvPr id="577" name="Google Shape;577;g142227ffe95_0_283"/>
          <p:cNvSpPr txBox="1"/>
          <p:nvPr/>
        </p:nvSpPr>
        <p:spPr>
          <a:xfrm>
            <a:off x="472450" y="2369196"/>
            <a:ext cx="726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4</a:t>
            </a:r>
            <a:r>
              <a:rPr b="1" lang="en-GB" sz="1600">
                <a:solidFill>
                  <a:schemeClr val="lt1"/>
                </a:solidFill>
                <a:latin typeface="Lato"/>
                <a:ea typeface="Lato"/>
                <a:cs typeface="Lato"/>
                <a:sym typeface="Lato"/>
              </a:rPr>
              <a:t>.    </a:t>
            </a:r>
            <a:r>
              <a:rPr b="1" lang="en-GB" sz="1600">
                <a:solidFill>
                  <a:schemeClr val="lt1"/>
                </a:solidFill>
                <a:latin typeface="Lato"/>
                <a:ea typeface="Lato"/>
                <a:cs typeface="Lato"/>
                <a:sym typeface="Lato"/>
              </a:rPr>
              <a:t>In the UK income tax rates are progressive, meaning the more you earn the more </a:t>
            </a:r>
            <a:r>
              <a:rPr b="1" lang="en-GB" sz="400">
                <a:solidFill>
                  <a:schemeClr val="lt1"/>
                </a:solidFill>
                <a:latin typeface="Lato"/>
                <a:ea typeface="Lato"/>
                <a:cs typeface="Lato"/>
                <a:sym typeface="Lato"/>
              </a:rPr>
              <a:t> </a:t>
            </a:r>
            <a:r>
              <a:rPr b="1" lang="en-GB" sz="1600">
                <a:solidFill>
                  <a:schemeClr val="lt1"/>
                </a:solidFill>
                <a:latin typeface="Lato"/>
                <a:ea typeface="Lato"/>
                <a:cs typeface="Lato"/>
                <a:sym typeface="Lato"/>
              </a:rPr>
              <a:t>you pay</a:t>
            </a:r>
            <a:endParaRPr sz="1600">
              <a:solidFill>
                <a:schemeClr val="lt1"/>
              </a:solidFill>
              <a:latin typeface="Lato"/>
              <a:ea typeface="Lato"/>
              <a:cs typeface="Lato"/>
              <a:sym typeface="Lato"/>
            </a:endParaRPr>
          </a:p>
        </p:txBody>
      </p:sp>
      <p:sp>
        <p:nvSpPr>
          <p:cNvPr id="578" name="Google Shape;578;g142227ffe95_0_283"/>
          <p:cNvSpPr txBox="1"/>
          <p:nvPr/>
        </p:nvSpPr>
        <p:spPr>
          <a:xfrm>
            <a:off x="472450" y="2114520"/>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3</a:t>
            </a:r>
            <a:r>
              <a:rPr b="1" lang="en-GB" sz="1600">
                <a:solidFill>
                  <a:schemeClr val="lt1"/>
                </a:solidFill>
                <a:latin typeface="Lato"/>
                <a:ea typeface="Lato"/>
                <a:cs typeface="Lato"/>
                <a:sym typeface="Lato"/>
              </a:rPr>
              <a:t>.    </a:t>
            </a:r>
            <a:r>
              <a:rPr b="1" lang="en-GB" sz="1600">
                <a:solidFill>
                  <a:schemeClr val="lt1"/>
                </a:solidFill>
                <a:latin typeface="Lato"/>
                <a:ea typeface="Lato"/>
                <a:cs typeface="Lato"/>
                <a:sym typeface="Lato"/>
              </a:rPr>
              <a:t>You don’t have to pay tax on earnings from abroad</a:t>
            </a:r>
            <a:endParaRPr sz="1600">
              <a:solidFill>
                <a:schemeClr val="lt1"/>
              </a:solidFill>
              <a:latin typeface="Lato"/>
              <a:ea typeface="Lato"/>
              <a:cs typeface="Lato"/>
              <a:sym typeface="Lato"/>
            </a:endParaRPr>
          </a:p>
        </p:txBody>
      </p:sp>
      <p:sp>
        <p:nvSpPr>
          <p:cNvPr id="579" name="Google Shape;579;g142227ffe95_0_283"/>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44</a:t>
            </a:r>
            <a:endParaRPr/>
          </a:p>
        </p:txBody>
      </p:sp>
      <p:sp>
        <p:nvSpPr>
          <p:cNvPr id="580" name="Google Shape;580;g142227ffe95_0_283"/>
          <p:cNvSpPr txBox="1"/>
          <p:nvPr/>
        </p:nvSpPr>
        <p:spPr>
          <a:xfrm>
            <a:off x="472449" y="351542"/>
            <a:ext cx="51711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rgbClr val="FF8022"/>
                </a:solidFill>
                <a:latin typeface="Lato Black"/>
                <a:ea typeface="Lato Black"/>
                <a:cs typeface="Lato Black"/>
                <a:sym typeface="Lato Black"/>
              </a:rPr>
              <a:t>Key income tax facts!</a:t>
            </a:r>
            <a:endParaRPr b="1" sz="3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b="1" lang="en-GB" sz="2400">
                <a:solidFill>
                  <a:schemeClr val="lt1"/>
                </a:solidFill>
                <a:latin typeface="Lato"/>
                <a:ea typeface="Lato"/>
                <a:cs typeface="Lato"/>
                <a:sym typeface="Lato"/>
              </a:rPr>
              <a:t>True or false?</a:t>
            </a:r>
            <a:endParaRPr b="1" sz="2400">
              <a:solidFill>
                <a:schemeClr val="lt1"/>
              </a:solidFill>
              <a:latin typeface="Lato"/>
              <a:ea typeface="Lato"/>
              <a:cs typeface="Lato"/>
              <a:sym typeface="Lato"/>
            </a:endParaRPr>
          </a:p>
        </p:txBody>
      </p:sp>
      <p:sp>
        <p:nvSpPr>
          <p:cNvPr id="581" name="Google Shape;581;g142227ffe95_0_283"/>
          <p:cNvSpPr txBox="1"/>
          <p:nvPr/>
        </p:nvSpPr>
        <p:spPr>
          <a:xfrm>
            <a:off x="396250" y="1354475"/>
            <a:ext cx="72618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Lato"/>
              <a:buAutoNum type="arabicPeriod"/>
            </a:pPr>
            <a:r>
              <a:rPr b="1" lang="en-GB" sz="1600">
                <a:solidFill>
                  <a:schemeClr val="lt1"/>
                </a:solidFill>
                <a:latin typeface="Lato"/>
                <a:ea typeface="Lato"/>
                <a:cs typeface="Lato"/>
                <a:sym typeface="Lato"/>
              </a:rPr>
              <a:t>HMRC (Her Majesty’s Revenue and Customs) is in charge of tax for the whole country</a:t>
            </a:r>
            <a:endParaRPr sz="1600">
              <a:solidFill>
                <a:schemeClr val="lt1"/>
              </a:solidFill>
              <a:latin typeface="Lato"/>
              <a:ea typeface="Lato"/>
              <a:cs typeface="Lato"/>
              <a:sym typeface="Lato"/>
            </a:endParaRPr>
          </a:p>
        </p:txBody>
      </p:sp>
      <p:sp>
        <p:nvSpPr>
          <p:cNvPr id="582" name="Google Shape;582;g142227ffe95_0_283"/>
          <p:cNvSpPr txBox="1"/>
          <p:nvPr/>
        </p:nvSpPr>
        <p:spPr>
          <a:xfrm>
            <a:off x="472450" y="1856715"/>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2.    </a:t>
            </a:r>
            <a:r>
              <a:rPr b="1" lang="en-GB" sz="1600">
                <a:solidFill>
                  <a:schemeClr val="lt1"/>
                </a:solidFill>
                <a:latin typeface="Lato"/>
                <a:ea typeface="Lato"/>
                <a:cs typeface="Lato"/>
                <a:sym typeface="Lato"/>
              </a:rPr>
              <a:t>Cash is tax-free money</a:t>
            </a:r>
            <a:endParaRPr sz="1600">
              <a:solidFill>
                <a:schemeClr val="lt1"/>
              </a:solidFill>
              <a:latin typeface="Lato"/>
              <a:ea typeface="Lato"/>
              <a:cs typeface="Lato"/>
              <a:sym typeface="Lato"/>
            </a:endParaRPr>
          </a:p>
        </p:txBody>
      </p:sp>
      <p:sp>
        <p:nvSpPr>
          <p:cNvPr id="583" name="Google Shape;583;g142227ffe95_0_283"/>
          <p:cNvSpPr txBox="1"/>
          <p:nvPr/>
        </p:nvSpPr>
        <p:spPr>
          <a:xfrm>
            <a:off x="464260" y="2871436"/>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5</a:t>
            </a:r>
            <a:r>
              <a:rPr b="1" lang="en-GB" sz="1600">
                <a:solidFill>
                  <a:schemeClr val="lt1"/>
                </a:solidFill>
                <a:latin typeface="Lato"/>
                <a:ea typeface="Lato"/>
                <a:cs typeface="Lato"/>
                <a:sym typeface="Lato"/>
              </a:rPr>
              <a:t>.    </a:t>
            </a:r>
            <a:r>
              <a:rPr b="1" lang="en-GB" sz="1600">
                <a:solidFill>
                  <a:schemeClr val="lt1"/>
                </a:solidFill>
                <a:latin typeface="Lato"/>
                <a:ea typeface="Lato"/>
                <a:cs typeface="Lato"/>
                <a:sym typeface="Lato"/>
              </a:rPr>
              <a:t>If you’re self employed, you’re responsible for paying your own tax</a:t>
            </a:r>
            <a:endParaRPr sz="1600">
              <a:solidFill>
                <a:schemeClr val="lt1"/>
              </a:solidFill>
              <a:latin typeface="Lato"/>
              <a:ea typeface="Lato"/>
              <a:cs typeface="Lato"/>
              <a:sym typeface="Lato"/>
            </a:endParaRPr>
          </a:p>
        </p:txBody>
      </p:sp>
      <p:sp>
        <p:nvSpPr>
          <p:cNvPr id="584" name="Google Shape;584;g142227ffe95_0_283"/>
          <p:cNvSpPr txBox="1"/>
          <p:nvPr/>
        </p:nvSpPr>
        <p:spPr>
          <a:xfrm>
            <a:off x="468360" y="3886169"/>
            <a:ext cx="726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8</a:t>
            </a:r>
            <a:r>
              <a:rPr b="1" lang="en-GB" sz="1600">
                <a:solidFill>
                  <a:schemeClr val="lt1"/>
                </a:solidFill>
                <a:latin typeface="Lato"/>
                <a:ea typeface="Lato"/>
                <a:cs typeface="Lato"/>
                <a:sym typeface="Lato"/>
              </a:rPr>
              <a:t>.    </a:t>
            </a:r>
            <a:r>
              <a:rPr b="1" lang="en-GB" sz="1600">
                <a:solidFill>
                  <a:schemeClr val="lt1"/>
                </a:solidFill>
                <a:latin typeface="Lato"/>
                <a:ea typeface="Lato"/>
                <a:cs typeface="Lato"/>
                <a:sym typeface="Lato"/>
              </a:rPr>
              <a:t>You’ll never be taxed wrongly. </a:t>
            </a:r>
            <a:r>
              <a:rPr b="1" i="1" lang="en-GB" sz="1600">
                <a:solidFill>
                  <a:schemeClr val="lt1"/>
                </a:solidFill>
                <a:latin typeface="Lato"/>
                <a:ea typeface="Lato"/>
                <a:cs typeface="Lato"/>
                <a:sym typeface="Lato"/>
              </a:rPr>
              <a:t>You might have overpaid or underpaid your tax and</a:t>
            </a:r>
            <a:r>
              <a:rPr b="1" i="1" lang="en-GB" sz="700">
                <a:solidFill>
                  <a:schemeClr val="lt1"/>
                </a:solidFill>
                <a:latin typeface="Lato"/>
                <a:ea typeface="Lato"/>
                <a:cs typeface="Lato"/>
                <a:sym typeface="Lato"/>
              </a:rPr>
              <a:t>  </a:t>
            </a:r>
            <a:r>
              <a:rPr b="1" i="1" lang="en-GB" sz="1600">
                <a:solidFill>
                  <a:schemeClr val="lt1"/>
                </a:solidFill>
                <a:latin typeface="Lato"/>
                <a:ea typeface="Lato"/>
                <a:cs typeface="Lato"/>
                <a:sym typeface="Lato"/>
              </a:rPr>
              <a:t>it’s up to you to check and follow up!</a:t>
            </a:r>
            <a:endParaRPr i="1" sz="1600">
              <a:solidFill>
                <a:schemeClr val="lt1"/>
              </a:solidFill>
              <a:latin typeface="Lato"/>
              <a:ea typeface="Lato"/>
              <a:cs typeface="Lato"/>
              <a:sym typeface="Lato"/>
            </a:endParaRPr>
          </a:p>
        </p:txBody>
      </p:sp>
      <p:sp>
        <p:nvSpPr>
          <p:cNvPr id="585" name="Google Shape;585;g142227ffe95_0_283"/>
          <p:cNvSpPr txBox="1"/>
          <p:nvPr/>
        </p:nvSpPr>
        <p:spPr>
          <a:xfrm>
            <a:off x="464260" y="4390947"/>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9</a:t>
            </a:r>
            <a:r>
              <a:rPr b="1" lang="en-GB" sz="1600">
                <a:solidFill>
                  <a:schemeClr val="lt1"/>
                </a:solidFill>
                <a:latin typeface="Lato"/>
                <a:ea typeface="Lato"/>
                <a:cs typeface="Lato"/>
                <a:sym typeface="Lato"/>
              </a:rPr>
              <a:t>.    </a:t>
            </a:r>
            <a:r>
              <a:rPr b="1" lang="en-GB" sz="1600">
                <a:solidFill>
                  <a:schemeClr val="lt1"/>
                </a:solidFill>
                <a:latin typeface="Lato"/>
                <a:ea typeface="Lato"/>
                <a:cs typeface="Lato"/>
                <a:sym typeface="Lato"/>
              </a:rPr>
              <a:t>Scottish tax rates are the same as the rest of the UK</a:t>
            </a:r>
            <a:endParaRPr sz="1600">
              <a:solidFill>
                <a:schemeClr val="lt1"/>
              </a:solidFill>
              <a:latin typeface="Lato"/>
              <a:ea typeface="Lato"/>
              <a:cs typeface="Lato"/>
              <a:sym typeface="Lato"/>
            </a:endParaRPr>
          </a:p>
        </p:txBody>
      </p:sp>
      <p:sp>
        <p:nvSpPr>
          <p:cNvPr id="586" name="Google Shape;586;g142227ffe95_0_283"/>
          <p:cNvSpPr txBox="1"/>
          <p:nvPr/>
        </p:nvSpPr>
        <p:spPr>
          <a:xfrm>
            <a:off x="396250" y="1354475"/>
            <a:ext cx="72618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HMRC (Her Majesty’s Revenue and Customs) is in charge of tax for the whole country</a:t>
            </a:r>
            <a:endParaRPr sz="1600">
              <a:solidFill>
                <a:srgbClr val="00FF00"/>
              </a:solidFill>
              <a:latin typeface="Lato"/>
              <a:ea typeface="Lato"/>
              <a:cs typeface="Lato"/>
              <a:sym typeface="Lato"/>
            </a:endParaRPr>
          </a:p>
        </p:txBody>
      </p:sp>
      <p:sp>
        <p:nvSpPr>
          <p:cNvPr id="587" name="Google Shape;587;g142227ffe95_0_283"/>
          <p:cNvSpPr txBox="1"/>
          <p:nvPr/>
        </p:nvSpPr>
        <p:spPr>
          <a:xfrm>
            <a:off x="472440" y="1856715"/>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Lato"/>
                <a:ea typeface="Lato"/>
                <a:cs typeface="Lato"/>
                <a:sym typeface="Lato"/>
              </a:rPr>
              <a:t>2.    Cash is tax-free money</a:t>
            </a:r>
            <a:endParaRPr sz="1600">
              <a:solidFill>
                <a:srgbClr val="FF0000"/>
              </a:solidFill>
              <a:latin typeface="Lato"/>
              <a:ea typeface="Lato"/>
              <a:cs typeface="Lato"/>
              <a:sym typeface="Lato"/>
            </a:endParaRPr>
          </a:p>
        </p:txBody>
      </p:sp>
      <p:sp>
        <p:nvSpPr>
          <p:cNvPr id="588" name="Google Shape;588;g142227ffe95_0_283"/>
          <p:cNvSpPr txBox="1"/>
          <p:nvPr/>
        </p:nvSpPr>
        <p:spPr>
          <a:xfrm>
            <a:off x="472450" y="2114527"/>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0FF00"/>
                </a:solidFill>
                <a:latin typeface="Lato"/>
                <a:ea typeface="Lato"/>
                <a:cs typeface="Lato"/>
                <a:sym typeface="Lato"/>
              </a:rPr>
              <a:t>3.    You don’t have to pay tax on earnings from abroad</a:t>
            </a:r>
            <a:endParaRPr sz="1600">
              <a:solidFill>
                <a:srgbClr val="00FF00"/>
              </a:solidFill>
              <a:latin typeface="Lato"/>
              <a:ea typeface="Lato"/>
              <a:cs typeface="Lato"/>
              <a:sym typeface="Lato"/>
            </a:endParaRPr>
          </a:p>
        </p:txBody>
      </p:sp>
      <p:sp>
        <p:nvSpPr>
          <p:cNvPr id="589" name="Google Shape;589;g142227ffe95_0_283"/>
          <p:cNvSpPr txBox="1"/>
          <p:nvPr/>
        </p:nvSpPr>
        <p:spPr>
          <a:xfrm>
            <a:off x="472438" y="2369964"/>
            <a:ext cx="726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0FF00"/>
                </a:solidFill>
                <a:latin typeface="Lato"/>
                <a:ea typeface="Lato"/>
                <a:cs typeface="Lato"/>
                <a:sym typeface="Lato"/>
              </a:rPr>
              <a:t>4.    In the UK income tax rates are progressive, meaning the more you earn the more</a:t>
            </a:r>
            <a:r>
              <a:rPr b="1" lang="en-GB" sz="1600">
                <a:solidFill>
                  <a:srgbClr val="00FF00"/>
                </a:solidFill>
                <a:latin typeface="Lato"/>
                <a:ea typeface="Lato"/>
                <a:cs typeface="Lato"/>
                <a:sym typeface="Lato"/>
              </a:rPr>
              <a:t> </a:t>
            </a:r>
            <a:r>
              <a:rPr b="1" lang="en-GB" sz="400">
                <a:solidFill>
                  <a:srgbClr val="00FF00"/>
                </a:solidFill>
                <a:latin typeface="Lato"/>
                <a:ea typeface="Lato"/>
                <a:cs typeface="Lato"/>
                <a:sym typeface="Lato"/>
              </a:rPr>
              <a:t> </a:t>
            </a:r>
            <a:r>
              <a:rPr b="1" lang="en-GB" sz="1600">
                <a:solidFill>
                  <a:srgbClr val="00FF00"/>
                </a:solidFill>
                <a:latin typeface="Lato"/>
                <a:ea typeface="Lato"/>
                <a:cs typeface="Lato"/>
                <a:sym typeface="Lato"/>
              </a:rPr>
              <a:t>you pay</a:t>
            </a:r>
            <a:endParaRPr sz="1600">
              <a:solidFill>
                <a:srgbClr val="00FF00"/>
              </a:solidFill>
              <a:latin typeface="Lato"/>
              <a:ea typeface="Lato"/>
              <a:cs typeface="Lato"/>
              <a:sym typeface="Lato"/>
            </a:endParaRPr>
          </a:p>
        </p:txBody>
      </p:sp>
      <p:sp>
        <p:nvSpPr>
          <p:cNvPr id="590" name="Google Shape;590;g142227ffe95_0_283"/>
          <p:cNvSpPr txBox="1"/>
          <p:nvPr/>
        </p:nvSpPr>
        <p:spPr>
          <a:xfrm>
            <a:off x="464269" y="2871449"/>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0FF00"/>
                </a:solidFill>
                <a:latin typeface="Lato"/>
                <a:ea typeface="Lato"/>
                <a:cs typeface="Lato"/>
                <a:sym typeface="Lato"/>
              </a:rPr>
              <a:t>5.    If you’re self employed, you’re responsible for paying your own tax</a:t>
            </a:r>
            <a:endParaRPr sz="1600">
              <a:solidFill>
                <a:srgbClr val="00FF00"/>
              </a:solidFill>
              <a:latin typeface="Lato"/>
              <a:ea typeface="Lato"/>
              <a:cs typeface="Lato"/>
              <a:sym typeface="Lato"/>
            </a:endParaRPr>
          </a:p>
        </p:txBody>
      </p:sp>
      <p:sp>
        <p:nvSpPr>
          <p:cNvPr id="591" name="Google Shape;591;g142227ffe95_0_283"/>
          <p:cNvSpPr txBox="1"/>
          <p:nvPr/>
        </p:nvSpPr>
        <p:spPr>
          <a:xfrm>
            <a:off x="465860" y="3129215"/>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Lato"/>
                <a:ea typeface="Lato"/>
                <a:cs typeface="Lato"/>
                <a:sym typeface="Lato"/>
              </a:rPr>
              <a:t>6.    Only some people have a tax code</a:t>
            </a:r>
            <a:endParaRPr sz="1600">
              <a:solidFill>
                <a:srgbClr val="FF0000"/>
              </a:solidFill>
              <a:latin typeface="Lato"/>
              <a:ea typeface="Lato"/>
              <a:cs typeface="Lato"/>
              <a:sym typeface="Lato"/>
            </a:endParaRPr>
          </a:p>
        </p:txBody>
      </p:sp>
      <p:sp>
        <p:nvSpPr>
          <p:cNvPr id="592" name="Google Shape;592;g142227ffe95_0_283"/>
          <p:cNvSpPr txBox="1"/>
          <p:nvPr/>
        </p:nvSpPr>
        <p:spPr>
          <a:xfrm>
            <a:off x="464252" y="3380074"/>
            <a:ext cx="726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0FF00"/>
                </a:solidFill>
                <a:latin typeface="Lato"/>
                <a:ea typeface="Lato"/>
                <a:cs typeface="Lato"/>
                <a:sym typeface="Lato"/>
              </a:rPr>
              <a:t>7.    Tax money goes to the government for government spending e.g. NHS,</a:t>
            </a:r>
            <a:endParaRPr b="1" sz="1600">
              <a:solidFill>
                <a:srgbClr val="00FF00"/>
              </a:solidFill>
              <a:latin typeface="Lato"/>
              <a:ea typeface="Lato"/>
              <a:cs typeface="Lato"/>
              <a:sym typeface="Lato"/>
            </a:endParaRPr>
          </a:p>
          <a:p>
            <a:pPr indent="0" lvl="0" marL="0" rtl="0" algn="l">
              <a:spcBef>
                <a:spcPts val="0"/>
              </a:spcBef>
              <a:spcAft>
                <a:spcPts val="0"/>
              </a:spcAft>
              <a:buNone/>
            </a:pPr>
            <a:r>
              <a:rPr b="1" lang="en-GB" sz="1600">
                <a:solidFill>
                  <a:srgbClr val="00FF00"/>
                </a:solidFill>
                <a:latin typeface="Lato"/>
                <a:ea typeface="Lato"/>
                <a:cs typeface="Lato"/>
                <a:sym typeface="Lato"/>
              </a:rPr>
              <a:t>       </a:t>
            </a:r>
            <a:r>
              <a:rPr b="1" lang="en-GB" sz="700">
                <a:solidFill>
                  <a:srgbClr val="00FF00"/>
                </a:solidFill>
                <a:latin typeface="Lato"/>
                <a:ea typeface="Lato"/>
                <a:cs typeface="Lato"/>
                <a:sym typeface="Lato"/>
              </a:rPr>
              <a:t> </a:t>
            </a:r>
            <a:r>
              <a:rPr b="1" lang="en-GB" sz="1600">
                <a:solidFill>
                  <a:srgbClr val="00FF00"/>
                </a:solidFill>
                <a:latin typeface="Lato"/>
                <a:ea typeface="Lato"/>
                <a:cs typeface="Lato"/>
                <a:sym typeface="Lato"/>
              </a:rPr>
              <a:t>sick pay, welfare, defence, transportation</a:t>
            </a:r>
            <a:endParaRPr sz="1600">
              <a:solidFill>
                <a:srgbClr val="00FF00"/>
              </a:solidFill>
              <a:latin typeface="Lato"/>
              <a:ea typeface="Lato"/>
              <a:cs typeface="Lato"/>
              <a:sym typeface="Lato"/>
            </a:endParaRPr>
          </a:p>
        </p:txBody>
      </p:sp>
      <p:sp>
        <p:nvSpPr>
          <p:cNvPr id="593" name="Google Shape;593;g142227ffe95_0_283"/>
          <p:cNvSpPr txBox="1"/>
          <p:nvPr/>
        </p:nvSpPr>
        <p:spPr>
          <a:xfrm>
            <a:off x="468350" y="3886175"/>
            <a:ext cx="726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Lato"/>
                <a:ea typeface="Lato"/>
                <a:cs typeface="Lato"/>
                <a:sym typeface="Lato"/>
              </a:rPr>
              <a:t>8.    You’ll never be taxed wrongly. </a:t>
            </a:r>
            <a:r>
              <a:rPr b="1" i="1" lang="en-GB" sz="1600">
                <a:solidFill>
                  <a:srgbClr val="FF0000"/>
                </a:solidFill>
                <a:latin typeface="Lato"/>
                <a:ea typeface="Lato"/>
                <a:cs typeface="Lato"/>
                <a:sym typeface="Lato"/>
              </a:rPr>
              <a:t>You might have </a:t>
            </a:r>
            <a:r>
              <a:rPr b="1" i="1" lang="en-GB" sz="1600">
                <a:solidFill>
                  <a:srgbClr val="FF0000"/>
                </a:solidFill>
                <a:latin typeface="Lato"/>
                <a:ea typeface="Lato"/>
                <a:cs typeface="Lato"/>
                <a:sym typeface="Lato"/>
                <a:extLst>
                  <a:ext uri="http://customooxmlschemas.google.com/">
                    <go:slidesCustomData xmlns:go="http://customooxmlschemas.google.com/" textRoundtripDataId="36"/>
                  </a:ext>
                </a:extLst>
              </a:rPr>
              <a:t>overpaid</a:t>
            </a:r>
            <a:r>
              <a:rPr b="1" i="1" lang="en-GB" sz="1600">
                <a:solidFill>
                  <a:srgbClr val="FF0000"/>
                </a:solidFill>
                <a:latin typeface="Lato"/>
                <a:ea typeface="Lato"/>
                <a:cs typeface="Lato"/>
                <a:sym typeface="Lato"/>
              </a:rPr>
              <a:t> or underpaid your tax and</a:t>
            </a:r>
            <a:r>
              <a:rPr b="1" i="1" lang="en-GB" sz="700">
                <a:solidFill>
                  <a:srgbClr val="FF0000"/>
                </a:solidFill>
                <a:latin typeface="Lato"/>
                <a:ea typeface="Lato"/>
                <a:cs typeface="Lato"/>
                <a:sym typeface="Lato"/>
              </a:rPr>
              <a:t>  </a:t>
            </a:r>
            <a:r>
              <a:rPr b="1" i="1" lang="en-GB" sz="1600">
                <a:solidFill>
                  <a:srgbClr val="FF0000"/>
                </a:solidFill>
                <a:latin typeface="Lato"/>
                <a:ea typeface="Lato"/>
                <a:cs typeface="Lato"/>
                <a:sym typeface="Lato"/>
              </a:rPr>
              <a:t>it’s up to you to check and follow up</a:t>
            </a:r>
            <a:r>
              <a:rPr b="1" i="1" lang="en-GB" sz="1600">
                <a:solidFill>
                  <a:srgbClr val="FF0000"/>
                </a:solidFill>
                <a:latin typeface="Lato"/>
                <a:ea typeface="Lato"/>
                <a:cs typeface="Lato"/>
                <a:sym typeface="Lato"/>
              </a:rPr>
              <a:t>!</a:t>
            </a:r>
            <a:endParaRPr i="1" sz="1600">
              <a:solidFill>
                <a:srgbClr val="FF0000"/>
              </a:solidFill>
              <a:latin typeface="Lato"/>
              <a:ea typeface="Lato"/>
              <a:cs typeface="Lato"/>
              <a:sym typeface="Lato"/>
            </a:endParaRPr>
          </a:p>
        </p:txBody>
      </p:sp>
      <p:sp>
        <p:nvSpPr>
          <p:cNvPr id="594" name="Google Shape;594;g142227ffe95_0_283"/>
          <p:cNvSpPr txBox="1"/>
          <p:nvPr/>
        </p:nvSpPr>
        <p:spPr>
          <a:xfrm>
            <a:off x="464250" y="4392725"/>
            <a:ext cx="726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Lato"/>
                <a:ea typeface="Lato"/>
                <a:cs typeface="Lato"/>
                <a:sym typeface="Lato"/>
              </a:rPr>
              <a:t>9.    Scottish tax rates are the same as the rest of the UK</a:t>
            </a:r>
            <a:endParaRPr sz="1600">
              <a:solidFill>
                <a:srgbClr val="FF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000"/>
                                        <p:tgtEl>
                                          <p:spTgt spid="5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2000"/>
                                        <p:tgtEl>
                                          <p:spTgt spid="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13710c85c8b_0_3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g13710c85c8b_0_38"/>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GB">
                <a:solidFill>
                  <a:srgbClr val="262A33"/>
                </a:solidFill>
                <a:latin typeface="Lato Black"/>
                <a:ea typeface="Lato Black"/>
                <a:cs typeface="Lato Black"/>
                <a:sym typeface="Lato Black"/>
              </a:rPr>
              <a:t>45</a:t>
            </a:r>
            <a:endParaRPr b="1" i="0" u="none" cap="none" strike="noStrike">
              <a:solidFill>
                <a:srgbClr val="262A33"/>
              </a:solidFill>
              <a:latin typeface="Lato Black"/>
              <a:ea typeface="Lato Black"/>
              <a:cs typeface="Lato Black"/>
              <a:sym typeface="Lato Black"/>
            </a:endParaRPr>
          </a:p>
        </p:txBody>
      </p:sp>
      <p:sp>
        <p:nvSpPr>
          <p:cNvPr id="601" name="Google Shape;601;g13710c85c8b_0_3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g13710c85c8b_0_38"/>
          <p:cNvSpPr txBox="1"/>
          <p:nvPr/>
        </p:nvSpPr>
        <p:spPr>
          <a:xfrm>
            <a:off x="488167" y="1121687"/>
            <a:ext cx="6625500" cy="2802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Understand the</a:t>
            </a:r>
            <a:r>
              <a:rPr b="1" lang="en-GB" sz="1600">
                <a:solidFill>
                  <a:schemeClr val="lt1"/>
                </a:solidFill>
                <a:latin typeface="Lato"/>
                <a:ea typeface="Lato"/>
                <a:cs typeface="Lato"/>
                <a:sym typeface="Lato"/>
                <a:extLst>
                  <a:ext uri="http://customooxmlschemas.google.com/">
                    <go:slidesCustomData xmlns:go="http://customooxmlschemas.google.com/" textRoundtripDataId="37"/>
                  </a:ext>
                </a:extLst>
              </a:rPr>
              <a:t> advantages and disadvantages of different </a:t>
            </a:r>
            <a:r>
              <a:rPr b="1" lang="en-GB" sz="1600">
                <a:solidFill>
                  <a:schemeClr val="lt1"/>
                </a:solidFill>
                <a:latin typeface="Lato"/>
                <a:ea typeface="Lato"/>
                <a:cs typeface="Lato"/>
                <a:sym typeface="Lato"/>
                <a:extLst>
                  <a:ext uri="http://customooxmlschemas.google.com/">
                    <go:slidesCustomData xmlns:go="http://customooxmlschemas.google.com/" textRoundtripDataId="38"/>
                  </a:ext>
                </a:extLst>
              </a:rPr>
              <a:t>models of paid work</a:t>
            </a:r>
            <a:r>
              <a:rPr b="1" lang="en-GB" sz="1600">
                <a:solidFill>
                  <a:schemeClr val="lt1"/>
                </a:solidFill>
                <a:latin typeface="Lato"/>
                <a:ea typeface="Lato"/>
                <a:cs typeface="Lato"/>
                <a:sym typeface="Lato"/>
                <a:extLst>
                  <a:ext uri="http://customooxmlschemas.google.com/">
                    <go:slidesCustomData xmlns:go="http://customooxmlschemas.google.com/" textRoundtripDataId="39"/>
                  </a:ext>
                </a:extLst>
              </a:rPr>
              <a:t> </a:t>
            </a:r>
            <a:r>
              <a:rPr lang="en-GB" sz="1600">
                <a:solidFill>
                  <a:schemeClr val="lt1"/>
                </a:solidFill>
                <a:latin typeface="Lato Light"/>
                <a:ea typeface="Lato Light"/>
                <a:cs typeface="Lato Light"/>
                <a:sym typeface="Lato Light"/>
                <a:extLst>
                  <a:ext uri="http://customooxmlschemas.google.com/">
                    <go:slidesCustomData xmlns:go="http://customooxmlschemas.google.com/" textRoundtripDataId="40"/>
                  </a:ext>
                </a:extLst>
              </a:rPr>
              <a:t>including employment vs. self-employment, and what’s important to me</a:t>
            </a:r>
            <a:r>
              <a:rPr lang="en-GB" sz="1600">
                <a:solidFill>
                  <a:schemeClr val="lt1"/>
                </a:solidFill>
                <a:latin typeface="Lato Light"/>
                <a:ea typeface="Lato Light"/>
                <a:cs typeface="Lato Light"/>
                <a:sym typeface="Lato Light"/>
              </a:rPr>
              <a:t> when choosing a job</a:t>
            </a:r>
            <a:r>
              <a:rPr b="0" i="0" lang="en-GB" sz="1600" u="none" cap="none" strike="noStrike">
                <a:solidFill>
                  <a:schemeClr val="lt1"/>
                </a:solidFill>
                <a:latin typeface="Lato Light"/>
                <a:ea typeface="Lato Light"/>
                <a:cs typeface="Lato Light"/>
                <a:sym typeface="Lato Light"/>
              </a:rPr>
              <a:t>.</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rPr>
              <a:t>Understand </a:t>
            </a:r>
            <a:r>
              <a:rPr b="1" lang="en-GB" sz="1600">
                <a:solidFill>
                  <a:schemeClr val="lt1"/>
                </a:solidFill>
                <a:latin typeface="Lato"/>
                <a:ea typeface="Lato"/>
                <a:cs typeface="Lato"/>
                <a:sym typeface="Lato"/>
              </a:rPr>
              <a:t>the main</a:t>
            </a:r>
            <a:r>
              <a:rPr b="1" i="0" lang="en-GB" sz="1600" u="none" cap="none" strike="noStrike">
                <a:solidFill>
                  <a:schemeClr val="lt1"/>
                </a:solidFill>
                <a:latin typeface="Lato"/>
                <a:ea typeface="Lato"/>
                <a:cs typeface="Lato"/>
                <a:sym typeface="Lato"/>
              </a:rPr>
              <a:t> salary deductions, </a:t>
            </a:r>
            <a:r>
              <a:rPr lang="en-GB" sz="1600">
                <a:solidFill>
                  <a:schemeClr val="lt1"/>
                </a:solidFill>
                <a:latin typeface="Lato Light"/>
                <a:ea typeface="Lato Light"/>
                <a:cs typeface="Lato Light"/>
                <a:sym typeface="Lato Light"/>
              </a:rPr>
              <a:t>focusing on national insurance and</a:t>
            </a:r>
            <a:r>
              <a:rPr b="0" i="0" lang="en-GB" sz="1600" u="none" cap="none" strike="noStrike">
                <a:solidFill>
                  <a:schemeClr val="lt1"/>
                </a:solidFill>
                <a:latin typeface="Lato Light"/>
                <a:ea typeface="Lato Light"/>
                <a:cs typeface="Lato Light"/>
                <a:sym typeface="Lato Light"/>
              </a:rPr>
              <a:t> income tax</a:t>
            </a:r>
            <a:r>
              <a:rPr lang="en-GB" sz="1600">
                <a:solidFill>
                  <a:schemeClr val="lt1"/>
                </a:solidFill>
                <a:latin typeface="Lato Light"/>
                <a:ea typeface="Lato Light"/>
                <a:cs typeface="Lato Light"/>
                <a:sym typeface="Lato Light"/>
              </a:rPr>
              <a:t>.</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rPr>
              <a:t>Recognise </a:t>
            </a:r>
            <a:r>
              <a:rPr b="1" lang="en-GB" sz="1600">
                <a:solidFill>
                  <a:schemeClr val="lt1"/>
                </a:solidFill>
                <a:latin typeface="Lato"/>
                <a:ea typeface="Lato"/>
                <a:cs typeface="Lato"/>
                <a:sym typeface="Lato"/>
              </a:rPr>
              <a:t>my rights at work, </a:t>
            </a:r>
            <a:r>
              <a:rPr lang="en-GB" sz="1600">
                <a:solidFill>
                  <a:schemeClr val="lt1"/>
                </a:solidFill>
                <a:latin typeface="Lato Light"/>
                <a:ea typeface="Lato Light"/>
                <a:cs typeface="Lato Light"/>
                <a:sym typeface="Lato Light"/>
              </a:rPr>
              <a:t>confidently ask for a pay rise and know </a:t>
            </a:r>
            <a:r>
              <a:rPr b="0" i="0" lang="en-GB" sz="1600" u="none" cap="none" strike="noStrike">
                <a:solidFill>
                  <a:schemeClr val="lt1"/>
                </a:solidFill>
                <a:latin typeface="Lato Light"/>
                <a:ea typeface="Lato Light"/>
                <a:cs typeface="Lato Light"/>
                <a:sym typeface="Lato Light"/>
              </a:rPr>
              <a:t>where I can turn for support when issues arise in the </a:t>
            </a:r>
            <a:r>
              <a:rPr lang="en-GB" sz="1600">
                <a:solidFill>
                  <a:schemeClr val="lt1"/>
                </a:solidFill>
                <a:latin typeface="Lato Light"/>
                <a:ea typeface="Lato Light"/>
                <a:cs typeface="Lato Light"/>
                <a:sym typeface="Lato Light"/>
              </a:rPr>
              <a:t>wo</a:t>
            </a:r>
            <a:r>
              <a:rPr b="0" i="0" lang="en-GB" sz="1600" u="none" cap="none" strike="noStrike">
                <a:solidFill>
                  <a:schemeClr val="lt1"/>
                </a:solidFill>
                <a:latin typeface="Lato Light"/>
                <a:ea typeface="Lato Light"/>
                <a:cs typeface="Lato Light"/>
                <a:sym typeface="Lato Light"/>
              </a:rPr>
              <a:t>rkplace.</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b="1" sz="1600">
              <a:solidFill>
                <a:schemeClr val="lt1"/>
              </a:solidFill>
              <a:latin typeface="Lato"/>
              <a:ea typeface="Lato"/>
              <a:cs typeface="Lato"/>
              <a:sym typeface="Lato"/>
            </a:endParaRPr>
          </a:p>
        </p:txBody>
      </p:sp>
      <p:sp>
        <p:nvSpPr>
          <p:cNvPr id="603" name="Google Shape;603;g13710c85c8b_0_38"/>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i="0" lang="en-GB" sz="2000" u="none" cap="none" strike="noStrike">
                <a:solidFill>
                  <a:srgbClr val="FF8022"/>
                </a:solidFill>
                <a:latin typeface="Lato Black"/>
                <a:ea typeface="Lato Black"/>
                <a:cs typeface="Lato Black"/>
                <a:sym typeface="Lato Black"/>
              </a:rPr>
              <a:t>By the end of the session, I will be able to:</a:t>
            </a:r>
            <a:endParaRPr i="0" sz="2000" u="none" cap="none" strike="noStrike">
              <a:solidFill>
                <a:srgbClr val="FF8022"/>
              </a:solidFill>
              <a:latin typeface="Lato Black"/>
              <a:ea typeface="Lato Black"/>
              <a:cs typeface="Lato Black"/>
              <a:sym typeface="Lato Black"/>
            </a:endParaRPr>
          </a:p>
        </p:txBody>
      </p:sp>
      <p:pic>
        <p:nvPicPr>
          <p:cNvPr id="604" name="Google Shape;604;g13710c85c8b_0_38"/>
          <p:cNvPicPr preferRelativeResize="0"/>
          <p:nvPr/>
        </p:nvPicPr>
        <p:blipFill>
          <a:blip r:embed="rId3">
            <a:alphaModFix/>
          </a:blip>
          <a:stretch>
            <a:fillRect/>
          </a:stretch>
        </p:blipFill>
        <p:spPr>
          <a:xfrm>
            <a:off x="7206651" y="1378950"/>
            <a:ext cx="459499" cy="388384"/>
          </a:xfrm>
          <a:prstGeom prst="rect">
            <a:avLst/>
          </a:prstGeom>
          <a:noFill/>
          <a:ln>
            <a:noFill/>
          </a:ln>
        </p:spPr>
      </p:pic>
      <p:pic>
        <p:nvPicPr>
          <p:cNvPr id="605" name="Google Shape;605;g13710c85c8b_0_38"/>
          <p:cNvPicPr preferRelativeResize="0"/>
          <p:nvPr/>
        </p:nvPicPr>
        <p:blipFill>
          <a:blip r:embed="rId3">
            <a:alphaModFix/>
          </a:blip>
          <a:stretch>
            <a:fillRect/>
          </a:stretch>
        </p:blipFill>
        <p:spPr>
          <a:xfrm>
            <a:off x="7206651" y="2270675"/>
            <a:ext cx="459499" cy="38838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3"/>
          <p:cNvSpPr txBox="1"/>
          <p:nvPr/>
        </p:nvSpPr>
        <p:spPr>
          <a:xfrm>
            <a:off x="0" y="18790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lang="en-GB" sz="2400">
                <a:solidFill>
                  <a:srgbClr val="FFFFFF"/>
                </a:solidFill>
                <a:latin typeface="Lato"/>
                <a:ea typeface="Lato"/>
                <a:cs typeface="Lato"/>
                <a:sym typeface="Lato"/>
              </a:rPr>
              <a:t>Chapter 3:</a:t>
            </a:r>
            <a:endParaRPr sz="2400">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rgbClr val="FFFFFF"/>
                </a:solidFill>
                <a:latin typeface="Lato Black"/>
                <a:ea typeface="Lato Black"/>
                <a:cs typeface="Lato Black"/>
                <a:sym typeface="Lato Black"/>
              </a:rPr>
              <a:t>Speaking up</a:t>
            </a:r>
            <a:endParaRPr b="1" i="0" sz="5600" u="none" cap="none" strike="noStrike">
              <a:solidFill>
                <a:srgbClr val="FF8022"/>
              </a:solidFill>
              <a:latin typeface="Lato Black"/>
              <a:ea typeface="Lato Black"/>
              <a:cs typeface="Lato Black"/>
              <a:sym typeface="Lato Black"/>
            </a:endParaRPr>
          </a:p>
        </p:txBody>
      </p:sp>
      <p:sp>
        <p:nvSpPr>
          <p:cNvPr id="611" name="Google Shape;611;p53"/>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46</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21"/>
          <p:cNvSpPr txBox="1"/>
          <p:nvPr/>
        </p:nvSpPr>
        <p:spPr>
          <a:xfrm>
            <a:off x="914075" y="2611075"/>
            <a:ext cx="18630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600" u="none" cap="none" strike="noStrike">
              <a:solidFill>
                <a:schemeClr val="accent2"/>
              </a:solidFill>
              <a:latin typeface="Lato Black"/>
              <a:ea typeface="Lato Black"/>
              <a:cs typeface="Lato Black"/>
              <a:sym typeface="Lato Black"/>
            </a:endParaRPr>
          </a:p>
        </p:txBody>
      </p:sp>
      <p:sp>
        <p:nvSpPr>
          <p:cNvPr id="617" name="Google Shape;617;p21"/>
          <p:cNvSpPr txBox="1"/>
          <p:nvPr/>
        </p:nvSpPr>
        <p:spPr>
          <a:xfrm>
            <a:off x="379375" y="253750"/>
            <a:ext cx="583623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The </a:t>
            </a:r>
            <a:r>
              <a:rPr b="1" lang="en-GB" sz="2600">
                <a:solidFill>
                  <a:srgbClr val="FF8022"/>
                </a:solidFill>
                <a:latin typeface="Lato Black"/>
                <a:ea typeface="Lato Black"/>
                <a:cs typeface="Lato Black"/>
                <a:sym typeface="Lato Black"/>
              </a:rPr>
              <a:t>Equality Act</a:t>
            </a:r>
            <a:endParaRPr b="0" i="0" sz="1400" u="none" cap="none" strike="noStrike">
              <a:solidFill>
                <a:srgbClr val="000000"/>
              </a:solidFill>
              <a:latin typeface="Arial"/>
              <a:ea typeface="Arial"/>
              <a:cs typeface="Arial"/>
              <a:sym typeface="Arial"/>
            </a:endParaRPr>
          </a:p>
        </p:txBody>
      </p:sp>
      <p:sp>
        <p:nvSpPr>
          <p:cNvPr id="618" name="Google Shape;618;p21"/>
          <p:cNvSpPr txBox="1"/>
          <p:nvPr/>
        </p:nvSpPr>
        <p:spPr>
          <a:xfrm>
            <a:off x="3304690" y="2611078"/>
            <a:ext cx="2198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600" u="none" cap="none" strike="noStrike">
              <a:solidFill>
                <a:schemeClr val="accent2"/>
              </a:solidFill>
              <a:latin typeface="Lato Black"/>
              <a:ea typeface="Lato Black"/>
              <a:cs typeface="Lato Black"/>
              <a:sym typeface="Lato Black"/>
            </a:endParaRPr>
          </a:p>
        </p:txBody>
      </p:sp>
      <p:sp>
        <p:nvSpPr>
          <p:cNvPr id="619" name="Google Shape;619;p21"/>
          <p:cNvSpPr txBox="1"/>
          <p:nvPr/>
        </p:nvSpPr>
        <p:spPr>
          <a:xfrm>
            <a:off x="6031135" y="2598641"/>
            <a:ext cx="2198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600" u="none" cap="none" strike="noStrike">
              <a:solidFill>
                <a:schemeClr val="accent2"/>
              </a:solidFill>
              <a:latin typeface="Lato Black"/>
              <a:ea typeface="Lato Black"/>
              <a:cs typeface="Lato Black"/>
              <a:sym typeface="Lato Black"/>
            </a:endParaRPr>
          </a:p>
        </p:txBody>
      </p:sp>
      <p:sp>
        <p:nvSpPr>
          <p:cNvPr id="620" name="Google Shape;620;p21"/>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47</a:t>
            </a:r>
            <a:endParaRPr/>
          </a:p>
        </p:txBody>
      </p:sp>
      <p:sp>
        <p:nvSpPr>
          <p:cNvPr id="621" name="Google Shape;621;p21"/>
          <p:cNvSpPr txBox="1"/>
          <p:nvPr/>
        </p:nvSpPr>
        <p:spPr>
          <a:xfrm flipH="1">
            <a:off x="29092" y="2989754"/>
            <a:ext cx="3083400" cy="369300"/>
          </a:xfrm>
          <a:prstGeom prst="rect">
            <a:avLst/>
          </a:prstGeom>
          <a:noFill/>
          <a:ln>
            <a:noFill/>
          </a:ln>
        </p:spPr>
        <p:txBody>
          <a:bodyPr anchorCtr="0" anchor="t" bIns="91425" lIns="91425" spcFirstLastPara="1" rIns="91425" wrap="square" tIns="91425">
            <a:spAutoFit/>
          </a:bodyPr>
          <a:lstStyle/>
          <a:p>
            <a:pPr indent="-171450" lvl="0" marL="742950" marR="0" rtl="0" algn="l">
              <a:lnSpc>
                <a:spcPct val="100000"/>
              </a:lnSpc>
              <a:spcBef>
                <a:spcPts val="0"/>
              </a:spcBef>
              <a:spcAft>
                <a:spcPts val="0"/>
              </a:spcAft>
              <a:buClr>
                <a:srgbClr val="000000"/>
              </a:buClr>
              <a:buSzPts val="1800"/>
              <a:buFont typeface="Arial"/>
              <a:buNone/>
            </a:pPr>
            <a:r>
              <a:t/>
            </a:r>
            <a:endParaRPr b="0" i="0" sz="1200" u="none" cap="none" strike="noStrike">
              <a:solidFill>
                <a:schemeClr val="dk1"/>
              </a:solidFill>
              <a:latin typeface="Arial"/>
              <a:ea typeface="Arial"/>
              <a:cs typeface="Arial"/>
              <a:sym typeface="Arial"/>
            </a:endParaRPr>
          </a:p>
        </p:txBody>
      </p:sp>
      <p:sp>
        <p:nvSpPr>
          <p:cNvPr id="622" name="Google Shape;622;p21"/>
          <p:cNvSpPr txBox="1"/>
          <p:nvPr/>
        </p:nvSpPr>
        <p:spPr>
          <a:xfrm flipH="1">
            <a:off x="360175" y="1151525"/>
            <a:ext cx="4660500" cy="1413600"/>
          </a:xfrm>
          <a:prstGeom prst="rect">
            <a:avLst/>
          </a:prstGeom>
          <a:noFill/>
          <a:ln>
            <a:noFill/>
          </a:ln>
        </p:spPr>
        <p:txBody>
          <a:bodyPr anchorCtr="0" anchor="t" bIns="91425" lIns="91425" spcFirstLastPara="1" rIns="91425" wrap="square" tIns="91425">
            <a:spAutoFit/>
          </a:bodyPr>
          <a:lstStyle/>
          <a:p>
            <a:pPr indent="0" lvl="0" marL="0" rtl="0" algn="l">
              <a:lnSpc>
                <a:spcPct val="111111"/>
              </a:lnSpc>
              <a:spcBef>
                <a:spcPts val="1500"/>
              </a:spcBef>
              <a:spcAft>
                <a:spcPts val="0"/>
              </a:spcAft>
              <a:buNone/>
            </a:pPr>
            <a:r>
              <a:rPr b="1" lang="en-GB" sz="1600">
                <a:solidFill>
                  <a:schemeClr val="lt1"/>
                </a:solidFill>
                <a:highlight>
                  <a:srgbClr val="0543B3"/>
                </a:highlight>
                <a:latin typeface="Lato"/>
                <a:ea typeface="Lato"/>
                <a:cs typeface="Lato"/>
                <a:sym typeface="Lato"/>
              </a:rPr>
              <a:t>The Equality Act 2010 legally protects people from discrimination in the workplace and in wider society.</a:t>
            </a:r>
            <a:endParaRPr b="1" sz="1600">
              <a:solidFill>
                <a:schemeClr val="lt1"/>
              </a:solidFill>
              <a:highlight>
                <a:srgbClr val="0543B3"/>
              </a:highlight>
              <a:latin typeface="Lato"/>
              <a:ea typeface="Lato"/>
              <a:cs typeface="Lato"/>
              <a:sym typeface="Lato"/>
            </a:endParaRPr>
          </a:p>
          <a:p>
            <a:pPr indent="0" lvl="0" marL="0" rtl="0" algn="l">
              <a:lnSpc>
                <a:spcPct val="111111"/>
              </a:lnSpc>
              <a:spcBef>
                <a:spcPts val="1500"/>
              </a:spcBef>
              <a:spcAft>
                <a:spcPts val="1500"/>
              </a:spcAft>
              <a:buNone/>
            </a:pPr>
            <a:r>
              <a:t/>
            </a:r>
            <a:endParaRPr/>
          </a:p>
        </p:txBody>
      </p:sp>
      <p:pic>
        <p:nvPicPr>
          <p:cNvPr descr="The Equality Act 2010 protects us all by making it against the law to discriminate or harass someone because of a protected characteristic. We all have more than one of the nine protected characteristics. This short film explains what they are. Find out more on our website: https://www.equalityhumanrights.com/en/equality-act/protected-characteristics" id="623" name="Google Shape;623;p21" title="Protected characteristics">
            <a:hlinkClick r:id="rId3"/>
          </p:cNvPr>
          <p:cNvPicPr preferRelativeResize="0"/>
          <p:nvPr/>
        </p:nvPicPr>
        <p:blipFill>
          <a:blip r:embed="rId4">
            <a:alphaModFix/>
          </a:blip>
          <a:stretch>
            <a:fillRect/>
          </a:stretch>
        </p:blipFill>
        <p:spPr>
          <a:xfrm>
            <a:off x="5098925" y="1206675"/>
            <a:ext cx="3640200" cy="2730156"/>
          </a:xfrm>
          <a:prstGeom prst="rect">
            <a:avLst/>
          </a:prstGeom>
          <a:noFill/>
          <a:ln>
            <a:noFill/>
          </a:ln>
        </p:spPr>
      </p:pic>
      <p:sp>
        <p:nvSpPr>
          <p:cNvPr id="624" name="Google Shape;624;p21"/>
          <p:cNvSpPr txBox="1"/>
          <p:nvPr/>
        </p:nvSpPr>
        <p:spPr>
          <a:xfrm flipH="1">
            <a:off x="379150" y="2042050"/>
            <a:ext cx="4660500" cy="2802300"/>
          </a:xfrm>
          <a:prstGeom prst="rect">
            <a:avLst/>
          </a:prstGeom>
          <a:noFill/>
          <a:ln>
            <a:noFill/>
          </a:ln>
        </p:spPr>
        <p:txBody>
          <a:bodyPr anchorCtr="0" anchor="t" bIns="91425" lIns="91425" spcFirstLastPara="1" rIns="91425" wrap="square" tIns="91425">
            <a:spAutoFit/>
          </a:bodyPr>
          <a:lstStyle/>
          <a:p>
            <a:pPr indent="0" lvl="0" marL="0" rtl="0" algn="l">
              <a:lnSpc>
                <a:spcPct val="111111"/>
              </a:lnSpc>
              <a:spcBef>
                <a:spcPts val="1500"/>
              </a:spcBef>
              <a:spcAft>
                <a:spcPts val="0"/>
              </a:spcAft>
              <a:buNone/>
            </a:pPr>
            <a:r>
              <a:rPr b="1" lang="en-GB">
                <a:solidFill>
                  <a:schemeClr val="lt1"/>
                </a:solidFill>
                <a:highlight>
                  <a:srgbClr val="0543B3"/>
                </a:highlight>
                <a:latin typeface="Lato"/>
                <a:ea typeface="Lato"/>
                <a:cs typeface="Lato"/>
                <a:sym typeface="Lato"/>
              </a:rPr>
              <a:t>There are different types of discrimination. It is against the law to discriminate against anyone because of:</a:t>
            </a:r>
            <a:endParaRPr b="1">
              <a:solidFill>
                <a:schemeClr val="lt1"/>
              </a:solidFill>
              <a:highlight>
                <a:srgbClr val="0543B3"/>
              </a:highlight>
              <a:latin typeface="Lato"/>
              <a:ea typeface="Lato"/>
              <a:cs typeface="Lato"/>
              <a:sym typeface="Lato"/>
            </a:endParaRPr>
          </a:p>
          <a:p>
            <a:pPr indent="-317500" lvl="0" marL="457200" rtl="0" algn="l">
              <a:lnSpc>
                <a:spcPct val="131579"/>
              </a:lnSpc>
              <a:spcBef>
                <a:spcPts val="1500"/>
              </a:spcBef>
              <a:spcAft>
                <a:spcPts val="0"/>
              </a:spcAft>
              <a:buClr>
                <a:schemeClr val="lt1"/>
              </a:buClr>
              <a:buSzPts val="1400"/>
              <a:buFont typeface="Lato"/>
              <a:buChar char="●"/>
            </a:pPr>
            <a:r>
              <a:rPr b="1" lang="en-GB">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1"/>
                  </a:ext>
                </a:extLst>
              </a:rPr>
              <a:t>Age, sex or disability</a:t>
            </a:r>
            <a:endParaRPr b="1">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2"/>
                </a:ext>
              </a:extLst>
            </a:endParaRPr>
          </a:p>
          <a:p>
            <a:pPr indent="-317500" lvl="0" marL="457200" rtl="0" algn="l">
              <a:lnSpc>
                <a:spcPct val="131579"/>
              </a:lnSpc>
              <a:spcBef>
                <a:spcPts val="0"/>
              </a:spcBef>
              <a:spcAft>
                <a:spcPts val="0"/>
              </a:spcAft>
              <a:buClr>
                <a:schemeClr val="lt1"/>
              </a:buClr>
              <a:buSzPts val="1400"/>
              <a:buFont typeface="Lato"/>
              <a:buChar char="●"/>
            </a:pPr>
            <a:r>
              <a:rPr b="1" lang="en-GB">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3"/>
                  </a:ext>
                </a:extLst>
              </a:rPr>
              <a:t>religion or belief</a:t>
            </a:r>
            <a:endParaRPr b="1">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4"/>
                </a:ext>
              </a:extLst>
            </a:endParaRPr>
          </a:p>
          <a:p>
            <a:pPr indent="-317500" lvl="0" marL="457200" rtl="0" algn="l">
              <a:lnSpc>
                <a:spcPct val="131579"/>
              </a:lnSpc>
              <a:spcBef>
                <a:spcPts val="0"/>
              </a:spcBef>
              <a:spcAft>
                <a:spcPts val="0"/>
              </a:spcAft>
              <a:buClr>
                <a:schemeClr val="lt1"/>
              </a:buClr>
              <a:buSzPts val="1400"/>
              <a:buFont typeface="Lato"/>
              <a:buChar char="●"/>
            </a:pPr>
            <a:r>
              <a:rPr b="1" lang="en-GB">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5"/>
                  </a:ext>
                </a:extLst>
              </a:rPr>
              <a:t>sexual orientation</a:t>
            </a:r>
            <a:endParaRPr b="1">
              <a:solidFill>
                <a:schemeClr val="lt1"/>
              </a:solidFill>
              <a:highlight>
                <a:srgbClr val="0543B3"/>
              </a:highlight>
              <a:latin typeface="Lato"/>
              <a:ea typeface="Lato"/>
              <a:cs typeface="Lato"/>
              <a:sym typeface="Lato"/>
            </a:endParaRPr>
          </a:p>
          <a:p>
            <a:pPr indent="-317500" lvl="0" marL="450000" rtl="0" algn="l">
              <a:lnSpc>
                <a:spcPct val="131579"/>
              </a:lnSpc>
              <a:spcBef>
                <a:spcPts val="0"/>
              </a:spcBef>
              <a:spcAft>
                <a:spcPts val="0"/>
              </a:spcAft>
              <a:buClr>
                <a:schemeClr val="lt1"/>
              </a:buClr>
              <a:buSzPts val="1400"/>
              <a:buFont typeface="Lato"/>
              <a:buChar char="●"/>
            </a:pPr>
            <a:r>
              <a:rPr b="1" lang="en-GB">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6"/>
                  </a:ext>
                </a:extLst>
              </a:rPr>
              <a:t>being married/ in a </a:t>
            </a:r>
            <a:endParaRPr b="1">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7"/>
                </a:ext>
              </a:extLst>
            </a:endParaRPr>
          </a:p>
          <a:p>
            <a:pPr indent="-317500" lvl="0" marL="450000" rtl="0" algn="l">
              <a:lnSpc>
                <a:spcPct val="131579"/>
              </a:lnSpc>
              <a:spcBef>
                <a:spcPts val="0"/>
              </a:spcBef>
              <a:spcAft>
                <a:spcPts val="0"/>
              </a:spcAft>
              <a:buClr>
                <a:schemeClr val="lt1"/>
              </a:buClr>
              <a:buSzPts val="1400"/>
              <a:buFont typeface="Lato"/>
              <a:buChar char="●"/>
            </a:pPr>
            <a:r>
              <a:rPr b="1" lang="en-GB">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8"/>
                  </a:ext>
                </a:extLst>
              </a:rPr>
              <a:t>civil partnership</a:t>
            </a:r>
            <a:endParaRPr b="1">
              <a:solidFill>
                <a:schemeClr val="lt1"/>
              </a:solidFill>
              <a:highlight>
                <a:srgbClr val="0543B3"/>
              </a:highlight>
              <a:latin typeface="Lato"/>
              <a:ea typeface="Lato"/>
              <a:cs typeface="Lato"/>
              <a:sym typeface="Lato"/>
            </a:endParaRPr>
          </a:p>
          <a:p>
            <a:pPr indent="0" lvl="0" marL="0" rtl="0" algn="l">
              <a:lnSpc>
                <a:spcPct val="131579"/>
              </a:lnSpc>
              <a:spcBef>
                <a:spcPts val="2200"/>
              </a:spcBef>
              <a:spcAft>
                <a:spcPts val="2200"/>
              </a:spcAft>
              <a:buNone/>
            </a:pPr>
            <a:r>
              <a:rPr b="1" lang="en-GB" sz="1600">
                <a:solidFill>
                  <a:schemeClr val="lt1"/>
                </a:solidFill>
                <a:highlight>
                  <a:srgbClr val="0543B3"/>
                </a:highlight>
                <a:latin typeface="Lato"/>
                <a:ea typeface="Lato"/>
                <a:cs typeface="Lato"/>
                <a:sym typeface="Lato"/>
              </a:rPr>
              <a:t>These are called </a:t>
            </a:r>
            <a:r>
              <a:rPr b="1" lang="en-GB" sz="1600" u="sng">
                <a:solidFill>
                  <a:schemeClr val="lt1"/>
                </a:solidFill>
                <a:highlight>
                  <a:srgbClr val="0543B3"/>
                </a:highlight>
                <a:latin typeface="Lato"/>
                <a:ea typeface="Lato"/>
                <a:cs typeface="Lato"/>
                <a:sym typeface="Lato"/>
              </a:rPr>
              <a:t>‘protected characteristics’</a:t>
            </a:r>
            <a:r>
              <a:rPr b="1" lang="en-GB" sz="1600">
                <a:solidFill>
                  <a:schemeClr val="lt1"/>
                </a:solidFill>
                <a:highlight>
                  <a:srgbClr val="0543B3"/>
                </a:highlight>
                <a:latin typeface="Lato"/>
                <a:ea typeface="Lato"/>
                <a:cs typeface="Lato"/>
                <a:sym typeface="Lato"/>
              </a:rPr>
              <a:t>.</a:t>
            </a:r>
            <a:r>
              <a:rPr b="1" i="0" lang="en-GB" sz="1600" cap="none" strike="noStrike">
                <a:solidFill>
                  <a:schemeClr val="lt1"/>
                </a:solidFill>
                <a:highlight>
                  <a:srgbClr val="0543B3"/>
                </a:highlight>
                <a:latin typeface="Lato"/>
                <a:ea typeface="Lato"/>
                <a:cs typeface="Lato"/>
                <a:sym typeface="Lato"/>
              </a:rPr>
              <a:t>..</a:t>
            </a:r>
            <a:endParaRPr b="1" sz="1600">
              <a:solidFill>
                <a:schemeClr val="lt1"/>
              </a:solidFill>
              <a:highlight>
                <a:srgbClr val="0543B3"/>
              </a:highlight>
              <a:latin typeface="Lato"/>
              <a:ea typeface="Lato"/>
              <a:cs typeface="Lato"/>
              <a:sym typeface="Lato"/>
            </a:endParaRPr>
          </a:p>
        </p:txBody>
      </p:sp>
      <p:sp>
        <p:nvSpPr>
          <p:cNvPr id="625" name="Google Shape;625;p21"/>
          <p:cNvSpPr txBox="1"/>
          <p:nvPr/>
        </p:nvSpPr>
        <p:spPr>
          <a:xfrm flipH="1">
            <a:off x="2651563" y="2700000"/>
            <a:ext cx="2581500" cy="1818000"/>
          </a:xfrm>
          <a:prstGeom prst="rect">
            <a:avLst/>
          </a:prstGeom>
          <a:noFill/>
          <a:ln>
            <a:noFill/>
          </a:ln>
        </p:spPr>
        <p:txBody>
          <a:bodyPr anchorCtr="0" anchor="t" bIns="91425" lIns="91425" spcFirstLastPara="1" rIns="91425" wrap="square" tIns="91425">
            <a:spAutoFit/>
          </a:bodyPr>
          <a:lstStyle/>
          <a:p>
            <a:pPr indent="-317500" lvl="0" marL="457200" rtl="0" algn="l">
              <a:lnSpc>
                <a:spcPct val="131579"/>
              </a:lnSpc>
              <a:spcBef>
                <a:spcPts val="1500"/>
              </a:spcBef>
              <a:spcAft>
                <a:spcPts val="0"/>
              </a:spcAft>
              <a:buClr>
                <a:schemeClr val="lt1"/>
              </a:buClr>
              <a:buSzPts val="1400"/>
              <a:buFont typeface="Lato"/>
              <a:buChar char="●"/>
            </a:pPr>
            <a:r>
              <a:rPr b="1" lang="en-GB">
                <a:solidFill>
                  <a:schemeClr val="lt1"/>
                </a:solidFill>
                <a:highlight>
                  <a:srgbClr val="0645AD"/>
                </a:highlight>
                <a:latin typeface="Lato"/>
                <a:ea typeface="Lato"/>
                <a:cs typeface="Lato"/>
                <a:sym typeface="Lato"/>
                <a:extLst>
                  <a:ext uri="http://customooxmlschemas.google.com/">
                    <go:slidesCustomData xmlns:go="http://customooxmlschemas.google.com/" textRoundtripDataId="49"/>
                  </a:ext>
                </a:extLst>
              </a:rPr>
              <a:t>gender reassignment</a:t>
            </a:r>
            <a:endParaRPr b="1">
              <a:solidFill>
                <a:schemeClr val="lt1"/>
              </a:solidFill>
              <a:highlight>
                <a:srgbClr val="0645AD"/>
              </a:highlight>
              <a:latin typeface="Lato"/>
              <a:ea typeface="Lato"/>
              <a:cs typeface="Lato"/>
              <a:sym typeface="Lato"/>
              <a:extLst>
                <a:ext uri="http://customooxmlschemas.google.com/">
                  <go:slidesCustomData xmlns:go="http://customooxmlschemas.google.com/" textRoundtripDataId="50"/>
                </a:ext>
              </a:extLst>
            </a:endParaRPr>
          </a:p>
          <a:p>
            <a:pPr indent="-317500" lvl="0" marL="457200" rtl="0" algn="l">
              <a:lnSpc>
                <a:spcPct val="131579"/>
              </a:lnSpc>
              <a:spcBef>
                <a:spcPts val="0"/>
              </a:spcBef>
              <a:spcAft>
                <a:spcPts val="0"/>
              </a:spcAft>
              <a:buClr>
                <a:schemeClr val="lt1"/>
              </a:buClr>
              <a:buSzPts val="1400"/>
              <a:buFont typeface="Lato"/>
              <a:buChar char="●"/>
            </a:pPr>
            <a:r>
              <a:rPr b="1" lang="en-GB">
                <a:solidFill>
                  <a:schemeClr val="lt1"/>
                </a:solidFill>
                <a:highlight>
                  <a:srgbClr val="0645AD"/>
                </a:highlight>
                <a:latin typeface="Lato"/>
                <a:ea typeface="Lato"/>
                <a:cs typeface="Lato"/>
                <a:sym typeface="Lato"/>
                <a:extLst>
                  <a:ext uri="http://customooxmlschemas.google.com/">
                    <go:slidesCustomData xmlns:go="http://customooxmlschemas.google.com/" textRoundtripDataId="51"/>
                  </a:ext>
                </a:extLst>
              </a:rPr>
              <a:t>being </a:t>
            </a:r>
            <a:r>
              <a:rPr b="1" lang="en-GB" u="sng">
                <a:solidFill>
                  <a:schemeClr val="lt1"/>
                </a:solidFill>
                <a:highlight>
                  <a:srgbClr val="0645AD"/>
                </a:highlight>
                <a:latin typeface="Lato"/>
                <a:ea typeface="Lato"/>
                <a:cs typeface="Lato"/>
                <a:sym typeface="Lato"/>
                <a:hlinkClick r:id="rId5">
                  <a:extLst>
                    <a:ext uri="{A12FA001-AC4F-418D-AE19-62706E023703}">
                      <ahyp:hlinkClr val="tx"/>
                    </a:ext>
                  </a:extLst>
                </a:hlinkClick>
                <a:extLst>
                  <a:ext uri="http://customooxmlschemas.google.com/">
                    <go:slidesCustomData xmlns:go="http://customooxmlschemas.google.com/" textRoundtripDataId="52"/>
                  </a:ext>
                </a:extLst>
              </a:rPr>
              <a:t>pregnant</a:t>
            </a:r>
            <a:r>
              <a:rPr b="1" lang="en-GB">
                <a:solidFill>
                  <a:schemeClr val="lt1"/>
                </a:solidFill>
                <a:highlight>
                  <a:srgbClr val="0645AD"/>
                </a:highlight>
                <a:latin typeface="Lato"/>
                <a:ea typeface="Lato"/>
                <a:cs typeface="Lato"/>
                <a:sym typeface="Lato"/>
                <a:extLst>
                  <a:ext uri="http://customooxmlschemas.google.com/">
                    <go:slidesCustomData xmlns:go="http://customooxmlschemas.google.com/" textRoundtripDataId="53"/>
                  </a:ext>
                </a:extLst>
              </a:rPr>
              <a:t> or on maternity leave</a:t>
            </a:r>
            <a:endParaRPr b="1" u="sng">
              <a:solidFill>
                <a:schemeClr val="lt1"/>
              </a:solidFill>
              <a:highlight>
                <a:srgbClr val="0645AD"/>
              </a:highlight>
              <a:latin typeface="Lato"/>
              <a:ea typeface="Lato"/>
              <a:cs typeface="Lato"/>
              <a:sym typeface="Lato"/>
              <a:extLst>
                <a:ext uri="http://customooxmlschemas.google.com/">
                  <go:slidesCustomData xmlns:go="http://customooxmlschemas.google.com/" textRoundtripDataId="54"/>
                </a:ext>
              </a:extLst>
            </a:endParaRPr>
          </a:p>
          <a:p>
            <a:pPr indent="-317500" lvl="0" marL="457200" rtl="0" algn="l">
              <a:lnSpc>
                <a:spcPct val="131579"/>
              </a:lnSpc>
              <a:spcBef>
                <a:spcPts val="0"/>
              </a:spcBef>
              <a:spcAft>
                <a:spcPts val="0"/>
              </a:spcAft>
              <a:buClr>
                <a:schemeClr val="lt1"/>
              </a:buClr>
              <a:buSzPts val="1400"/>
              <a:buFont typeface="Lato"/>
              <a:buChar char="●"/>
            </a:pPr>
            <a:r>
              <a:rPr b="1" lang="en-GB">
                <a:solidFill>
                  <a:schemeClr val="lt1"/>
                </a:solidFill>
                <a:highlight>
                  <a:srgbClr val="0645AD"/>
                </a:highlight>
                <a:latin typeface="Lato"/>
                <a:ea typeface="Lato"/>
                <a:cs typeface="Lato"/>
                <a:sym typeface="Lato"/>
                <a:extLst>
                  <a:ext uri="http://customooxmlschemas.google.com/">
                    <go:slidesCustomData xmlns:go="http://customooxmlschemas.google.com/" textRoundtripDataId="55"/>
                  </a:ext>
                </a:extLst>
              </a:rPr>
              <a:t>race including colour, nationality, ethnic or national origin</a:t>
            </a:r>
            <a:endParaRPr b="1" u="sng">
              <a:solidFill>
                <a:schemeClr val="lt1"/>
              </a:solidFill>
              <a:highlight>
                <a:srgbClr val="0645AD"/>
              </a:highlight>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20"/>
          <p:cNvSpPr txBox="1"/>
          <p:nvPr/>
        </p:nvSpPr>
        <p:spPr>
          <a:xfrm>
            <a:off x="379375" y="253750"/>
            <a:ext cx="7583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E</a:t>
            </a:r>
            <a:r>
              <a:rPr b="1" i="0" lang="en-GB" sz="2600" u="none" cap="none" strike="noStrike">
                <a:solidFill>
                  <a:srgbClr val="FF8022"/>
                </a:solidFill>
                <a:latin typeface="Lato Black"/>
                <a:ea typeface="Lato Black"/>
                <a:cs typeface="Lato Black"/>
                <a:sym typeface="Lato Black"/>
              </a:rPr>
              <a:t>qual </a:t>
            </a:r>
            <a:r>
              <a:rPr b="1" lang="en-GB" sz="2600">
                <a:solidFill>
                  <a:srgbClr val="FF8022"/>
                </a:solidFill>
                <a:latin typeface="Lato Black"/>
                <a:ea typeface="Lato Black"/>
                <a:cs typeface="Lato Black"/>
                <a:sym typeface="Lato Black"/>
              </a:rPr>
              <a:t>p</a:t>
            </a:r>
            <a:r>
              <a:rPr b="1" i="0" lang="en-GB" sz="2600" u="none" cap="none" strike="noStrike">
                <a:solidFill>
                  <a:srgbClr val="FF8022"/>
                </a:solidFill>
                <a:latin typeface="Lato Black"/>
                <a:ea typeface="Lato Black"/>
                <a:cs typeface="Lato Black"/>
                <a:sym typeface="Lato Black"/>
              </a:rPr>
              <a:t>ay for </a:t>
            </a:r>
            <a:r>
              <a:rPr b="1" lang="en-GB" sz="2600">
                <a:solidFill>
                  <a:srgbClr val="FF8022"/>
                </a:solidFill>
                <a:latin typeface="Lato Black"/>
                <a:ea typeface="Lato Black"/>
                <a:cs typeface="Lato Black"/>
                <a:sym typeface="Lato Black"/>
              </a:rPr>
              <a:t>e</a:t>
            </a:r>
            <a:r>
              <a:rPr b="1" i="0" lang="en-GB" sz="2600" u="none" cap="none" strike="noStrike">
                <a:solidFill>
                  <a:srgbClr val="FF8022"/>
                </a:solidFill>
                <a:latin typeface="Lato Black"/>
                <a:ea typeface="Lato Black"/>
                <a:cs typeface="Lato Black"/>
                <a:sym typeface="Lato Black"/>
              </a:rPr>
              <a:t>qual </a:t>
            </a:r>
            <a:r>
              <a:rPr b="1" lang="en-GB" sz="2600">
                <a:solidFill>
                  <a:srgbClr val="FF8022"/>
                </a:solidFill>
                <a:latin typeface="Lato Black"/>
                <a:ea typeface="Lato Black"/>
                <a:cs typeface="Lato Black"/>
                <a:sym typeface="Lato Black"/>
              </a:rPr>
              <a:t>w</a:t>
            </a:r>
            <a:r>
              <a:rPr b="1" i="0" lang="en-GB" sz="2600" u="none" cap="none" strike="noStrike">
                <a:solidFill>
                  <a:srgbClr val="FF8022"/>
                </a:solidFill>
                <a:latin typeface="Lato Black"/>
                <a:ea typeface="Lato Black"/>
                <a:cs typeface="Lato Black"/>
                <a:sym typeface="Lato Black"/>
              </a:rPr>
              <a:t>ork!</a:t>
            </a:r>
            <a:endParaRPr b="0" i="0" sz="1400" u="none" cap="none" strike="noStrike">
              <a:solidFill>
                <a:srgbClr val="000000"/>
              </a:solidFill>
              <a:latin typeface="Arial"/>
              <a:ea typeface="Arial"/>
              <a:cs typeface="Arial"/>
              <a:sym typeface="Arial"/>
            </a:endParaRPr>
          </a:p>
        </p:txBody>
      </p:sp>
      <p:sp>
        <p:nvSpPr>
          <p:cNvPr id="631" name="Google Shape;631;p20"/>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48</a:t>
            </a:r>
            <a:endParaRPr>
              <a:latin typeface="Lato Black"/>
              <a:ea typeface="Lato Black"/>
              <a:cs typeface="Lato Black"/>
              <a:sym typeface="Lato Black"/>
            </a:endParaRPr>
          </a:p>
        </p:txBody>
      </p:sp>
      <p:sp>
        <p:nvSpPr>
          <p:cNvPr id="632" name="Google Shape;632;p20"/>
          <p:cNvSpPr txBox="1"/>
          <p:nvPr/>
        </p:nvSpPr>
        <p:spPr>
          <a:xfrm>
            <a:off x="1905000" y="4084925"/>
            <a:ext cx="5334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solidFill>
                  <a:schemeClr val="lt1"/>
                </a:solidFill>
                <a:latin typeface="Lato"/>
                <a:ea typeface="Lato"/>
                <a:cs typeface="Lato"/>
                <a:sym typeface="Lato"/>
              </a:rPr>
              <a:t>How does watching </a:t>
            </a:r>
            <a:r>
              <a:rPr b="1" lang="en-GB" sz="1500">
                <a:solidFill>
                  <a:schemeClr val="lt1"/>
                </a:solidFill>
                <a:uFill>
                  <a:noFill/>
                </a:uFill>
                <a:latin typeface="Lato"/>
                <a:ea typeface="Lato"/>
                <a:cs typeface="Lato"/>
                <a:sym typeface="Lato"/>
                <a:hlinkClick r:id="rId3">
                  <a:extLst>
                    <a:ext uri="{A12FA001-AC4F-418D-AE19-62706E023703}">
                      <ahyp:hlinkClr val="tx"/>
                    </a:ext>
                  </a:extLst>
                </a:hlinkClick>
              </a:rPr>
              <a:t>this video</a:t>
            </a:r>
            <a:r>
              <a:rPr b="1" lang="en-GB" sz="1500">
                <a:solidFill>
                  <a:schemeClr val="lt1"/>
                </a:solidFill>
                <a:latin typeface="Lato"/>
                <a:ea typeface="Lato"/>
                <a:cs typeface="Lato"/>
                <a:sym typeface="Lato"/>
              </a:rPr>
              <a:t> make you feel? Are there any trends in the kinds of work that we expect men/ women to do? How do you think the gender pay gap can be closed?</a:t>
            </a:r>
            <a:endParaRPr b="1" sz="1700">
              <a:solidFill>
                <a:schemeClr val="lt1"/>
              </a:solidFill>
              <a:latin typeface="Lato"/>
              <a:ea typeface="Lato"/>
              <a:cs typeface="Lato"/>
              <a:sym typeface="Lato"/>
            </a:endParaRPr>
          </a:p>
        </p:txBody>
      </p:sp>
      <p:pic>
        <p:nvPicPr>
          <p:cNvPr descr="After the historic victory for the Lionesses at the UEFA Women's EURO 2022, our reporter Hebe Campbell investigates why there is a gender pay gap between professional men and women footballers.&#10;&#10;Get more London Live:  &#10;Check out our website: http://www.LondonLive.co.uk/ &#10;Like London Live: https://www.facebook.com/LondonLive/ &#10;Follow London Live: https://twitter.com/LondonLive/ &#10;Follow London Live: https://www.instagram.com/LondonLive" id="633" name="Google Shape;633;p20" title="Why is there a gender pay gap in women's football?">
            <a:hlinkClick r:id="rId4"/>
          </p:cNvPr>
          <p:cNvPicPr preferRelativeResize="0"/>
          <p:nvPr/>
        </p:nvPicPr>
        <p:blipFill>
          <a:blip r:embed="rId5">
            <a:alphaModFix/>
          </a:blip>
          <a:stretch>
            <a:fillRect/>
          </a:stretch>
        </p:blipFill>
        <p:spPr>
          <a:xfrm>
            <a:off x="2395750" y="1142763"/>
            <a:ext cx="4013833" cy="3010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nvSpPr>
        <p:spPr>
          <a:xfrm>
            <a:off x="0" y="18790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lang="en-GB" sz="2400">
                <a:solidFill>
                  <a:srgbClr val="FFFFFF"/>
                </a:solidFill>
                <a:latin typeface="Lato"/>
                <a:ea typeface="Lato"/>
                <a:cs typeface="Lato"/>
                <a:sym typeface="Lato"/>
              </a:rPr>
              <a:t>Chapter 1:</a:t>
            </a:r>
            <a:endParaRPr sz="2400">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rgbClr val="FFFFFF"/>
                </a:solidFill>
                <a:latin typeface="Lato Black"/>
                <a:ea typeface="Lato Black"/>
                <a:cs typeface="Lato Black"/>
                <a:sym typeface="Lato Black"/>
              </a:rPr>
              <a:t>Income</a:t>
            </a:r>
            <a:endParaRPr b="1" i="0" sz="5600" u="none" cap="none" strike="noStrike">
              <a:solidFill>
                <a:srgbClr val="FF8022"/>
              </a:solidFill>
              <a:latin typeface="Lato Black"/>
              <a:ea typeface="Lato Black"/>
              <a:cs typeface="Lato Black"/>
              <a:sym typeface="Lato Black"/>
            </a:endParaRPr>
          </a:p>
        </p:txBody>
      </p:sp>
      <p:sp>
        <p:nvSpPr>
          <p:cNvPr id="108" name="Google Shape;108;p16"/>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000000"/>
              </a:buClr>
              <a:buSzPts val="250"/>
              <a:buFont typeface="Arial"/>
              <a:buNone/>
            </a:pPr>
            <a:fld id="{00000000-1234-1234-1234-123412341234}" type="slidenum">
              <a:rPr lang="en-GB"/>
              <a:t>‹#›</a:t>
            </a:fld>
            <a:endParaRPr sz="13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
          <p:cNvSpPr txBox="1"/>
          <p:nvPr/>
        </p:nvSpPr>
        <p:spPr>
          <a:xfrm>
            <a:off x="450925" y="429192"/>
            <a:ext cx="8242200" cy="588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3600"/>
              <a:buFont typeface="Arial"/>
              <a:buNone/>
            </a:pPr>
            <a:r>
              <a:rPr b="1" i="0" lang="en-GB" sz="3600" u="none" cap="none" strike="noStrike">
                <a:solidFill>
                  <a:schemeClr val="lt1"/>
                </a:solidFill>
                <a:latin typeface="Lato"/>
                <a:ea typeface="Lato"/>
                <a:cs typeface="Lato"/>
                <a:sym typeface="Lato"/>
              </a:rPr>
              <a:t>Asking for a pay rise</a:t>
            </a:r>
            <a:endParaRPr b="1" i="0" sz="3600" u="none" cap="none" strike="noStrike">
              <a:solidFill>
                <a:srgbClr val="FF8022"/>
              </a:solidFill>
              <a:latin typeface="Lato"/>
              <a:ea typeface="Lato"/>
              <a:cs typeface="Lato"/>
              <a:sym typeface="Lato"/>
            </a:endParaRPr>
          </a:p>
        </p:txBody>
      </p:sp>
      <p:sp>
        <p:nvSpPr>
          <p:cNvPr id="639" name="Google Shape;639;p6"/>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100">
                <a:latin typeface="Lato Black"/>
                <a:ea typeface="Lato Black"/>
                <a:cs typeface="Lato Black"/>
                <a:sym typeface="Lato Black"/>
              </a:rPr>
              <a:t>49</a:t>
            </a:r>
            <a:endParaRPr sz="1100">
              <a:latin typeface="Lato Black"/>
              <a:ea typeface="Lato Black"/>
              <a:cs typeface="Lato Black"/>
              <a:sym typeface="Lato Black"/>
            </a:endParaRPr>
          </a:p>
        </p:txBody>
      </p:sp>
      <p:grpSp>
        <p:nvGrpSpPr>
          <p:cNvPr id="640" name="Google Shape;640;p6"/>
          <p:cNvGrpSpPr/>
          <p:nvPr/>
        </p:nvGrpSpPr>
        <p:grpSpPr>
          <a:xfrm>
            <a:off x="3009150" y="1288125"/>
            <a:ext cx="3125700" cy="3125700"/>
            <a:chOff x="4394150" y="1679450"/>
            <a:chExt cx="3125700" cy="3125700"/>
          </a:xfrm>
        </p:grpSpPr>
        <p:sp>
          <p:nvSpPr>
            <p:cNvPr id="641" name="Google Shape;641;p6"/>
            <p:cNvSpPr/>
            <p:nvPr/>
          </p:nvSpPr>
          <p:spPr>
            <a:xfrm>
              <a:off x="4394150" y="1679450"/>
              <a:ext cx="3125700" cy="3125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
            <p:cNvSpPr txBox="1"/>
            <p:nvPr/>
          </p:nvSpPr>
          <p:spPr>
            <a:xfrm>
              <a:off x="4394150" y="2749700"/>
              <a:ext cx="31257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600">
                  <a:solidFill>
                    <a:schemeClr val="lt1"/>
                  </a:solidFill>
                  <a:latin typeface="Lato"/>
                  <a:ea typeface="Lato"/>
                  <a:cs typeface="Lato"/>
                  <a:sym typeface="Lato"/>
                </a:rPr>
                <a:t>CAN you ask for a pay rise?</a:t>
              </a:r>
              <a:endParaRPr b="1" sz="2600">
                <a:solidFill>
                  <a:schemeClr val="lt1"/>
                </a:solidFill>
                <a:latin typeface="Lato"/>
                <a:ea typeface="Lato"/>
                <a:cs typeface="Lato"/>
                <a:sym typeface="Lato"/>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13851131380_0_8"/>
          <p:cNvSpPr txBox="1"/>
          <p:nvPr/>
        </p:nvSpPr>
        <p:spPr>
          <a:xfrm>
            <a:off x="450925" y="429192"/>
            <a:ext cx="8242200" cy="588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3600"/>
              <a:buFont typeface="Arial"/>
              <a:buNone/>
            </a:pPr>
            <a:r>
              <a:rPr b="1" i="0" lang="en-GB" sz="3600" u="none" cap="none" strike="noStrike">
                <a:solidFill>
                  <a:schemeClr val="lt1"/>
                </a:solidFill>
                <a:latin typeface="Lato"/>
                <a:ea typeface="Lato"/>
                <a:cs typeface="Lato"/>
                <a:sym typeface="Lato"/>
              </a:rPr>
              <a:t>Asking for a pay rise</a:t>
            </a:r>
            <a:endParaRPr b="1" i="0" sz="3600" u="none" cap="none" strike="noStrike">
              <a:solidFill>
                <a:srgbClr val="FF8022"/>
              </a:solidFill>
              <a:latin typeface="Lato"/>
              <a:ea typeface="Lato"/>
              <a:cs typeface="Lato"/>
              <a:sym typeface="Lato"/>
            </a:endParaRPr>
          </a:p>
        </p:txBody>
      </p:sp>
      <p:sp>
        <p:nvSpPr>
          <p:cNvPr id="648" name="Google Shape;648;g13851131380_0_8"/>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50</a:t>
            </a:r>
            <a:endParaRPr>
              <a:latin typeface="Lato Black"/>
              <a:ea typeface="Lato Black"/>
              <a:cs typeface="Lato Black"/>
              <a:sym typeface="Lato Black"/>
            </a:endParaRPr>
          </a:p>
        </p:txBody>
      </p:sp>
      <p:grpSp>
        <p:nvGrpSpPr>
          <p:cNvPr id="649" name="Google Shape;649;g13851131380_0_8"/>
          <p:cNvGrpSpPr/>
          <p:nvPr/>
        </p:nvGrpSpPr>
        <p:grpSpPr>
          <a:xfrm>
            <a:off x="3009150" y="1288125"/>
            <a:ext cx="3125700" cy="3125700"/>
            <a:chOff x="4394150" y="1679450"/>
            <a:chExt cx="3125700" cy="3125700"/>
          </a:xfrm>
        </p:grpSpPr>
        <p:sp>
          <p:nvSpPr>
            <p:cNvPr id="650" name="Google Shape;650;g13851131380_0_8"/>
            <p:cNvSpPr/>
            <p:nvPr/>
          </p:nvSpPr>
          <p:spPr>
            <a:xfrm>
              <a:off x="4394150" y="1679450"/>
              <a:ext cx="3125700" cy="3125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13851131380_0_8"/>
            <p:cNvSpPr txBox="1"/>
            <p:nvPr/>
          </p:nvSpPr>
          <p:spPr>
            <a:xfrm>
              <a:off x="4394150" y="2749700"/>
              <a:ext cx="31257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600">
                  <a:solidFill>
                    <a:schemeClr val="lt1"/>
                  </a:solidFill>
                  <a:latin typeface="Lato"/>
                  <a:ea typeface="Lato"/>
                  <a:cs typeface="Lato"/>
                  <a:sym typeface="Lato"/>
                </a:rPr>
                <a:t>SHOULD</a:t>
              </a:r>
              <a:r>
                <a:rPr b="1" lang="en-GB" sz="2600">
                  <a:solidFill>
                    <a:schemeClr val="lt1"/>
                  </a:solidFill>
                  <a:latin typeface="Lato"/>
                  <a:ea typeface="Lato"/>
                  <a:cs typeface="Lato"/>
                  <a:sym typeface="Lato"/>
                </a:rPr>
                <a:t> you ask for a pay rise?</a:t>
              </a:r>
              <a:endParaRPr b="1" sz="2600">
                <a:solidFill>
                  <a:schemeClr val="lt1"/>
                </a:solidFill>
                <a:latin typeface="Lato"/>
                <a:ea typeface="Lato"/>
                <a:cs typeface="Lato"/>
                <a:sym typeface="Lato"/>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13fc50a3bec_0_75"/>
          <p:cNvSpPr txBox="1"/>
          <p:nvPr/>
        </p:nvSpPr>
        <p:spPr>
          <a:xfrm>
            <a:off x="3179200" y="1778550"/>
            <a:ext cx="2474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lt1"/>
                </a:solidFill>
                <a:latin typeface="Lato"/>
                <a:ea typeface="Lato"/>
                <a:cs typeface="Lato"/>
                <a:sym typeface="Lato"/>
                <a:extLst>
                  <a:ext uri="http://customooxmlschemas.google.com/">
                    <go:slidesCustomData xmlns:go="http://customooxmlschemas.google.com/" textRoundtripDataId="56"/>
                  </a:ext>
                </a:extLst>
              </a:rPr>
              <a:t>Be specific when it comes to the value of your work, both in terms of what you have achieved and how you have achieved results</a:t>
            </a:r>
            <a:endParaRPr b="1">
              <a:solidFill>
                <a:schemeClr val="lt1"/>
              </a:solidFill>
              <a:latin typeface="Lato"/>
              <a:ea typeface="Lato"/>
              <a:cs typeface="Lato"/>
              <a:sym typeface="Lato"/>
            </a:endParaRPr>
          </a:p>
        </p:txBody>
      </p:sp>
      <p:sp>
        <p:nvSpPr>
          <p:cNvPr id="657" name="Google Shape;657;g13fc50a3bec_0_75"/>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51</a:t>
            </a:r>
            <a:endParaRPr/>
          </a:p>
        </p:txBody>
      </p:sp>
      <p:sp>
        <p:nvSpPr>
          <p:cNvPr id="658" name="Google Shape;658;g13fc50a3bec_0_75"/>
          <p:cNvSpPr txBox="1"/>
          <p:nvPr/>
        </p:nvSpPr>
        <p:spPr>
          <a:xfrm>
            <a:off x="2410350" y="403100"/>
            <a:ext cx="4323300" cy="1183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lang="en-GB" sz="3600">
                <a:solidFill>
                  <a:schemeClr val="lt1"/>
                </a:solidFill>
                <a:latin typeface="Lato Black"/>
                <a:ea typeface="Lato Black"/>
                <a:cs typeface="Lato Black"/>
                <a:sym typeface="Lato Black"/>
                <a:extLst>
                  <a:ext uri="http://customooxmlschemas.google.com/">
                    <go:slidesCustomData xmlns:go="http://customooxmlschemas.google.com/" textRoundtripDataId="57"/>
                  </a:ext>
                </a:extLst>
              </a:rPr>
              <a:t>Top tips when asking for a pay rise</a:t>
            </a:r>
            <a:endParaRPr i="0" sz="3600" u="none" cap="none" strike="noStrike">
              <a:solidFill>
                <a:srgbClr val="FF8022"/>
              </a:solidFill>
              <a:latin typeface="Lato Black"/>
              <a:ea typeface="Lato Black"/>
              <a:cs typeface="Lato Black"/>
              <a:sym typeface="Lato Black"/>
            </a:endParaRPr>
          </a:p>
        </p:txBody>
      </p:sp>
      <p:sp>
        <p:nvSpPr>
          <p:cNvPr id="659" name="Google Shape;659;g13fc50a3bec_0_75"/>
          <p:cNvSpPr txBox="1"/>
          <p:nvPr/>
        </p:nvSpPr>
        <p:spPr>
          <a:xfrm>
            <a:off x="460900" y="1778550"/>
            <a:ext cx="247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lt1"/>
                </a:solidFill>
                <a:latin typeface="Lato"/>
                <a:ea typeface="Lato"/>
                <a:cs typeface="Lato"/>
                <a:sym typeface="Lato"/>
              </a:rPr>
              <a:t>Prepare key points before booking your meeting with your manager</a:t>
            </a:r>
            <a:endParaRPr b="1">
              <a:solidFill>
                <a:schemeClr val="lt1"/>
              </a:solidFill>
              <a:latin typeface="Lato"/>
              <a:ea typeface="Lato"/>
              <a:cs typeface="Lato"/>
              <a:sym typeface="Lato"/>
            </a:endParaRPr>
          </a:p>
        </p:txBody>
      </p:sp>
      <p:sp>
        <p:nvSpPr>
          <p:cNvPr id="660" name="Google Shape;660;g13fc50a3bec_0_75"/>
          <p:cNvSpPr txBox="1"/>
          <p:nvPr/>
        </p:nvSpPr>
        <p:spPr>
          <a:xfrm>
            <a:off x="5897500" y="1778550"/>
            <a:ext cx="247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lt1"/>
                </a:solidFill>
                <a:latin typeface="Lato"/>
                <a:ea typeface="Lato"/>
                <a:cs typeface="Lato"/>
                <a:sym typeface="Lato"/>
              </a:rPr>
              <a:t>Use facts where you can e.g. “My work led to a 10% increase in sales last year”</a:t>
            </a:r>
            <a:endParaRPr b="1">
              <a:solidFill>
                <a:schemeClr val="lt1"/>
              </a:solidFill>
              <a:latin typeface="Lato"/>
              <a:ea typeface="Lato"/>
              <a:cs typeface="Lato"/>
              <a:sym typeface="Lato"/>
            </a:endParaRPr>
          </a:p>
        </p:txBody>
      </p:sp>
      <p:sp>
        <p:nvSpPr>
          <p:cNvPr id="661" name="Google Shape;661;g13fc50a3bec_0_75"/>
          <p:cNvSpPr txBox="1"/>
          <p:nvPr/>
        </p:nvSpPr>
        <p:spPr>
          <a:xfrm>
            <a:off x="460900" y="3212275"/>
            <a:ext cx="247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lt1"/>
                </a:solidFill>
                <a:latin typeface="Lato"/>
                <a:ea typeface="Lato"/>
                <a:cs typeface="Lato"/>
                <a:sym typeface="Lato"/>
              </a:rPr>
              <a:t>Demonstrate the value you will bring to your employer in the future</a:t>
            </a:r>
            <a:endParaRPr b="1">
              <a:solidFill>
                <a:schemeClr val="lt1"/>
              </a:solidFill>
              <a:latin typeface="Lato"/>
              <a:ea typeface="Lato"/>
              <a:cs typeface="Lato"/>
              <a:sym typeface="Lato"/>
            </a:endParaRPr>
          </a:p>
        </p:txBody>
      </p:sp>
      <p:sp>
        <p:nvSpPr>
          <p:cNvPr id="662" name="Google Shape;662;g13fc50a3bec_0_75"/>
          <p:cNvSpPr txBox="1"/>
          <p:nvPr/>
        </p:nvSpPr>
        <p:spPr>
          <a:xfrm>
            <a:off x="5897500" y="3212275"/>
            <a:ext cx="258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lt1"/>
                </a:solidFill>
                <a:latin typeface="Lato"/>
                <a:ea typeface="Lato"/>
                <a:cs typeface="Lato"/>
                <a:sym typeface="Lato"/>
              </a:rPr>
              <a:t>Use clear and concise language</a:t>
            </a:r>
            <a:endParaRPr b="1">
              <a:solidFill>
                <a:schemeClr val="lt1"/>
              </a:solidFill>
              <a:latin typeface="Lato"/>
              <a:ea typeface="Lato"/>
              <a:cs typeface="Lato"/>
              <a:sym typeface="Lato"/>
            </a:endParaRPr>
          </a:p>
        </p:txBody>
      </p:sp>
      <p:sp>
        <p:nvSpPr>
          <p:cNvPr id="663" name="Google Shape;663;g13fc50a3bec_0_75"/>
          <p:cNvSpPr txBox="1"/>
          <p:nvPr/>
        </p:nvSpPr>
        <p:spPr>
          <a:xfrm>
            <a:off x="3179200" y="3212275"/>
            <a:ext cx="2474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lt1"/>
                </a:solidFill>
                <a:latin typeface="Lato"/>
                <a:ea typeface="Lato"/>
                <a:cs typeface="Lato"/>
                <a:sym typeface="Lato"/>
              </a:rPr>
              <a:t>Discuss your soft skills and how you add value internally to the company e.g. have you organised a volunteers’ day, or supported </a:t>
            </a:r>
            <a:r>
              <a:rPr b="1" lang="en-GB">
                <a:solidFill>
                  <a:schemeClr val="lt1"/>
                </a:solidFill>
                <a:latin typeface="Lato"/>
                <a:ea typeface="Lato"/>
                <a:cs typeface="Lato"/>
                <a:sym typeface="Lato"/>
              </a:rPr>
              <a:t>colleagues through problems</a:t>
            </a:r>
            <a:r>
              <a:rPr b="1" lang="en-GB">
                <a:solidFill>
                  <a:schemeClr val="lt1"/>
                </a:solidFill>
                <a:latin typeface="Lato"/>
                <a:ea typeface="Lato"/>
                <a:cs typeface="Lato"/>
                <a:sym typeface="Lato"/>
              </a:rPr>
              <a:t>?</a:t>
            </a:r>
            <a:endParaRPr b="1">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0"/>
                                        <p:tgtEl>
                                          <p:spTgt spid="6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1000"/>
                                        <p:tgtEl>
                                          <p:spTgt spid="6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13710c85c8b_0_122"/>
          <p:cNvSpPr txBox="1"/>
          <p:nvPr/>
        </p:nvSpPr>
        <p:spPr>
          <a:xfrm>
            <a:off x="379375" y="253750"/>
            <a:ext cx="7583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Making your case for a pay rise</a:t>
            </a:r>
            <a:endParaRPr b="0" i="0" sz="1400" u="none" cap="none" strike="noStrike">
              <a:solidFill>
                <a:srgbClr val="000000"/>
              </a:solidFill>
              <a:latin typeface="Arial"/>
              <a:ea typeface="Arial"/>
              <a:cs typeface="Arial"/>
              <a:sym typeface="Arial"/>
            </a:endParaRPr>
          </a:p>
        </p:txBody>
      </p:sp>
      <p:sp>
        <p:nvSpPr>
          <p:cNvPr id="669" name="Google Shape;669;g13710c85c8b_0_122"/>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52</a:t>
            </a:r>
            <a:endParaRPr>
              <a:latin typeface="Lato Black"/>
              <a:ea typeface="Lato Black"/>
              <a:cs typeface="Lato Black"/>
              <a:sym typeface="Lato Black"/>
            </a:endParaRPr>
          </a:p>
        </p:txBody>
      </p:sp>
      <p:sp>
        <p:nvSpPr>
          <p:cNvPr id="670" name="Google Shape;670;g13710c85c8b_0_122"/>
          <p:cNvSpPr txBox="1"/>
          <p:nvPr/>
        </p:nvSpPr>
        <p:spPr>
          <a:xfrm>
            <a:off x="360375" y="1108775"/>
            <a:ext cx="818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In pairs, you’re going to pick the </a:t>
            </a:r>
            <a:r>
              <a:rPr b="1" lang="en-GB" sz="1600">
                <a:solidFill>
                  <a:schemeClr val="accent2"/>
                </a:solidFill>
                <a:latin typeface="Lato"/>
                <a:ea typeface="Lato"/>
                <a:cs typeface="Lato"/>
                <a:sym typeface="Lato"/>
              </a:rPr>
              <a:t>strongest arguments</a:t>
            </a:r>
            <a:r>
              <a:rPr b="1" lang="en-GB" sz="1600">
                <a:latin typeface="Lato"/>
                <a:ea typeface="Lato"/>
                <a:cs typeface="Lato"/>
                <a:sym typeface="Lato"/>
              </a:rPr>
              <a:t> </a:t>
            </a:r>
            <a:r>
              <a:rPr b="1" lang="en-GB" sz="1600">
                <a:solidFill>
                  <a:schemeClr val="lt1"/>
                </a:solidFill>
                <a:latin typeface="Lato"/>
                <a:ea typeface="Lato"/>
                <a:cs typeface="Lato"/>
                <a:sym typeface="Lato"/>
              </a:rPr>
              <a:t>for a pay </a:t>
            </a:r>
            <a:r>
              <a:rPr b="1" lang="en-GB" sz="1600">
                <a:solidFill>
                  <a:schemeClr val="lt1"/>
                </a:solidFill>
                <a:latin typeface="Lato"/>
                <a:ea typeface="Lato"/>
                <a:cs typeface="Lato"/>
                <a:sym typeface="Lato"/>
              </a:rPr>
              <a:t>rise</a:t>
            </a:r>
            <a:r>
              <a:rPr b="1" lang="en-GB" sz="1600">
                <a:solidFill>
                  <a:schemeClr val="lt1"/>
                </a:solidFill>
                <a:latin typeface="Lato"/>
                <a:ea typeface="Lato"/>
                <a:cs typeface="Lato"/>
                <a:sym typeface="Lato"/>
              </a:rPr>
              <a:t> pitch using either Nic or Naomi. Make your case to each other (5 mins to prep, 2 mins each to share). How convincing can you be?</a:t>
            </a:r>
            <a:endParaRPr b="1" sz="1600">
              <a:solidFill>
                <a:schemeClr val="lt1"/>
              </a:solidFill>
              <a:latin typeface="Lato"/>
              <a:ea typeface="Lato"/>
              <a:cs typeface="Lato"/>
              <a:sym typeface="Lato"/>
            </a:endParaRPr>
          </a:p>
        </p:txBody>
      </p:sp>
      <p:sp>
        <p:nvSpPr>
          <p:cNvPr id="671" name="Google Shape;671;g13710c85c8b_0_122"/>
          <p:cNvSpPr txBox="1"/>
          <p:nvPr/>
        </p:nvSpPr>
        <p:spPr>
          <a:xfrm>
            <a:off x="2062100" y="3959975"/>
            <a:ext cx="2085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solidFill>
                  <a:schemeClr val="lt1"/>
                </a:solidFill>
              </a:rPr>
              <a:t>Naomi</a:t>
            </a:r>
            <a:endParaRPr b="1" sz="1600">
              <a:solidFill>
                <a:schemeClr val="lt1"/>
              </a:solidFill>
            </a:endParaRPr>
          </a:p>
          <a:p>
            <a:pPr indent="0" lvl="0" marL="0" rtl="0" algn="ctr">
              <a:spcBef>
                <a:spcPts val="0"/>
              </a:spcBef>
              <a:spcAft>
                <a:spcPts val="0"/>
              </a:spcAft>
              <a:buNone/>
            </a:pPr>
            <a:r>
              <a:rPr lang="en-GB" sz="1600">
                <a:solidFill>
                  <a:schemeClr val="lt1"/>
                </a:solidFill>
                <a:latin typeface="Lato"/>
                <a:ea typeface="Lato"/>
                <a:cs typeface="Lato"/>
                <a:sym typeface="Lato"/>
              </a:rPr>
              <a:t>Marketing</a:t>
            </a:r>
            <a:r>
              <a:rPr lang="en-GB" sz="1600">
                <a:solidFill>
                  <a:schemeClr val="lt1"/>
                </a:solidFill>
                <a:latin typeface="Lato"/>
                <a:ea typeface="Lato"/>
                <a:cs typeface="Lato"/>
                <a:sym typeface="Lato"/>
              </a:rPr>
              <a:t> manager at top </a:t>
            </a:r>
            <a:r>
              <a:rPr lang="en-GB" sz="1600">
                <a:solidFill>
                  <a:schemeClr val="lt1"/>
                </a:solidFill>
                <a:latin typeface="Lato"/>
                <a:ea typeface="Lato"/>
                <a:cs typeface="Lato"/>
                <a:sym typeface="Lato"/>
              </a:rPr>
              <a:t>fashion</a:t>
            </a:r>
            <a:r>
              <a:rPr lang="en-GB" sz="1600">
                <a:solidFill>
                  <a:schemeClr val="lt1"/>
                </a:solidFill>
                <a:latin typeface="Lato"/>
                <a:ea typeface="Lato"/>
                <a:cs typeface="Lato"/>
                <a:sym typeface="Lato"/>
              </a:rPr>
              <a:t> brand</a:t>
            </a:r>
            <a:endParaRPr sz="1600">
              <a:solidFill>
                <a:schemeClr val="lt1"/>
              </a:solidFill>
              <a:latin typeface="Lato"/>
              <a:ea typeface="Lato"/>
              <a:cs typeface="Lato"/>
              <a:sym typeface="Lato"/>
            </a:endParaRPr>
          </a:p>
        </p:txBody>
      </p:sp>
      <p:sp>
        <p:nvSpPr>
          <p:cNvPr id="672" name="Google Shape;672;g13710c85c8b_0_122"/>
          <p:cNvSpPr txBox="1"/>
          <p:nvPr/>
        </p:nvSpPr>
        <p:spPr>
          <a:xfrm>
            <a:off x="4710404" y="3959975"/>
            <a:ext cx="2371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solidFill>
                  <a:schemeClr val="lt1"/>
                </a:solidFill>
              </a:rPr>
              <a:t>Nic</a:t>
            </a:r>
            <a:endParaRPr b="1" sz="1600">
              <a:solidFill>
                <a:schemeClr val="lt1"/>
              </a:solidFill>
            </a:endParaRPr>
          </a:p>
          <a:p>
            <a:pPr indent="0" lvl="0" marL="0" rtl="0" algn="ctr">
              <a:spcBef>
                <a:spcPts val="0"/>
              </a:spcBef>
              <a:spcAft>
                <a:spcPts val="0"/>
              </a:spcAft>
              <a:buNone/>
            </a:pPr>
            <a:r>
              <a:rPr lang="en-GB" sz="1600">
                <a:solidFill>
                  <a:schemeClr val="lt1"/>
                </a:solidFill>
                <a:latin typeface="Lato"/>
                <a:ea typeface="Lato"/>
                <a:cs typeface="Lato"/>
                <a:sym typeface="Lato"/>
              </a:rPr>
              <a:t>Shop</a:t>
            </a:r>
            <a:r>
              <a:rPr lang="en-GB" sz="1600">
                <a:solidFill>
                  <a:schemeClr val="lt1"/>
                </a:solidFill>
                <a:latin typeface="Lato"/>
                <a:ea typeface="Lato"/>
                <a:cs typeface="Lato"/>
                <a:sym typeface="Lato"/>
              </a:rPr>
              <a:t> manager at major sports brand</a:t>
            </a:r>
            <a:endParaRPr sz="1600">
              <a:solidFill>
                <a:schemeClr val="lt1"/>
              </a:solidFill>
              <a:latin typeface="Lato"/>
              <a:ea typeface="Lato"/>
              <a:cs typeface="Lato"/>
              <a:sym typeface="Lato"/>
            </a:endParaRPr>
          </a:p>
        </p:txBody>
      </p:sp>
      <p:pic>
        <p:nvPicPr>
          <p:cNvPr id="673" name="Google Shape;673;g13710c85c8b_0_122"/>
          <p:cNvPicPr preferRelativeResize="0"/>
          <p:nvPr/>
        </p:nvPicPr>
        <p:blipFill>
          <a:blip r:embed="rId3">
            <a:alphaModFix/>
          </a:blip>
          <a:stretch>
            <a:fillRect/>
          </a:stretch>
        </p:blipFill>
        <p:spPr>
          <a:xfrm>
            <a:off x="2111575" y="1852325"/>
            <a:ext cx="1986350" cy="1986350"/>
          </a:xfrm>
          <a:prstGeom prst="rect">
            <a:avLst/>
          </a:prstGeom>
          <a:noFill/>
          <a:ln>
            <a:noFill/>
          </a:ln>
        </p:spPr>
      </p:pic>
      <p:pic>
        <p:nvPicPr>
          <p:cNvPr id="674" name="Google Shape;674;g13710c85c8b_0_122"/>
          <p:cNvPicPr preferRelativeResize="0"/>
          <p:nvPr/>
        </p:nvPicPr>
        <p:blipFill>
          <a:blip r:embed="rId4">
            <a:alphaModFix/>
          </a:blip>
          <a:stretch>
            <a:fillRect/>
          </a:stretch>
        </p:blipFill>
        <p:spPr>
          <a:xfrm>
            <a:off x="4902975" y="1852325"/>
            <a:ext cx="1986350" cy="19863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2"/>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80" name="Google Shape;680;p1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2"/>
          <p:cNvSpPr txBox="1"/>
          <p:nvPr/>
        </p:nvSpPr>
        <p:spPr>
          <a:xfrm>
            <a:off x="3124950" y="926191"/>
            <a:ext cx="5372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400" u="none" cap="none" strike="noStrike">
                <a:solidFill>
                  <a:schemeClr val="lt1"/>
                </a:solidFill>
                <a:latin typeface="Lato Black"/>
                <a:ea typeface="Lato Black"/>
                <a:cs typeface="Lato Black"/>
                <a:sym typeface="Lato Black"/>
              </a:rPr>
              <a:t>Meet Naomi</a:t>
            </a:r>
            <a:endParaRPr b="1" i="0" sz="2400" u="none" cap="none" strike="noStrike">
              <a:solidFill>
                <a:schemeClr val="accent2"/>
              </a:solidFill>
              <a:latin typeface="Lato Black"/>
              <a:ea typeface="Lato Black"/>
              <a:cs typeface="Lato Black"/>
              <a:sym typeface="Lato Black"/>
            </a:endParaRPr>
          </a:p>
        </p:txBody>
      </p:sp>
      <p:sp>
        <p:nvSpPr>
          <p:cNvPr id="682" name="Google Shape;682;p12"/>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53</a:t>
            </a:r>
            <a:endParaRPr/>
          </a:p>
        </p:txBody>
      </p:sp>
      <p:pic>
        <p:nvPicPr>
          <p:cNvPr id="683" name="Google Shape;683;p12"/>
          <p:cNvPicPr preferRelativeResize="0"/>
          <p:nvPr/>
        </p:nvPicPr>
        <p:blipFill rotWithShape="1">
          <a:blip r:embed="rId3">
            <a:alphaModFix/>
          </a:blip>
          <a:srcRect b="0" l="0" r="0" t="0"/>
          <a:stretch/>
        </p:blipFill>
        <p:spPr>
          <a:xfrm>
            <a:off x="439450" y="1277474"/>
            <a:ext cx="2447850" cy="3686175"/>
          </a:xfrm>
          <a:prstGeom prst="rect">
            <a:avLst/>
          </a:prstGeom>
          <a:noFill/>
          <a:ln>
            <a:noFill/>
          </a:ln>
        </p:spPr>
      </p:pic>
      <p:sp>
        <p:nvSpPr>
          <p:cNvPr id="684" name="Google Shape;684;p12"/>
          <p:cNvSpPr txBox="1"/>
          <p:nvPr/>
        </p:nvSpPr>
        <p:spPr>
          <a:xfrm flipH="1">
            <a:off x="3124950" y="1494300"/>
            <a:ext cx="52608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Naomi works in the marketing department at a large </a:t>
            </a:r>
            <a:r>
              <a:rPr b="1" lang="en-GB" sz="1600">
                <a:solidFill>
                  <a:schemeClr val="lt1"/>
                </a:solidFill>
                <a:latin typeface="Lato"/>
                <a:ea typeface="Lato"/>
                <a:cs typeface="Lato"/>
                <a:sym typeface="Lato"/>
              </a:rPr>
              <a:t>fashion brand.</a:t>
            </a:r>
            <a:r>
              <a:rPr b="1" i="0" lang="en-GB" sz="1600" u="none" cap="none" strike="noStrike">
                <a:solidFill>
                  <a:schemeClr val="lt1"/>
                </a:solidFill>
                <a:latin typeface="Lato"/>
                <a:ea typeface="Lato"/>
                <a:cs typeface="Lato"/>
                <a:sym typeface="Lato"/>
              </a:rPr>
              <a:t> At the start of the year</a:t>
            </a:r>
            <a:r>
              <a:rPr b="1" lang="en-GB" sz="1600">
                <a:solidFill>
                  <a:schemeClr val="lt1"/>
                </a:solidFill>
                <a:latin typeface="Lato"/>
                <a:ea typeface="Lato"/>
                <a:cs typeface="Lato"/>
                <a:sym typeface="Lato"/>
              </a:rPr>
              <a:t> </a:t>
            </a:r>
            <a:r>
              <a:rPr b="1" i="0" lang="en-GB" sz="1600" u="none" cap="none" strike="noStrike">
                <a:solidFill>
                  <a:schemeClr val="lt1"/>
                </a:solidFill>
                <a:latin typeface="Lato"/>
                <a:ea typeface="Lato"/>
                <a:cs typeface="Lato"/>
                <a:sym typeface="Lato"/>
              </a:rPr>
              <a:t>she was involved in a big project that led to </a:t>
            </a:r>
            <a:r>
              <a:rPr b="1" lang="en-GB" sz="1600">
                <a:solidFill>
                  <a:schemeClr val="lt1"/>
                </a:solidFill>
                <a:latin typeface="Lato"/>
                <a:ea typeface="Lato"/>
                <a:cs typeface="Lato"/>
                <a:sym typeface="Lato"/>
              </a:rPr>
              <a:t>a £200,000 increase in the company’s profit</a:t>
            </a:r>
            <a:r>
              <a:rPr b="1" i="0" lang="en-GB" sz="1600" u="none" cap="none" strike="noStrike">
                <a:solidFill>
                  <a:schemeClr val="lt1"/>
                </a:solidFill>
                <a:latin typeface="Lato"/>
                <a:ea typeface="Lato"/>
                <a:cs typeface="Lato"/>
                <a:sym typeface="Lato"/>
              </a:rPr>
              <a:t>.</a:t>
            </a:r>
            <a:r>
              <a:rPr b="1" lang="en-GB" sz="1600">
                <a:solidFill>
                  <a:schemeClr val="lt1"/>
                </a:solidFill>
                <a:latin typeface="Lato"/>
                <a:ea typeface="Lato"/>
                <a:cs typeface="Lato"/>
                <a:sym typeface="Lato"/>
              </a:rPr>
              <a:t> </a:t>
            </a:r>
            <a:r>
              <a:rPr b="1" i="0" lang="en-GB" sz="1600" u="none" cap="none" strike="noStrike">
                <a:solidFill>
                  <a:schemeClr val="lt1"/>
                </a:solidFill>
                <a:latin typeface="Lato"/>
                <a:ea typeface="Lato"/>
                <a:cs typeface="Lato"/>
                <a:sym typeface="Lato"/>
              </a:rPr>
              <a:t>But she hasn’t had a pay rise since she started working there </a:t>
            </a:r>
            <a:r>
              <a:rPr b="1" lang="en-GB" sz="1600">
                <a:solidFill>
                  <a:schemeClr val="lt1"/>
                </a:solidFill>
                <a:latin typeface="Lato"/>
                <a:ea typeface="Lato"/>
                <a:cs typeface="Lato"/>
                <a:sym typeface="Lato"/>
              </a:rPr>
              <a:t>three </a:t>
            </a:r>
            <a:r>
              <a:rPr b="1" i="0" lang="en-GB" sz="1600" u="none" cap="none" strike="noStrike">
                <a:solidFill>
                  <a:schemeClr val="lt1"/>
                </a:solidFill>
                <a:latin typeface="Lato"/>
                <a:ea typeface="Lato"/>
                <a:cs typeface="Lato"/>
                <a:sym typeface="Lato"/>
              </a:rPr>
              <a:t>years ago. Furthermore, two members of the team left and were not replaced, </a:t>
            </a:r>
            <a:br>
              <a:rPr b="1" i="0" lang="en-GB" sz="1600" u="none" cap="none" strike="noStrike">
                <a:solidFill>
                  <a:schemeClr val="lt1"/>
                </a:solidFill>
                <a:latin typeface="Lato"/>
                <a:ea typeface="Lato"/>
                <a:cs typeface="Lato"/>
                <a:sym typeface="Lato"/>
              </a:rPr>
            </a:br>
            <a:r>
              <a:rPr b="1" i="0" lang="en-GB" sz="1600" u="none" cap="none" strike="noStrike">
                <a:solidFill>
                  <a:schemeClr val="lt1"/>
                </a:solidFill>
                <a:latin typeface="Lato"/>
                <a:ea typeface="Lato"/>
                <a:cs typeface="Lato"/>
                <a:sym typeface="Lato"/>
              </a:rPr>
              <a:t>so Naomi has picked up their work too, </a:t>
            </a:r>
            <a:r>
              <a:rPr b="1" lang="en-GB" sz="1600">
                <a:solidFill>
                  <a:schemeClr val="lt1"/>
                </a:solidFill>
                <a:latin typeface="Lato"/>
                <a:ea typeface="Lato"/>
                <a:cs typeface="Lato"/>
                <a:sym typeface="Lato"/>
              </a:rPr>
              <a:t>working over her contracted hours at least a couple of days a week</a:t>
            </a:r>
            <a:r>
              <a:rPr b="1" i="0" lang="en-GB" sz="1600" u="none" cap="none" strike="noStrike">
                <a:solidFill>
                  <a:schemeClr val="lt1"/>
                </a:solidFill>
                <a:latin typeface="Lato"/>
                <a:ea typeface="Lato"/>
                <a:cs typeface="Lato"/>
                <a:sym typeface="Lato"/>
              </a:rPr>
              <a:t>. </a:t>
            </a:r>
            <a:endParaRPr b="0" i="0" sz="1200" u="none" cap="none" strike="noStrike">
              <a:solidFill>
                <a:schemeClr val="lt1"/>
              </a:solidFill>
              <a:latin typeface="Arial"/>
              <a:ea typeface="Arial"/>
              <a:cs typeface="Arial"/>
              <a:sym typeface="Arial"/>
            </a:endParaRPr>
          </a:p>
        </p:txBody>
      </p:sp>
      <p:sp>
        <p:nvSpPr>
          <p:cNvPr id="685" name="Google Shape;685;p12"/>
          <p:cNvSpPr txBox="1"/>
          <p:nvPr/>
        </p:nvSpPr>
        <p:spPr>
          <a:xfrm>
            <a:off x="3124950" y="3764550"/>
            <a:ext cx="5455500" cy="1199100"/>
          </a:xfrm>
          <a:prstGeom prst="rect">
            <a:avLst/>
          </a:prstGeom>
          <a:solidFill>
            <a:schemeClr val="dk1"/>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000" u="none" cap="none" strike="noStrike">
                <a:solidFill>
                  <a:schemeClr val="lt1"/>
                </a:solidFill>
                <a:latin typeface="Lato Black"/>
                <a:ea typeface="Lato Black"/>
                <a:cs typeface="Lato Black"/>
                <a:sym typeface="Lato Black"/>
              </a:rPr>
              <a:t>What should </a:t>
            </a:r>
            <a:r>
              <a:rPr b="1" lang="en-GB" sz="2000">
                <a:solidFill>
                  <a:schemeClr val="lt1"/>
                </a:solidFill>
                <a:latin typeface="Lato Black"/>
                <a:ea typeface="Lato Black"/>
                <a:cs typeface="Lato Black"/>
                <a:sym typeface="Lato Black"/>
              </a:rPr>
              <a:t>Naomi</a:t>
            </a:r>
            <a:r>
              <a:rPr b="1" i="0" lang="en-GB" sz="2000" u="none" cap="none" strike="noStrike">
                <a:solidFill>
                  <a:schemeClr val="lt1"/>
                </a:solidFill>
                <a:latin typeface="Lato Black"/>
                <a:ea typeface="Lato Black"/>
                <a:cs typeface="Lato Black"/>
                <a:sym typeface="Lato Black"/>
              </a:rPr>
              <a:t> say to her boss?</a:t>
            </a:r>
            <a:endParaRPr b="1" i="0" sz="2000" u="none" cap="none" strike="noStrike">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8000"/>
              <a:buFont typeface="Arial"/>
              <a:buNone/>
            </a:pPr>
            <a:r>
              <a:rPr b="1" lang="en-GB" sz="1300">
                <a:solidFill>
                  <a:schemeClr val="lt1"/>
                </a:solidFill>
                <a:latin typeface="Lato Black"/>
                <a:ea typeface="Lato Black"/>
                <a:cs typeface="Lato Black"/>
                <a:sym typeface="Lato Black"/>
              </a:rPr>
              <a:t>Now - can you identify the key points for her pay rise pitch? After 5 minutes of writing, pitch to one another…</a:t>
            </a:r>
            <a:endParaRPr b="1" sz="1300">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t/>
            </a:r>
            <a:endParaRPr b="1" sz="1300">
              <a:solidFill>
                <a:schemeClr val="accent2"/>
              </a:solidFill>
              <a:latin typeface="Lato Black"/>
              <a:ea typeface="Lato Black"/>
              <a:cs typeface="Lato Black"/>
              <a:sym typeface="Lato Black"/>
            </a:endParaRPr>
          </a:p>
        </p:txBody>
      </p:sp>
      <p:sp>
        <p:nvSpPr>
          <p:cNvPr id="686" name="Google Shape;686;p12"/>
          <p:cNvSpPr txBox="1"/>
          <p:nvPr/>
        </p:nvSpPr>
        <p:spPr>
          <a:xfrm>
            <a:off x="484000" y="192450"/>
            <a:ext cx="7725600" cy="588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lang="en-GB" sz="3600">
                <a:solidFill>
                  <a:schemeClr val="lt1"/>
                </a:solidFill>
                <a:latin typeface="Lato Black"/>
                <a:ea typeface="Lato Black"/>
                <a:cs typeface="Lato Black"/>
                <a:sym typeface="Lato Black"/>
              </a:rPr>
              <a:t>M</a:t>
            </a:r>
            <a:r>
              <a:rPr lang="en-GB" sz="3600">
                <a:solidFill>
                  <a:schemeClr val="lt1"/>
                </a:solidFill>
                <a:latin typeface="Lato Black"/>
                <a:ea typeface="Lato Black"/>
                <a:cs typeface="Lato Black"/>
                <a:sym typeface="Lato Black"/>
              </a:rPr>
              <a:t>aking your case </a:t>
            </a:r>
            <a:endParaRPr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13fea29f858_0_7"/>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92" name="Google Shape;692;g13fea29f858_0_7"/>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g13fea29f858_0_7"/>
          <p:cNvSpPr txBox="1"/>
          <p:nvPr/>
        </p:nvSpPr>
        <p:spPr>
          <a:xfrm>
            <a:off x="2807075" y="617850"/>
            <a:ext cx="5641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200" u="none" cap="none" strike="noStrike">
                <a:solidFill>
                  <a:schemeClr val="lt1"/>
                </a:solidFill>
                <a:latin typeface="Lato Black"/>
                <a:ea typeface="Lato Black"/>
                <a:cs typeface="Lato Black"/>
                <a:sym typeface="Lato Black"/>
              </a:rPr>
              <a:t>Meet </a:t>
            </a:r>
            <a:r>
              <a:rPr b="1" lang="en-GB" sz="2200">
                <a:solidFill>
                  <a:schemeClr val="lt1"/>
                </a:solidFill>
                <a:latin typeface="Lato Black"/>
                <a:ea typeface="Lato Black"/>
                <a:cs typeface="Lato Black"/>
                <a:sym typeface="Lato Black"/>
              </a:rPr>
              <a:t>Nic</a:t>
            </a:r>
            <a:endParaRPr b="1" i="0" sz="2200" u="none" cap="none" strike="noStrike">
              <a:solidFill>
                <a:schemeClr val="accent2"/>
              </a:solidFill>
              <a:latin typeface="Lato Black"/>
              <a:ea typeface="Lato Black"/>
              <a:cs typeface="Lato Black"/>
              <a:sym typeface="Lato Black"/>
            </a:endParaRPr>
          </a:p>
        </p:txBody>
      </p:sp>
      <p:sp>
        <p:nvSpPr>
          <p:cNvPr id="694" name="Google Shape;694;g13fea29f858_0_7"/>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54</a:t>
            </a:r>
            <a:endParaRPr/>
          </a:p>
        </p:txBody>
      </p:sp>
      <p:sp>
        <p:nvSpPr>
          <p:cNvPr id="695" name="Google Shape;695;g13fea29f858_0_7"/>
          <p:cNvSpPr txBox="1"/>
          <p:nvPr/>
        </p:nvSpPr>
        <p:spPr>
          <a:xfrm flipH="1">
            <a:off x="2856950" y="1067350"/>
            <a:ext cx="6094800" cy="2893800"/>
          </a:xfrm>
          <a:prstGeom prst="rect">
            <a:avLst/>
          </a:prstGeom>
          <a:solidFill>
            <a:schemeClr val="dk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GB">
                <a:solidFill>
                  <a:schemeClr val="lt1"/>
                </a:solidFill>
                <a:latin typeface="Lato"/>
                <a:ea typeface="Lato"/>
                <a:cs typeface="Lato"/>
                <a:sym typeface="Lato"/>
              </a:rPr>
              <a:t>Nic </a:t>
            </a:r>
            <a:r>
              <a:rPr b="1" i="0" lang="en-GB" u="none" cap="none" strike="noStrike">
                <a:solidFill>
                  <a:schemeClr val="lt1"/>
                </a:solidFill>
                <a:latin typeface="Lato"/>
                <a:ea typeface="Lato"/>
                <a:cs typeface="Lato"/>
                <a:sym typeface="Lato"/>
              </a:rPr>
              <a:t>works </a:t>
            </a:r>
            <a:r>
              <a:rPr b="1" lang="en-GB">
                <a:solidFill>
                  <a:schemeClr val="lt1"/>
                </a:solidFill>
                <a:latin typeface="Lato"/>
                <a:ea typeface="Lato"/>
                <a:cs typeface="Lato"/>
                <a:sym typeface="Lato"/>
              </a:rPr>
              <a:t>as</a:t>
            </a:r>
            <a:r>
              <a:rPr b="1" i="0" lang="en-GB" u="none" cap="none" strike="noStrike">
                <a:solidFill>
                  <a:schemeClr val="lt1"/>
                </a:solidFill>
                <a:latin typeface="Lato"/>
                <a:ea typeface="Lato"/>
                <a:cs typeface="Lato"/>
                <a:sym typeface="Lato"/>
              </a:rPr>
              <a:t> a shop manager </a:t>
            </a:r>
            <a:r>
              <a:rPr b="1" lang="en-GB">
                <a:solidFill>
                  <a:schemeClr val="lt1"/>
                </a:solidFill>
                <a:latin typeface="Lato"/>
                <a:ea typeface="Lato"/>
                <a:cs typeface="Lato"/>
                <a:sym typeface="Lato"/>
              </a:rPr>
              <a:t>at a big sports brand</a:t>
            </a:r>
            <a:r>
              <a:rPr b="1" i="0" lang="en-GB" u="none" cap="none" strike="noStrike">
                <a:solidFill>
                  <a:schemeClr val="lt1"/>
                </a:solidFill>
                <a:latin typeface="Lato"/>
                <a:ea typeface="Lato"/>
                <a:cs typeface="Lato"/>
                <a:sym typeface="Lato"/>
              </a:rPr>
              <a:t>.  He has been working at the company for </a:t>
            </a:r>
            <a:r>
              <a:rPr b="1" lang="en-GB">
                <a:solidFill>
                  <a:schemeClr val="lt1"/>
                </a:solidFill>
                <a:latin typeface="Lato"/>
                <a:ea typeface="Lato"/>
                <a:cs typeface="Lato"/>
                <a:sym typeface="Lato"/>
              </a:rPr>
              <a:t>five</a:t>
            </a:r>
            <a:r>
              <a:rPr b="1" i="0" lang="en-GB" u="none" cap="none" strike="noStrike">
                <a:solidFill>
                  <a:schemeClr val="lt1"/>
                </a:solidFill>
                <a:latin typeface="Lato"/>
                <a:ea typeface="Lato"/>
                <a:cs typeface="Lato"/>
                <a:sym typeface="Lato"/>
              </a:rPr>
              <a:t> years and is well like</a:t>
            </a:r>
            <a:r>
              <a:rPr b="1" lang="en-GB">
                <a:solidFill>
                  <a:schemeClr val="lt1"/>
                </a:solidFill>
                <a:latin typeface="Lato"/>
                <a:ea typeface="Lato"/>
                <a:cs typeface="Lato"/>
                <a:sym typeface="Lato"/>
              </a:rPr>
              <a:t>d by both his shop assistants and customers. He always seems to resolve problems and has increased clothes sales for the </a:t>
            </a:r>
            <a:r>
              <a:rPr b="1" lang="en-GB">
                <a:solidFill>
                  <a:schemeClr val="lt1"/>
                </a:solidFill>
                <a:latin typeface="Lato"/>
                <a:ea typeface="Lato"/>
                <a:cs typeface="Lato"/>
                <a:sym typeface="Lato"/>
                <a:extLst>
                  <a:ext uri="http://customooxmlschemas.google.com/">
                    <go:slidesCustomData xmlns:go="http://customooxmlschemas.google.com/" textRoundtripDataId="58"/>
                  </a:ext>
                </a:extLst>
              </a:rPr>
              <a:t>company</a:t>
            </a:r>
            <a:r>
              <a:rPr b="1" lang="en-GB">
                <a:solidFill>
                  <a:schemeClr val="lt1"/>
                </a:solidFill>
                <a:latin typeface="Lato"/>
                <a:ea typeface="Lato"/>
                <a:cs typeface="Lato"/>
                <a:sym typeface="Lato"/>
              </a:rPr>
              <a:t> by 12% over the past year. Yet, he </a:t>
            </a:r>
            <a:r>
              <a:rPr b="1" i="0" lang="en-GB" u="none" cap="none" strike="noStrike">
                <a:solidFill>
                  <a:schemeClr val="lt1"/>
                </a:solidFill>
                <a:latin typeface="Lato"/>
                <a:ea typeface="Lato"/>
                <a:cs typeface="Lato"/>
                <a:sym typeface="Lato"/>
              </a:rPr>
              <a:t>received only a small pay rise when he was promoted to shop manager. He</a:t>
            </a:r>
            <a:r>
              <a:rPr b="1" lang="en-GB">
                <a:solidFill>
                  <a:schemeClr val="lt1"/>
                </a:solidFill>
                <a:latin typeface="Lato"/>
                <a:ea typeface="Lato"/>
                <a:cs typeface="Lato"/>
                <a:sym typeface="Lato"/>
              </a:rPr>
              <a:t>’s been offered a job at a competitor sports brand for a higher salary but is keen to stay as he enjoys the people he works with and has a good work/life balance.</a:t>
            </a:r>
            <a:endParaRPr b="1">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8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lang="en-GB">
                <a:solidFill>
                  <a:schemeClr val="lt1"/>
                </a:solidFill>
                <a:latin typeface="Lato"/>
                <a:ea typeface="Lato"/>
                <a:cs typeface="Lato"/>
                <a:sym typeface="Lato"/>
              </a:rPr>
              <a:t>At the same time, o</a:t>
            </a:r>
            <a:r>
              <a:rPr b="1" i="0" lang="en-GB" u="none" cap="none" strike="noStrike">
                <a:solidFill>
                  <a:schemeClr val="lt1"/>
                </a:solidFill>
                <a:latin typeface="Lato"/>
                <a:ea typeface="Lato"/>
                <a:cs typeface="Lato"/>
                <a:sym typeface="Lato"/>
              </a:rPr>
              <a:t>ver the </a:t>
            </a:r>
            <a:r>
              <a:rPr b="1" lang="en-GB">
                <a:solidFill>
                  <a:schemeClr val="lt1"/>
                </a:solidFill>
                <a:latin typeface="Lato"/>
                <a:ea typeface="Lato"/>
                <a:cs typeface="Lato"/>
                <a:sym typeface="Lato"/>
              </a:rPr>
              <a:t>past year, inflation has risen by 9% meaning a lot of his costs and the things he buys have become much more expensive. He’s noticed the cost of petrol, his weekly food shop and heating bill rise a lot! In order to be convinced to stay in his current role, Nic is looking for a pay rise.</a:t>
            </a:r>
            <a:endParaRPr b="0" i="0" sz="1000" u="none" cap="none" strike="noStrike">
              <a:solidFill>
                <a:schemeClr val="lt1"/>
              </a:solidFill>
              <a:latin typeface="Arial"/>
              <a:ea typeface="Arial"/>
              <a:cs typeface="Arial"/>
              <a:sym typeface="Arial"/>
            </a:endParaRPr>
          </a:p>
        </p:txBody>
      </p:sp>
      <p:sp>
        <p:nvSpPr>
          <p:cNvPr id="696" name="Google Shape;696;g13fea29f858_0_7"/>
          <p:cNvSpPr txBox="1"/>
          <p:nvPr/>
        </p:nvSpPr>
        <p:spPr>
          <a:xfrm>
            <a:off x="2856950" y="4098275"/>
            <a:ext cx="6094800" cy="969000"/>
          </a:xfrm>
          <a:prstGeom prst="rect">
            <a:avLst/>
          </a:prstGeom>
          <a:solidFill>
            <a:schemeClr val="dk1"/>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000" u="none" cap="none" strike="noStrike">
                <a:solidFill>
                  <a:schemeClr val="lt1"/>
                </a:solidFill>
                <a:latin typeface="Lato Black"/>
                <a:ea typeface="Lato Black"/>
                <a:cs typeface="Lato Black"/>
                <a:sym typeface="Lato Black"/>
              </a:rPr>
              <a:t>What should </a:t>
            </a:r>
            <a:r>
              <a:rPr b="1" lang="en-GB" sz="2000">
                <a:solidFill>
                  <a:schemeClr val="lt1"/>
                </a:solidFill>
                <a:latin typeface="Lato Black"/>
                <a:ea typeface="Lato Black"/>
                <a:cs typeface="Lato Black"/>
                <a:sym typeface="Lato Black"/>
              </a:rPr>
              <a:t>Nic</a:t>
            </a:r>
            <a:r>
              <a:rPr b="1" i="0" lang="en-GB" sz="2000" u="none" cap="none" strike="noStrike">
                <a:solidFill>
                  <a:schemeClr val="lt1"/>
                </a:solidFill>
                <a:latin typeface="Lato Black"/>
                <a:ea typeface="Lato Black"/>
                <a:cs typeface="Lato Black"/>
                <a:sym typeface="Lato Black"/>
              </a:rPr>
              <a:t> say to h</a:t>
            </a:r>
            <a:r>
              <a:rPr b="1" lang="en-GB" sz="2000">
                <a:solidFill>
                  <a:schemeClr val="lt1"/>
                </a:solidFill>
                <a:latin typeface="Lato Black"/>
                <a:ea typeface="Lato Black"/>
                <a:cs typeface="Lato Black"/>
                <a:sym typeface="Lato Black"/>
              </a:rPr>
              <a:t>is </a:t>
            </a:r>
            <a:r>
              <a:rPr b="1" i="0" lang="en-GB" sz="2000" u="none" cap="none" strike="noStrike">
                <a:solidFill>
                  <a:schemeClr val="lt1"/>
                </a:solidFill>
                <a:latin typeface="Lato Black"/>
                <a:ea typeface="Lato Black"/>
                <a:cs typeface="Lato Black"/>
                <a:sym typeface="Lato Black"/>
              </a:rPr>
              <a:t>boss?</a:t>
            </a:r>
            <a:endParaRPr b="1" i="0" sz="2000" u="none" cap="none" strike="noStrike">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Clr>
                <a:srgbClr val="000000"/>
              </a:buClr>
              <a:buSzPts val="8000"/>
              <a:buFont typeface="Arial"/>
              <a:buNone/>
            </a:pPr>
            <a:r>
              <a:rPr b="1" lang="en-GB" sz="1300">
                <a:solidFill>
                  <a:schemeClr val="lt1"/>
                </a:solidFill>
                <a:latin typeface="Lato Black"/>
                <a:ea typeface="Lato Black"/>
                <a:cs typeface="Lato Black"/>
                <a:sym typeface="Lato Black"/>
              </a:rPr>
              <a:t>Now - can you identify the key points for his pay rise pitch? After 5 minutes of writing, pitch to one another…</a:t>
            </a:r>
            <a:endParaRPr b="1" sz="1300">
              <a:solidFill>
                <a:schemeClr val="lt1"/>
              </a:solidFill>
              <a:latin typeface="Lato Black"/>
              <a:ea typeface="Lato Black"/>
              <a:cs typeface="Lato Black"/>
              <a:sym typeface="Lato Black"/>
            </a:endParaRPr>
          </a:p>
        </p:txBody>
      </p:sp>
      <p:pic>
        <p:nvPicPr>
          <p:cNvPr id="697" name="Google Shape;697;g13fea29f858_0_7"/>
          <p:cNvPicPr preferRelativeResize="0"/>
          <p:nvPr/>
        </p:nvPicPr>
        <p:blipFill rotWithShape="1">
          <a:blip r:embed="rId3">
            <a:alphaModFix/>
          </a:blip>
          <a:srcRect b="0" l="24011" r="25880" t="0"/>
          <a:stretch/>
        </p:blipFill>
        <p:spPr>
          <a:xfrm>
            <a:off x="98250" y="1141050"/>
            <a:ext cx="2496446" cy="3321250"/>
          </a:xfrm>
          <a:prstGeom prst="rect">
            <a:avLst/>
          </a:prstGeom>
          <a:noFill/>
          <a:ln>
            <a:noFill/>
          </a:ln>
        </p:spPr>
      </p:pic>
      <p:sp>
        <p:nvSpPr>
          <p:cNvPr id="698" name="Google Shape;698;g13fea29f858_0_7"/>
          <p:cNvSpPr txBox="1"/>
          <p:nvPr/>
        </p:nvSpPr>
        <p:spPr>
          <a:xfrm>
            <a:off x="243046" y="78575"/>
            <a:ext cx="4797300" cy="588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lang="en-GB" sz="3600">
                <a:solidFill>
                  <a:schemeClr val="lt1"/>
                </a:solidFill>
                <a:latin typeface="Lato Black"/>
                <a:ea typeface="Lato Black"/>
                <a:cs typeface="Lato Black"/>
                <a:sym typeface="Lato Black"/>
              </a:rPr>
              <a:t>Making your case </a:t>
            </a:r>
            <a:endParaRPr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fe0a294b05_2_2"/>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55</a:t>
            </a:r>
            <a:endParaRPr/>
          </a:p>
        </p:txBody>
      </p:sp>
      <p:sp>
        <p:nvSpPr>
          <p:cNvPr id="704" name="Google Shape;704;gfe0a294b05_2_2"/>
          <p:cNvSpPr txBox="1"/>
          <p:nvPr/>
        </p:nvSpPr>
        <p:spPr>
          <a:xfrm>
            <a:off x="548650" y="808750"/>
            <a:ext cx="75936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lang="en-GB" sz="1800">
                <a:solidFill>
                  <a:schemeClr val="accent6"/>
                </a:solidFill>
                <a:latin typeface="Lato Black"/>
                <a:ea typeface="Lato Black"/>
                <a:cs typeface="Lato Black"/>
                <a:sym typeface="Lato Black"/>
              </a:rPr>
              <a:t>People or organisations you should get to know. </a:t>
            </a:r>
            <a:endParaRPr sz="1800">
              <a:solidFill>
                <a:schemeClr val="accent6"/>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lang="en-GB" sz="1800">
                <a:solidFill>
                  <a:schemeClr val="accent6"/>
                </a:solidFill>
                <a:latin typeface="Lato Black"/>
                <a:ea typeface="Lato Black"/>
                <a:cs typeface="Lato Black"/>
                <a:sym typeface="Lato Black"/>
              </a:rPr>
              <a:t>Match the definition to the organisation!</a:t>
            </a:r>
            <a:endParaRPr i="0" sz="1800" u="none" cap="none" strike="noStrike">
              <a:solidFill>
                <a:schemeClr val="accent6"/>
              </a:solidFill>
              <a:latin typeface="Lato Black"/>
              <a:ea typeface="Lato Black"/>
              <a:cs typeface="Lato Black"/>
              <a:sym typeface="Lato Black"/>
            </a:endParaRPr>
          </a:p>
        </p:txBody>
      </p:sp>
      <p:sp>
        <p:nvSpPr>
          <p:cNvPr id="705" name="Google Shape;705;gfe0a294b05_2_2"/>
          <p:cNvSpPr txBox="1"/>
          <p:nvPr/>
        </p:nvSpPr>
        <p:spPr>
          <a:xfrm>
            <a:off x="472450" y="69850"/>
            <a:ext cx="65472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3600">
                <a:solidFill>
                  <a:schemeClr val="accent2"/>
                </a:solidFill>
                <a:latin typeface="Lato Black"/>
                <a:ea typeface="Lato Black"/>
                <a:cs typeface="Lato Black"/>
                <a:sym typeface="Lato Black"/>
              </a:rPr>
              <a:t>Resolving Pay Problems</a:t>
            </a:r>
            <a:endParaRPr sz="3600">
              <a:solidFill>
                <a:schemeClr val="accent2"/>
              </a:solidFill>
              <a:latin typeface="Lato"/>
              <a:ea typeface="Lato"/>
              <a:cs typeface="Lato"/>
              <a:sym typeface="Lato"/>
            </a:endParaRPr>
          </a:p>
        </p:txBody>
      </p:sp>
      <p:pic>
        <p:nvPicPr>
          <p:cNvPr id="706" name="Google Shape;706;gfe0a294b05_2_2"/>
          <p:cNvPicPr preferRelativeResize="0"/>
          <p:nvPr/>
        </p:nvPicPr>
        <p:blipFill>
          <a:blip r:embed="rId3">
            <a:alphaModFix/>
          </a:blip>
          <a:stretch>
            <a:fillRect/>
          </a:stretch>
        </p:blipFill>
        <p:spPr>
          <a:xfrm>
            <a:off x="622350" y="1589950"/>
            <a:ext cx="7045042" cy="32487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13710c85c8b_0_15"/>
          <p:cNvSpPr txBox="1"/>
          <p:nvPr>
            <p:ph idx="12" type="sldNum"/>
          </p:nvPr>
        </p:nvSpPr>
        <p:spPr>
          <a:xfrm>
            <a:off x="8371900" y="441202"/>
            <a:ext cx="473700" cy="1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000"/>
              <a:buFont typeface="Arial"/>
              <a:buNone/>
            </a:pPr>
            <a:r>
              <a:rPr lang="en-GB"/>
              <a:t>56</a:t>
            </a:r>
            <a:endParaRPr/>
          </a:p>
        </p:txBody>
      </p:sp>
      <p:sp>
        <p:nvSpPr>
          <p:cNvPr id="712" name="Google Shape;712;g13710c85c8b_0_15"/>
          <p:cNvSpPr txBox="1"/>
          <p:nvPr/>
        </p:nvSpPr>
        <p:spPr>
          <a:xfrm>
            <a:off x="548650" y="808750"/>
            <a:ext cx="7593600" cy="516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lang="en-GB" sz="1800">
                <a:solidFill>
                  <a:srgbClr val="ED3527"/>
                </a:solidFill>
                <a:latin typeface="Lato Black"/>
                <a:ea typeface="Lato Black"/>
                <a:cs typeface="Lato Black"/>
                <a:sym typeface="Lato Black"/>
              </a:rPr>
              <a:t>ANSWERS</a:t>
            </a:r>
            <a:r>
              <a:rPr lang="en-GB" sz="1800">
                <a:solidFill>
                  <a:schemeClr val="accent6"/>
                </a:solidFill>
                <a:latin typeface="Lato Black"/>
                <a:ea typeface="Lato Black"/>
                <a:cs typeface="Lato Black"/>
                <a:sym typeface="Lato Black"/>
              </a:rPr>
              <a:t> | People or organisations you should get to know</a:t>
            </a:r>
            <a:endParaRPr i="0" sz="1800" u="none" cap="none" strike="noStrike">
              <a:solidFill>
                <a:schemeClr val="accent6"/>
              </a:solidFill>
              <a:latin typeface="Lato Black"/>
              <a:ea typeface="Lato Black"/>
              <a:cs typeface="Lato Black"/>
              <a:sym typeface="Lato Black"/>
            </a:endParaRPr>
          </a:p>
        </p:txBody>
      </p:sp>
      <p:sp>
        <p:nvSpPr>
          <p:cNvPr id="713" name="Google Shape;713;g13710c85c8b_0_15"/>
          <p:cNvSpPr txBox="1"/>
          <p:nvPr/>
        </p:nvSpPr>
        <p:spPr>
          <a:xfrm>
            <a:off x="472450" y="69850"/>
            <a:ext cx="65472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3600">
                <a:solidFill>
                  <a:schemeClr val="accent2"/>
                </a:solidFill>
                <a:latin typeface="Lato Black"/>
                <a:ea typeface="Lato Black"/>
                <a:cs typeface="Lato Black"/>
                <a:sym typeface="Lato Black"/>
              </a:rPr>
              <a:t>Resolving Pay Problems</a:t>
            </a:r>
            <a:endParaRPr sz="3600">
              <a:solidFill>
                <a:schemeClr val="accent2"/>
              </a:solidFill>
              <a:latin typeface="Lato"/>
              <a:ea typeface="Lato"/>
              <a:cs typeface="Lato"/>
              <a:sym typeface="Lato"/>
            </a:endParaRPr>
          </a:p>
        </p:txBody>
      </p:sp>
      <p:pic>
        <p:nvPicPr>
          <p:cNvPr id="714" name="Google Shape;714;g13710c85c8b_0_15"/>
          <p:cNvPicPr preferRelativeResize="0"/>
          <p:nvPr/>
        </p:nvPicPr>
        <p:blipFill>
          <a:blip r:embed="rId3">
            <a:alphaModFix/>
          </a:blip>
          <a:stretch>
            <a:fillRect/>
          </a:stretch>
        </p:blipFill>
        <p:spPr>
          <a:xfrm>
            <a:off x="548650" y="1324750"/>
            <a:ext cx="7159438" cy="3513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7"/>
          <p:cNvSpPr txBox="1"/>
          <p:nvPr/>
        </p:nvSpPr>
        <p:spPr>
          <a:xfrm>
            <a:off x="472449" y="427742"/>
            <a:ext cx="5171114"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Resolving Pay Problems</a:t>
            </a:r>
            <a:endParaRPr b="0" i="0" sz="3600" u="none" cap="none" strike="noStrike">
              <a:solidFill>
                <a:schemeClr val="accent2"/>
              </a:solidFill>
              <a:latin typeface="Lato"/>
              <a:ea typeface="Lato"/>
              <a:cs typeface="Lato"/>
              <a:sym typeface="Lato"/>
            </a:endParaRPr>
          </a:p>
        </p:txBody>
      </p:sp>
      <p:sp>
        <p:nvSpPr>
          <p:cNvPr id="720" name="Google Shape;720;p17"/>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57</a:t>
            </a:r>
            <a:endParaRPr>
              <a:latin typeface="Lato Black"/>
              <a:ea typeface="Lato Black"/>
              <a:cs typeface="Lato Black"/>
              <a:sym typeface="Lato Black"/>
            </a:endParaRPr>
          </a:p>
        </p:txBody>
      </p:sp>
      <p:sp>
        <p:nvSpPr>
          <p:cNvPr id="721" name="Google Shape;721;p17"/>
          <p:cNvSpPr txBox="1"/>
          <p:nvPr/>
        </p:nvSpPr>
        <p:spPr>
          <a:xfrm>
            <a:off x="471875" y="970250"/>
            <a:ext cx="8021400" cy="474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1800" u="none" cap="none" strike="noStrike">
                <a:solidFill>
                  <a:schemeClr val="lt1"/>
                </a:solidFill>
                <a:latin typeface="Lato"/>
                <a:ea typeface="Lato"/>
                <a:cs typeface="Lato"/>
                <a:sym typeface="Lato"/>
              </a:rPr>
              <a:t>Who should you speak to? </a:t>
            </a:r>
            <a:r>
              <a:rPr b="1" lang="en-GB" sz="1800">
                <a:solidFill>
                  <a:schemeClr val="lt1"/>
                </a:solidFill>
                <a:latin typeface="Lato"/>
                <a:ea typeface="Lato"/>
                <a:cs typeface="Lato"/>
                <a:sym typeface="Lato"/>
              </a:rPr>
              <a:t>Match</a:t>
            </a:r>
            <a:r>
              <a:rPr b="1" lang="en-GB" sz="1800">
                <a:solidFill>
                  <a:schemeClr val="lt1"/>
                </a:solidFill>
                <a:latin typeface="Lato"/>
                <a:ea typeface="Lato"/>
                <a:cs typeface="Lato"/>
                <a:sym typeface="Lato"/>
              </a:rPr>
              <a:t> the 8 scenarios to the 8 blue answer cards</a:t>
            </a:r>
            <a:endParaRPr b="1" i="0" sz="1800" u="none" cap="none" strike="noStrike">
              <a:solidFill>
                <a:schemeClr val="lt1"/>
              </a:solidFill>
              <a:latin typeface="Lato"/>
              <a:ea typeface="Lato"/>
              <a:cs typeface="Lato"/>
              <a:sym typeface="Lato"/>
            </a:endParaRPr>
          </a:p>
        </p:txBody>
      </p:sp>
      <p:pic>
        <p:nvPicPr>
          <p:cNvPr id="722" name="Google Shape;722;p17"/>
          <p:cNvPicPr preferRelativeResize="0"/>
          <p:nvPr/>
        </p:nvPicPr>
        <p:blipFill>
          <a:blip r:embed="rId3">
            <a:alphaModFix/>
          </a:blip>
          <a:stretch>
            <a:fillRect/>
          </a:stretch>
        </p:blipFill>
        <p:spPr>
          <a:xfrm rot="-684355">
            <a:off x="341350" y="3304300"/>
            <a:ext cx="2350274" cy="552650"/>
          </a:xfrm>
          <a:prstGeom prst="rect">
            <a:avLst/>
          </a:prstGeom>
          <a:noFill/>
          <a:ln cap="flat" cmpd="sng" w="76200">
            <a:solidFill>
              <a:schemeClr val="lt1"/>
            </a:solidFill>
            <a:prstDash val="solid"/>
            <a:round/>
            <a:headEnd len="sm" w="sm" type="none"/>
            <a:tailEnd len="sm" w="sm" type="none"/>
          </a:ln>
        </p:spPr>
      </p:pic>
      <p:pic>
        <p:nvPicPr>
          <p:cNvPr id="723" name="Google Shape;723;p17"/>
          <p:cNvPicPr preferRelativeResize="0"/>
          <p:nvPr/>
        </p:nvPicPr>
        <p:blipFill>
          <a:blip r:embed="rId4">
            <a:alphaModFix/>
          </a:blip>
          <a:stretch>
            <a:fillRect/>
          </a:stretch>
        </p:blipFill>
        <p:spPr>
          <a:xfrm rot="860898">
            <a:off x="3192113" y="3660598"/>
            <a:ext cx="2348301" cy="552650"/>
          </a:xfrm>
          <a:prstGeom prst="rect">
            <a:avLst/>
          </a:prstGeom>
          <a:noFill/>
          <a:ln cap="flat" cmpd="sng" w="76200">
            <a:solidFill>
              <a:schemeClr val="lt1"/>
            </a:solidFill>
            <a:prstDash val="solid"/>
            <a:round/>
            <a:headEnd len="sm" w="sm" type="none"/>
            <a:tailEnd len="sm" w="sm" type="none"/>
          </a:ln>
        </p:spPr>
      </p:pic>
      <p:pic>
        <p:nvPicPr>
          <p:cNvPr id="724" name="Google Shape;724;p17"/>
          <p:cNvPicPr preferRelativeResize="0"/>
          <p:nvPr/>
        </p:nvPicPr>
        <p:blipFill>
          <a:blip r:embed="rId5">
            <a:alphaModFix/>
          </a:blip>
          <a:stretch>
            <a:fillRect/>
          </a:stretch>
        </p:blipFill>
        <p:spPr>
          <a:xfrm rot="-1157670">
            <a:off x="5949200" y="3814364"/>
            <a:ext cx="2348298" cy="550862"/>
          </a:xfrm>
          <a:prstGeom prst="rect">
            <a:avLst/>
          </a:prstGeom>
          <a:noFill/>
          <a:ln cap="flat" cmpd="sng" w="76200">
            <a:solidFill>
              <a:schemeClr val="lt1"/>
            </a:solidFill>
            <a:prstDash val="solid"/>
            <a:round/>
            <a:headEnd len="sm" w="sm" type="none"/>
            <a:tailEnd len="sm" w="sm" type="none"/>
          </a:ln>
        </p:spPr>
      </p:pic>
      <p:pic>
        <p:nvPicPr>
          <p:cNvPr id="725" name="Google Shape;725;p17"/>
          <p:cNvPicPr preferRelativeResize="0"/>
          <p:nvPr/>
        </p:nvPicPr>
        <p:blipFill>
          <a:blip r:embed="rId6">
            <a:alphaModFix/>
          </a:blip>
          <a:stretch>
            <a:fillRect/>
          </a:stretch>
        </p:blipFill>
        <p:spPr>
          <a:xfrm>
            <a:off x="3298550" y="1684125"/>
            <a:ext cx="2726125" cy="1420550"/>
          </a:xfrm>
          <a:prstGeom prst="rect">
            <a:avLst/>
          </a:prstGeom>
          <a:noFill/>
          <a:ln>
            <a:noFill/>
          </a:ln>
        </p:spPr>
      </p:pic>
      <p:pic>
        <p:nvPicPr>
          <p:cNvPr id="726" name="Google Shape;726;p17"/>
          <p:cNvPicPr preferRelativeResize="0"/>
          <p:nvPr/>
        </p:nvPicPr>
        <p:blipFill>
          <a:blip r:embed="rId7">
            <a:alphaModFix/>
          </a:blip>
          <a:stretch>
            <a:fillRect/>
          </a:stretch>
        </p:blipFill>
        <p:spPr>
          <a:xfrm>
            <a:off x="215400" y="1684124"/>
            <a:ext cx="2781630" cy="1224250"/>
          </a:xfrm>
          <a:prstGeom prst="rect">
            <a:avLst/>
          </a:prstGeom>
          <a:noFill/>
          <a:ln>
            <a:noFill/>
          </a:ln>
        </p:spPr>
      </p:pic>
      <p:pic>
        <p:nvPicPr>
          <p:cNvPr id="727" name="Google Shape;727;p17"/>
          <p:cNvPicPr preferRelativeResize="0"/>
          <p:nvPr/>
        </p:nvPicPr>
        <p:blipFill>
          <a:blip r:embed="rId8">
            <a:alphaModFix/>
          </a:blip>
          <a:stretch>
            <a:fillRect/>
          </a:stretch>
        </p:blipFill>
        <p:spPr>
          <a:xfrm>
            <a:off x="6272948" y="1657910"/>
            <a:ext cx="2652775" cy="16012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g136de1a226a_0_60"/>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58</a:t>
            </a:r>
            <a:endParaRPr>
              <a:latin typeface="Lato Black"/>
              <a:ea typeface="Lato Black"/>
              <a:cs typeface="Lato Black"/>
              <a:sym typeface="Lato Black"/>
            </a:endParaRPr>
          </a:p>
        </p:txBody>
      </p:sp>
      <p:sp>
        <p:nvSpPr>
          <p:cNvPr id="733" name="Google Shape;733;g136de1a226a_0_60"/>
          <p:cNvSpPr txBox="1"/>
          <p:nvPr/>
        </p:nvSpPr>
        <p:spPr>
          <a:xfrm>
            <a:off x="471876" y="970250"/>
            <a:ext cx="5908200" cy="735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2600"/>
              <a:buFont typeface="Arial"/>
              <a:buNone/>
            </a:pPr>
            <a:r>
              <a:rPr lang="en-GB" sz="1800">
                <a:solidFill>
                  <a:srgbClr val="ED3527"/>
                </a:solidFill>
                <a:latin typeface="Lato Black"/>
                <a:ea typeface="Lato Black"/>
                <a:cs typeface="Lato Black"/>
                <a:sym typeface="Lato Black"/>
              </a:rPr>
              <a:t>ANSWERS</a:t>
            </a:r>
            <a:r>
              <a:rPr b="1" lang="en-GB" sz="1800">
                <a:solidFill>
                  <a:schemeClr val="lt1"/>
                </a:solidFill>
                <a:latin typeface="Lato"/>
                <a:ea typeface="Lato"/>
                <a:cs typeface="Lato"/>
                <a:sym typeface="Lato"/>
              </a:rPr>
              <a:t> | </a:t>
            </a:r>
            <a:r>
              <a:rPr b="1" i="0" lang="en-GB" sz="1800" u="none" cap="none" strike="noStrike">
                <a:solidFill>
                  <a:schemeClr val="lt1"/>
                </a:solidFill>
                <a:latin typeface="Lato"/>
                <a:ea typeface="Lato"/>
                <a:cs typeface="Lato"/>
                <a:sym typeface="Lato"/>
              </a:rPr>
              <a:t>Who should you speak to?</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t/>
            </a:r>
            <a:endParaRPr sz="2600">
              <a:solidFill>
                <a:schemeClr val="lt1"/>
              </a:solidFill>
              <a:latin typeface="Lato Light"/>
              <a:ea typeface="Lato Light"/>
              <a:cs typeface="Lato Light"/>
              <a:sym typeface="Lato Light"/>
            </a:endParaRPr>
          </a:p>
        </p:txBody>
      </p:sp>
      <p:sp>
        <p:nvSpPr>
          <p:cNvPr id="734" name="Google Shape;734;g136de1a226a_0_60"/>
          <p:cNvSpPr txBox="1"/>
          <p:nvPr/>
        </p:nvSpPr>
        <p:spPr>
          <a:xfrm>
            <a:off x="472449" y="427742"/>
            <a:ext cx="51711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Resolving Pay Problems</a:t>
            </a:r>
            <a:endParaRPr b="0" i="0" sz="3600" u="none" cap="none" strike="noStrike">
              <a:solidFill>
                <a:schemeClr val="accent2"/>
              </a:solidFill>
              <a:latin typeface="Lato"/>
              <a:ea typeface="Lato"/>
              <a:cs typeface="Lato"/>
              <a:sym typeface="Lato"/>
            </a:endParaRPr>
          </a:p>
        </p:txBody>
      </p:sp>
      <p:pic>
        <p:nvPicPr>
          <p:cNvPr id="735" name="Google Shape;735;g136de1a226a_0_60"/>
          <p:cNvPicPr preferRelativeResize="0"/>
          <p:nvPr/>
        </p:nvPicPr>
        <p:blipFill>
          <a:blip r:embed="rId3">
            <a:alphaModFix/>
          </a:blip>
          <a:stretch>
            <a:fillRect/>
          </a:stretch>
        </p:blipFill>
        <p:spPr>
          <a:xfrm>
            <a:off x="471875" y="1791463"/>
            <a:ext cx="2350263" cy="973227"/>
          </a:xfrm>
          <a:prstGeom prst="rect">
            <a:avLst/>
          </a:prstGeom>
          <a:noFill/>
          <a:ln cap="flat" cmpd="sng" w="76200">
            <a:solidFill>
              <a:schemeClr val="lt1"/>
            </a:solidFill>
            <a:prstDash val="solid"/>
            <a:round/>
            <a:headEnd len="sm" w="sm" type="none"/>
            <a:tailEnd len="sm" w="sm" type="none"/>
          </a:ln>
        </p:spPr>
      </p:pic>
      <p:pic>
        <p:nvPicPr>
          <p:cNvPr id="736" name="Google Shape;736;g136de1a226a_0_60"/>
          <p:cNvPicPr preferRelativeResize="0"/>
          <p:nvPr/>
        </p:nvPicPr>
        <p:blipFill>
          <a:blip r:embed="rId4">
            <a:alphaModFix/>
          </a:blip>
          <a:stretch>
            <a:fillRect/>
          </a:stretch>
        </p:blipFill>
        <p:spPr>
          <a:xfrm>
            <a:off x="3197651" y="1791471"/>
            <a:ext cx="2350263" cy="1141479"/>
          </a:xfrm>
          <a:prstGeom prst="rect">
            <a:avLst/>
          </a:prstGeom>
          <a:noFill/>
          <a:ln cap="flat" cmpd="sng" w="76200">
            <a:solidFill>
              <a:schemeClr val="lt1"/>
            </a:solidFill>
            <a:prstDash val="solid"/>
            <a:round/>
            <a:headEnd len="sm" w="sm" type="none"/>
            <a:tailEnd len="sm" w="sm" type="none"/>
          </a:ln>
        </p:spPr>
      </p:pic>
      <p:pic>
        <p:nvPicPr>
          <p:cNvPr id="737" name="Google Shape;737;g136de1a226a_0_60"/>
          <p:cNvPicPr preferRelativeResize="0"/>
          <p:nvPr/>
        </p:nvPicPr>
        <p:blipFill>
          <a:blip r:embed="rId5">
            <a:alphaModFix/>
          </a:blip>
          <a:stretch>
            <a:fillRect/>
          </a:stretch>
        </p:blipFill>
        <p:spPr>
          <a:xfrm>
            <a:off x="5923437" y="1791485"/>
            <a:ext cx="2350263" cy="1316051"/>
          </a:xfrm>
          <a:prstGeom prst="rect">
            <a:avLst/>
          </a:prstGeom>
          <a:noFill/>
          <a:ln cap="flat" cmpd="sng" w="76200">
            <a:solidFill>
              <a:schemeClr val="lt1"/>
            </a:solidFill>
            <a:prstDash val="solid"/>
            <a:round/>
            <a:headEnd len="sm" w="sm" type="none"/>
            <a:tailEnd len="sm" w="sm" type="none"/>
          </a:ln>
        </p:spPr>
      </p:pic>
      <p:pic>
        <p:nvPicPr>
          <p:cNvPr id="738" name="Google Shape;738;g136de1a226a_0_60"/>
          <p:cNvPicPr preferRelativeResize="0"/>
          <p:nvPr/>
        </p:nvPicPr>
        <p:blipFill>
          <a:blip r:embed="rId6">
            <a:alphaModFix/>
          </a:blip>
          <a:stretch>
            <a:fillRect/>
          </a:stretch>
        </p:blipFill>
        <p:spPr>
          <a:xfrm>
            <a:off x="5923425" y="3193450"/>
            <a:ext cx="2350274" cy="552661"/>
          </a:xfrm>
          <a:prstGeom prst="rect">
            <a:avLst/>
          </a:prstGeom>
          <a:noFill/>
          <a:ln cap="flat" cmpd="sng" w="76200">
            <a:solidFill>
              <a:schemeClr val="lt1"/>
            </a:solidFill>
            <a:prstDash val="solid"/>
            <a:round/>
            <a:headEnd len="sm" w="sm" type="none"/>
            <a:tailEnd len="sm" w="sm" type="none"/>
          </a:ln>
        </p:spPr>
      </p:pic>
      <p:pic>
        <p:nvPicPr>
          <p:cNvPr id="739" name="Google Shape;739;g136de1a226a_0_60"/>
          <p:cNvPicPr preferRelativeResize="0"/>
          <p:nvPr/>
        </p:nvPicPr>
        <p:blipFill>
          <a:blip r:embed="rId7">
            <a:alphaModFix/>
          </a:blip>
          <a:stretch>
            <a:fillRect/>
          </a:stretch>
        </p:blipFill>
        <p:spPr>
          <a:xfrm>
            <a:off x="473838" y="2850623"/>
            <a:ext cx="2348302" cy="552650"/>
          </a:xfrm>
          <a:prstGeom prst="rect">
            <a:avLst/>
          </a:prstGeom>
          <a:noFill/>
          <a:ln cap="flat" cmpd="sng" w="76200">
            <a:solidFill>
              <a:schemeClr val="lt1"/>
            </a:solidFill>
            <a:prstDash val="solid"/>
            <a:round/>
            <a:headEnd len="sm" w="sm" type="none"/>
            <a:tailEnd len="sm" w="sm" type="none"/>
          </a:ln>
        </p:spPr>
      </p:pic>
      <p:pic>
        <p:nvPicPr>
          <p:cNvPr id="740" name="Google Shape;740;g136de1a226a_0_60"/>
          <p:cNvPicPr preferRelativeResize="0"/>
          <p:nvPr/>
        </p:nvPicPr>
        <p:blipFill>
          <a:blip r:embed="rId8">
            <a:alphaModFix/>
          </a:blip>
          <a:stretch>
            <a:fillRect/>
          </a:stretch>
        </p:blipFill>
        <p:spPr>
          <a:xfrm>
            <a:off x="3198638" y="3033932"/>
            <a:ext cx="2348299" cy="550862"/>
          </a:xfrm>
          <a:prstGeom prst="rect">
            <a:avLst/>
          </a:prstGeom>
          <a:noFill/>
          <a:ln cap="flat" cmpd="sng" w="7620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5"/>
          <p:cNvSpPr txBox="1"/>
          <p:nvPr/>
        </p:nvSpPr>
        <p:spPr>
          <a:xfrm>
            <a:off x="467425" y="427750"/>
            <a:ext cx="7883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rgbClr val="FF8022"/>
                </a:solidFill>
                <a:latin typeface="Lato Black"/>
                <a:ea typeface="Lato Black"/>
                <a:cs typeface="Lato Black"/>
                <a:sym typeface="Lato Black"/>
              </a:rPr>
              <a:t>How does money come in for me and my family</a:t>
            </a:r>
            <a:r>
              <a:rPr b="1" i="0" lang="en-GB" sz="3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10"/>
                  </a:ext>
                </a:extLst>
              </a:rPr>
              <a:t>?</a:t>
            </a:r>
            <a:endParaRPr b="1" i="0" sz="3600" u="none" cap="none" strike="noStrike">
              <a:solidFill>
                <a:srgbClr val="FF8022"/>
              </a:solidFill>
              <a:latin typeface="Lato Black"/>
              <a:ea typeface="Lato Black"/>
              <a:cs typeface="Lato Black"/>
              <a:sym typeface="Lato Black"/>
            </a:endParaRPr>
          </a:p>
        </p:txBody>
      </p:sp>
      <p:sp>
        <p:nvSpPr>
          <p:cNvPr id="114" name="Google Shape;114;p5"/>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115" name="Google Shape;115;p5"/>
          <p:cNvPicPr preferRelativeResize="0"/>
          <p:nvPr/>
        </p:nvPicPr>
        <p:blipFill rotWithShape="1">
          <a:blip r:embed="rId3">
            <a:alphaModFix/>
          </a:blip>
          <a:srcRect b="0" l="0" r="0" t="0"/>
          <a:stretch/>
        </p:blipFill>
        <p:spPr>
          <a:xfrm rot="177664">
            <a:off x="427161" y="2133091"/>
            <a:ext cx="2687958" cy="2654773"/>
          </a:xfrm>
          <a:prstGeom prst="rect">
            <a:avLst/>
          </a:prstGeom>
          <a:noFill/>
          <a:ln>
            <a:noFill/>
          </a:ln>
        </p:spPr>
      </p:pic>
      <p:pic>
        <p:nvPicPr>
          <p:cNvPr id="116" name="Google Shape;116;p5"/>
          <p:cNvPicPr preferRelativeResize="0"/>
          <p:nvPr/>
        </p:nvPicPr>
        <p:blipFill rotWithShape="1">
          <a:blip r:embed="rId4">
            <a:alphaModFix/>
          </a:blip>
          <a:srcRect b="0" l="0" r="0" t="0"/>
          <a:stretch/>
        </p:blipFill>
        <p:spPr>
          <a:xfrm rot="672513">
            <a:off x="3236529" y="1728965"/>
            <a:ext cx="2572630" cy="2661621"/>
          </a:xfrm>
          <a:prstGeom prst="rect">
            <a:avLst/>
          </a:prstGeom>
          <a:noFill/>
          <a:ln>
            <a:noFill/>
          </a:ln>
        </p:spPr>
      </p:pic>
      <p:pic>
        <p:nvPicPr>
          <p:cNvPr id="117" name="Google Shape;117;p5"/>
          <p:cNvPicPr preferRelativeResize="0"/>
          <p:nvPr/>
        </p:nvPicPr>
        <p:blipFill rotWithShape="1">
          <a:blip r:embed="rId5">
            <a:alphaModFix/>
          </a:blip>
          <a:srcRect b="0" l="0" r="0" t="0"/>
          <a:stretch/>
        </p:blipFill>
        <p:spPr>
          <a:xfrm>
            <a:off x="6124974" y="1801948"/>
            <a:ext cx="2313644" cy="271499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13710c85c8b_0_4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g13710c85c8b_0_46"/>
          <p:cNvSpPr txBox="1"/>
          <p:nvPr>
            <p:ph idx="12" type="sldNum"/>
          </p:nvPr>
        </p:nvSpPr>
        <p:spPr>
          <a:xfrm>
            <a:off x="8381293" y="403773"/>
            <a:ext cx="459600" cy="22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lang="en-GB">
                <a:solidFill>
                  <a:srgbClr val="262A33"/>
                </a:solidFill>
                <a:latin typeface="Lato Black"/>
                <a:ea typeface="Lato Black"/>
                <a:cs typeface="Lato Black"/>
                <a:sym typeface="Lato Black"/>
              </a:rPr>
              <a:t>59</a:t>
            </a:r>
            <a:endParaRPr b="1" i="0" u="none" cap="none" strike="noStrike">
              <a:solidFill>
                <a:srgbClr val="262A33"/>
              </a:solidFill>
              <a:latin typeface="Lato Black"/>
              <a:ea typeface="Lato Black"/>
              <a:cs typeface="Lato Black"/>
              <a:sym typeface="Lato Black"/>
            </a:endParaRPr>
          </a:p>
        </p:txBody>
      </p:sp>
      <p:sp>
        <p:nvSpPr>
          <p:cNvPr id="747" name="Google Shape;747;g13710c85c8b_0_4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g13710c85c8b_0_46"/>
          <p:cNvSpPr txBox="1"/>
          <p:nvPr/>
        </p:nvSpPr>
        <p:spPr>
          <a:xfrm>
            <a:off x="488167" y="1121687"/>
            <a:ext cx="6625500" cy="2802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Understand the</a:t>
            </a:r>
            <a:r>
              <a:rPr b="1" lang="en-GB" sz="1600">
                <a:solidFill>
                  <a:schemeClr val="lt1"/>
                </a:solidFill>
                <a:latin typeface="Lato"/>
                <a:ea typeface="Lato"/>
                <a:cs typeface="Lato"/>
                <a:sym typeface="Lato"/>
                <a:extLst>
                  <a:ext uri="http://customooxmlschemas.google.com/">
                    <go:slidesCustomData xmlns:go="http://customooxmlschemas.google.com/" textRoundtripDataId="59"/>
                  </a:ext>
                </a:extLst>
              </a:rPr>
              <a:t> advantages and disadvantages of different </a:t>
            </a:r>
            <a:r>
              <a:rPr b="1" lang="en-GB" sz="1600">
                <a:solidFill>
                  <a:schemeClr val="lt1"/>
                </a:solidFill>
                <a:latin typeface="Lato"/>
                <a:ea typeface="Lato"/>
                <a:cs typeface="Lato"/>
                <a:sym typeface="Lato"/>
                <a:extLst>
                  <a:ext uri="http://customooxmlschemas.google.com/">
                    <go:slidesCustomData xmlns:go="http://customooxmlschemas.google.com/" textRoundtripDataId="60"/>
                  </a:ext>
                </a:extLst>
              </a:rPr>
              <a:t>models of paid work</a:t>
            </a:r>
            <a:r>
              <a:rPr b="1" lang="en-GB" sz="1600">
                <a:solidFill>
                  <a:schemeClr val="lt1"/>
                </a:solidFill>
                <a:latin typeface="Lato"/>
                <a:ea typeface="Lato"/>
                <a:cs typeface="Lato"/>
                <a:sym typeface="Lato"/>
              </a:rPr>
              <a:t> </a:t>
            </a:r>
            <a:r>
              <a:rPr lang="en-GB" sz="1600">
                <a:solidFill>
                  <a:schemeClr val="lt1"/>
                </a:solidFill>
                <a:latin typeface="Lato Light"/>
                <a:ea typeface="Lato Light"/>
                <a:cs typeface="Lato Light"/>
                <a:sym typeface="Lato Light"/>
                <a:extLst>
                  <a:ext uri="http://customooxmlschemas.google.com/">
                    <go:slidesCustomData xmlns:go="http://customooxmlschemas.google.com/" textRoundtripDataId="61"/>
                  </a:ext>
                </a:extLst>
              </a:rPr>
              <a:t>including employment vs. self-employment, and what’s important to me</a:t>
            </a:r>
            <a:r>
              <a:rPr lang="en-GB" sz="1600">
                <a:solidFill>
                  <a:schemeClr val="lt1"/>
                </a:solidFill>
                <a:latin typeface="Lato Light"/>
                <a:ea typeface="Lato Light"/>
                <a:cs typeface="Lato Light"/>
                <a:sym typeface="Lato Light"/>
              </a:rPr>
              <a:t> when choosing a job</a:t>
            </a:r>
            <a:r>
              <a:rPr lang="en-GB" sz="1600">
                <a:solidFill>
                  <a:schemeClr val="lt1"/>
                </a:solidFill>
                <a:latin typeface="Lato Light"/>
                <a:ea typeface="Lato Light"/>
                <a:cs typeface="Lato Light"/>
                <a:sym typeface="Lato Light"/>
              </a:rPr>
              <a:t>.</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rPr>
              <a:t>Understand </a:t>
            </a:r>
            <a:r>
              <a:rPr b="1" lang="en-GB" sz="1600">
                <a:solidFill>
                  <a:schemeClr val="lt1"/>
                </a:solidFill>
                <a:latin typeface="Lato"/>
                <a:ea typeface="Lato"/>
                <a:cs typeface="Lato"/>
                <a:sym typeface="Lato"/>
              </a:rPr>
              <a:t>the main</a:t>
            </a:r>
            <a:r>
              <a:rPr b="1" i="0" lang="en-GB" sz="1600" u="none" cap="none" strike="noStrike">
                <a:solidFill>
                  <a:schemeClr val="lt1"/>
                </a:solidFill>
                <a:latin typeface="Lato"/>
                <a:ea typeface="Lato"/>
                <a:cs typeface="Lato"/>
                <a:sym typeface="Lato"/>
              </a:rPr>
              <a:t> salary deductions, </a:t>
            </a:r>
            <a:r>
              <a:rPr lang="en-GB" sz="1600">
                <a:solidFill>
                  <a:schemeClr val="lt1"/>
                </a:solidFill>
                <a:latin typeface="Lato Light"/>
                <a:ea typeface="Lato Light"/>
                <a:cs typeface="Lato Light"/>
                <a:sym typeface="Lato Light"/>
              </a:rPr>
              <a:t>focusing on national insurance and</a:t>
            </a:r>
            <a:r>
              <a:rPr b="0" i="0" lang="en-GB" sz="1600" u="none" cap="none" strike="noStrike">
                <a:solidFill>
                  <a:schemeClr val="lt1"/>
                </a:solidFill>
                <a:latin typeface="Lato Light"/>
                <a:ea typeface="Lato Light"/>
                <a:cs typeface="Lato Light"/>
                <a:sym typeface="Lato Light"/>
              </a:rPr>
              <a:t> income tax</a:t>
            </a:r>
            <a:r>
              <a:rPr lang="en-GB" sz="1600">
                <a:solidFill>
                  <a:schemeClr val="lt1"/>
                </a:solidFill>
                <a:latin typeface="Lato Light"/>
                <a:ea typeface="Lato Light"/>
                <a:cs typeface="Lato Light"/>
                <a:sym typeface="Lato Light"/>
              </a:rPr>
              <a:t>.</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rPr>
              <a:t>Recognise </a:t>
            </a:r>
            <a:r>
              <a:rPr b="1" lang="en-GB" sz="1600">
                <a:solidFill>
                  <a:schemeClr val="lt1"/>
                </a:solidFill>
                <a:latin typeface="Lato"/>
                <a:ea typeface="Lato"/>
                <a:cs typeface="Lato"/>
                <a:sym typeface="Lato"/>
              </a:rPr>
              <a:t>my rights at work, </a:t>
            </a:r>
            <a:r>
              <a:rPr lang="en-GB" sz="1600">
                <a:solidFill>
                  <a:schemeClr val="lt1"/>
                </a:solidFill>
                <a:latin typeface="Lato Light"/>
                <a:ea typeface="Lato Light"/>
                <a:cs typeface="Lato Light"/>
                <a:sym typeface="Lato Light"/>
              </a:rPr>
              <a:t>confidently ask for a pay rise and know </a:t>
            </a:r>
            <a:r>
              <a:rPr b="0" i="0" lang="en-GB" sz="1600" u="none" cap="none" strike="noStrike">
                <a:solidFill>
                  <a:schemeClr val="lt1"/>
                </a:solidFill>
                <a:latin typeface="Lato Light"/>
                <a:ea typeface="Lato Light"/>
                <a:cs typeface="Lato Light"/>
                <a:sym typeface="Lato Light"/>
              </a:rPr>
              <a:t>where I can turn for support when issues arise in the </a:t>
            </a:r>
            <a:r>
              <a:rPr lang="en-GB" sz="1600">
                <a:solidFill>
                  <a:schemeClr val="lt1"/>
                </a:solidFill>
                <a:latin typeface="Lato Light"/>
                <a:ea typeface="Lato Light"/>
                <a:cs typeface="Lato Light"/>
                <a:sym typeface="Lato Light"/>
              </a:rPr>
              <a:t>wo</a:t>
            </a:r>
            <a:r>
              <a:rPr b="0" i="0" lang="en-GB" sz="1600" u="none" cap="none" strike="noStrike">
                <a:solidFill>
                  <a:schemeClr val="lt1"/>
                </a:solidFill>
                <a:latin typeface="Lato Light"/>
                <a:ea typeface="Lato Light"/>
                <a:cs typeface="Lato Light"/>
                <a:sym typeface="Lato Light"/>
              </a:rPr>
              <a:t>rkplace.</a:t>
            </a:r>
            <a:endParaRPr b="0" i="0" sz="16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b="1" sz="1600">
              <a:solidFill>
                <a:schemeClr val="lt1"/>
              </a:solidFill>
              <a:latin typeface="Lato"/>
              <a:ea typeface="Lato"/>
              <a:cs typeface="Lato"/>
              <a:sym typeface="Lato"/>
            </a:endParaRPr>
          </a:p>
        </p:txBody>
      </p:sp>
      <p:sp>
        <p:nvSpPr>
          <p:cNvPr id="749" name="Google Shape;749;g13710c85c8b_0_46"/>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i="0" lang="en-GB" sz="2000" u="none" cap="none" strike="noStrike">
                <a:solidFill>
                  <a:srgbClr val="FF8022"/>
                </a:solidFill>
                <a:latin typeface="Lato Black"/>
                <a:ea typeface="Lato Black"/>
                <a:cs typeface="Lato Black"/>
                <a:sym typeface="Lato Black"/>
              </a:rPr>
              <a:t>By the end of the session, I will be able to:</a:t>
            </a:r>
            <a:endParaRPr i="0" sz="2000" u="none" cap="none" strike="noStrike">
              <a:solidFill>
                <a:srgbClr val="FF8022"/>
              </a:solidFill>
              <a:latin typeface="Lato Black"/>
              <a:ea typeface="Lato Black"/>
              <a:cs typeface="Lato Black"/>
              <a:sym typeface="Lato Black"/>
            </a:endParaRPr>
          </a:p>
        </p:txBody>
      </p:sp>
      <p:pic>
        <p:nvPicPr>
          <p:cNvPr id="750" name="Google Shape;750;g13710c85c8b_0_46"/>
          <p:cNvPicPr preferRelativeResize="0"/>
          <p:nvPr/>
        </p:nvPicPr>
        <p:blipFill>
          <a:blip r:embed="rId3">
            <a:alphaModFix/>
          </a:blip>
          <a:stretch>
            <a:fillRect/>
          </a:stretch>
        </p:blipFill>
        <p:spPr>
          <a:xfrm>
            <a:off x="7206651" y="1378950"/>
            <a:ext cx="459499" cy="388384"/>
          </a:xfrm>
          <a:prstGeom prst="rect">
            <a:avLst/>
          </a:prstGeom>
          <a:noFill/>
          <a:ln>
            <a:noFill/>
          </a:ln>
        </p:spPr>
      </p:pic>
      <p:pic>
        <p:nvPicPr>
          <p:cNvPr id="751" name="Google Shape;751;g13710c85c8b_0_46"/>
          <p:cNvPicPr preferRelativeResize="0"/>
          <p:nvPr/>
        </p:nvPicPr>
        <p:blipFill>
          <a:blip r:embed="rId3">
            <a:alphaModFix/>
          </a:blip>
          <a:stretch>
            <a:fillRect/>
          </a:stretch>
        </p:blipFill>
        <p:spPr>
          <a:xfrm>
            <a:off x="7206651" y="2270675"/>
            <a:ext cx="459499" cy="388384"/>
          </a:xfrm>
          <a:prstGeom prst="rect">
            <a:avLst/>
          </a:prstGeom>
          <a:noFill/>
          <a:ln>
            <a:noFill/>
          </a:ln>
        </p:spPr>
      </p:pic>
      <p:pic>
        <p:nvPicPr>
          <p:cNvPr id="752" name="Google Shape;752;g13710c85c8b_0_46"/>
          <p:cNvPicPr preferRelativeResize="0"/>
          <p:nvPr/>
        </p:nvPicPr>
        <p:blipFill>
          <a:blip r:embed="rId3">
            <a:alphaModFix/>
          </a:blip>
          <a:stretch>
            <a:fillRect/>
          </a:stretch>
        </p:blipFill>
        <p:spPr>
          <a:xfrm>
            <a:off x="7206651" y="3111050"/>
            <a:ext cx="459499" cy="38838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gfe0a294b05_2_303"/>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758" name="Google Shape;758;gfe0a294b05_2_30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gfe0a294b05_2_303"/>
          <p:cNvSpPr txBox="1"/>
          <p:nvPr/>
        </p:nvSpPr>
        <p:spPr>
          <a:xfrm>
            <a:off x="0" y="1888797"/>
            <a:ext cx="9144000" cy="2435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400"/>
              <a:buFont typeface="Arial"/>
              <a:buNone/>
            </a:pPr>
            <a:r>
              <a:rPr b="1" i="0" lang="en-GB" sz="3600" u="none" cap="none" strike="noStrike">
                <a:solidFill>
                  <a:schemeClr val="lt1"/>
                </a:solidFill>
                <a:latin typeface="Lato Black"/>
                <a:ea typeface="Lato Black"/>
                <a:cs typeface="Lato Black"/>
                <a:sym typeface="Lato Black"/>
              </a:rPr>
              <a:t>What 3 things have you learned </a:t>
            </a:r>
            <a:br>
              <a:rPr b="1" i="0" lang="en-GB" sz="3600" u="none" cap="none" strike="noStrike">
                <a:solidFill>
                  <a:schemeClr val="lt1"/>
                </a:solidFill>
                <a:latin typeface="Lato Black"/>
                <a:ea typeface="Lato Black"/>
                <a:cs typeface="Lato Black"/>
                <a:sym typeface="Lato Black"/>
              </a:rPr>
            </a:br>
            <a:r>
              <a:rPr b="1" i="0" lang="en-GB" sz="3600" u="none" cap="none" strike="noStrike">
                <a:solidFill>
                  <a:schemeClr val="lt1"/>
                </a:solidFill>
                <a:latin typeface="Lato Black"/>
                <a:ea typeface="Lato Black"/>
                <a:cs typeface="Lato Black"/>
                <a:sym typeface="Lato Black"/>
              </a:rPr>
              <a:t>about </a:t>
            </a:r>
            <a:r>
              <a:rPr b="1" lang="en-GB" sz="3600">
                <a:solidFill>
                  <a:schemeClr val="accent2"/>
                </a:solidFill>
                <a:latin typeface="Lato Black"/>
                <a:ea typeface="Lato Black"/>
                <a:cs typeface="Lato Black"/>
                <a:sym typeface="Lato Black"/>
              </a:rPr>
              <a:t>getting paid</a:t>
            </a:r>
            <a:r>
              <a:rPr b="1" i="0" lang="en-GB" sz="3600" u="none" cap="none" strike="noStrike">
                <a:solidFill>
                  <a:schemeClr val="lt1"/>
                </a:solidFill>
                <a:latin typeface="Lato Black"/>
                <a:ea typeface="Lato Black"/>
                <a:cs typeface="Lato Black"/>
                <a:sym typeface="Lato Black"/>
              </a:rPr>
              <a:t>?</a:t>
            </a:r>
            <a:endParaRPr b="1" i="0" sz="3600" u="none" cap="none" strike="noStrike">
              <a:solidFill>
                <a:schemeClr val="lt1"/>
              </a:solidFill>
              <a:latin typeface="Lato Black"/>
              <a:ea typeface="Lato Black"/>
              <a:cs typeface="Lato Black"/>
              <a:sym typeface="Lato Black"/>
            </a:endParaRPr>
          </a:p>
          <a:p>
            <a:pPr indent="0" lvl="0" marL="0" marR="0" rtl="0" algn="ctr">
              <a:lnSpc>
                <a:spcPct val="115000"/>
              </a:lnSpc>
              <a:spcBef>
                <a:spcPts val="0"/>
              </a:spcBef>
              <a:spcAft>
                <a:spcPts val="0"/>
              </a:spcAft>
              <a:buClr>
                <a:srgbClr val="000000"/>
              </a:buClr>
              <a:buSzPts val="2400"/>
              <a:buFont typeface="Arial"/>
              <a:buNone/>
            </a:pPr>
            <a:r>
              <a:t/>
            </a:r>
            <a:endParaRPr b="1" i="0" sz="3600" u="none" cap="none" strike="noStrike">
              <a:solidFill>
                <a:schemeClr val="lt1"/>
              </a:solidFill>
              <a:latin typeface="Lato Black"/>
              <a:ea typeface="Lato Black"/>
              <a:cs typeface="Lato Black"/>
              <a:sym typeface="Lato Black"/>
            </a:endParaRPr>
          </a:p>
          <a:p>
            <a:pPr indent="0" lvl="0" marL="0" marR="0" rtl="0" algn="ctr">
              <a:lnSpc>
                <a:spcPct val="115000"/>
              </a:lnSpc>
              <a:spcBef>
                <a:spcPts val="0"/>
              </a:spcBef>
              <a:spcAft>
                <a:spcPts val="0"/>
              </a:spcAft>
              <a:buClr>
                <a:srgbClr val="000000"/>
              </a:buClr>
              <a:buSzPts val="2400"/>
              <a:buFont typeface="Arial"/>
              <a:buNone/>
            </a:pPr>
            <a:r>
              <a:t/>
            </a:r>
            <a:endParaRPr b="1" i="1" sz="2200" u="none" cap="none" strike="noStrike">
              <a:solidFill>
                <a:schemeClr val="lt1"/>
              </a:solidFill>
              <a:latin typeface="Lato Black"/>
              <a:ea typeface="Lato Black"/>
              <a:cs typeface="Lato Black"/>
              <a:sym typeface="Lato Black"/>
            </a:endParaRPr>
          </a:p>
        </p:txBody>
      </p:sp>
      <p:sp>
        <p:nvSpPr>
          <p:cNvPr id="760" name="Google Shape;760;gfe0a294b05_2_303"/>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r>
              <a:rPr lang="en-GB"/>
              <a:t>60</a:t>
            </a:r>
            <a:endParaRPr/>
          </a:p>
        </p:txBody>
      </p:sp>
      <p:sp>
        <p:nvSpPr>
          <p:cNvPr id="761" name="Google Shape;761;gfe0a294b05_2_303"/>
          <p:cNvSpPr txBox="1"/>
          <p:nvPr/>
        </p:nvSpPr>
        <p:spPr>
          <a:xfrm>
            <a:off x="0" y="978750"/>
            <a:ext cx="9144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0" i="0" lang="en-GB" sz="3600" u="none" cap="none" strike="noStrike">
                <a:solidFill>
                  <a:schemeClr val="lt1"/>
                </a:solidFill>
                <a:latin typeface="Lato Light"/>
                <a:ea typeface="Lato Light"/>
                <a:cs typeface="Lato Light"/>
                <a:sym typeface="Lato Light"/>
              </a:rPr>
              <a:t>Over to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g11303e8e1c3_2_92"/>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767" name="Google Shape;767;g11303e8e1c3_2_9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g11303e8e1c3_2_92"/>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000"/>
              <a:buNone/>
            </a:pPr>
            <a:r>
              <a:rPr lang="en-GB">
                <a:latin typeface="Lato Black"/>
                <a:ea typeface="Lato Black"/>
                <a:cs typeface="Lato Black"/>
                <a:sym typeface="Lato Black"/>
              </a:rPr>
              <a:t>61</a:t>
            </a:r>
            <a:endParaRPr sz="1300">
              <a:latin typeface="Lato Black"/>
              <a:ea typeface="Lato Black"/>
              <a:cs typeface="Lato Black"/>
              <a:sym typeface="Lato Black"/>
            </a:endParaRPr>
          </a:p>
        </p:txBody>
      </p:sp>
      <p:sp>
        <p:nvSpPr>
          <p:cNvPr id="769" name="Google Shape;769;g11303e8e1c3_2_92"/>
          <p:cNvSpPr txBox="1"/>
          <p:nvPr/>
        </p:nvSpPr>
        <p:spPr>
          <a:xfrm>
            <a:off x="0" y="1256438"/>
            <a:ext cx="9144000" cy="203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GB" sz="4000" u="none" cap="none" strike="noStrike">
                <a:solidFill>
                  <a:srgbClr val="FFFFFF"/>
                </a:solidFill>
                <a:latin typeface="Lato Black"/>
                <a:ea typeface="Lato Black"/>
                <a:cs typeface="Lato Black"/>
                <a:sym typeface="Lato Black"/>
              </a:rPr>
              <a:t>Create a </a:t>
            </a:r>
            <a:r>
              <a:rPr b="1" i="0" lang="en-GB" sz="40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62"/>
                  </a:ext>
                </a:extLst>
              </a:rPr>
              <a:t>storyboard,</a:t>
            </a:r>
            <a:r>
              <a:rPr b="1" lang="en-GB" sz="4000">
                <a:solidFill>
                  <a:srgbClr val="FFFFFF"/>
                </a:solidFill>
                <a:latin typeface="Lato Black"/>
                <a:ea typeface="Lato Black"/>
                <a:cs typeface="Lato Black"/>
                <a:sym typeface="Lato Black"/>
              </a:rPr>
              <a:t> </a:t>
            </a:r>
            <a:r>
              <a:rPr b="1" i="0" lang="en-GB" sz="4000" u="none" cap="none" strike="noStrike">
                <a:solidFill>
                  <a:srgbClr val="FF8022"/>
                </a:solidFill>
                <a:latin typeface="Lato Black"/>
                <a:ea typeface="Lato Black"/>
                <a:cs typeface="Lato Black"/>
                <a:sym typeface="Lato Black"/>
              </a:rPr>
              <a:t>video</a:t>
            </a:r>
            <a:r>
              <a:rPr b="1" i="0" lang="en-GB" sz="4000" u="none" cap="none" strike="noStrike">
                <a:solidFill>
                  <a:srgbClr val="FFFFFF"/>
                </a:solidFill>
                <a:latin typeface="Lato Black"/>
                <a:ea typeface="Lato Black"/>
                <a:cs typeface="Lato Black"/>
                <a:sym typeface="Lato Black"/>
              </a:rPr>
              <a:t> </a:t>
            </a:r>
            <a:br>
              <a:rPr b="1" i="0" lang="en-GB" sz="4000" u="none" cap="none" strike="noStrike">
                <a:solidFill>
                  <a:srgbClr val="FFFFFF"/>
                </a:solidFill>
                <a:latin typeface="Lato Black"/>
                <a:ea typeface="Lato Black"/>
                <a:cs typeface="Lato Black"/>
                <a:sym typeface="Lato Black"/>
              </a:rPr>
            </a:br>
            <a:r>
              <a:rPr b="1" i="0" lang="en-GB" sz="4000" u="none" cap="none" strike="noStrike">
                <a:solidFill>
                  <a:srgbClr val="FFFFFF"/>
                </a:solidFill>
                <a:latin typeface="Lato Black"/>
                <a:ea typeface="Lato Black"/>
                <a:cs typeface="Lato Black"/>
                <a:sym typeface="Lato Black"/>
              </a:rPr>
              <a:t>or </a:t>
            </a:r>
            <a:r>
              <a:rPr b="1" i="0" lang="en-GB" sz="4000" u="none" cap="none" strike="noStrike">
                <a:solidFill>
                  <a:srgbClr val="FF8022"/>
                </a:solidFill>
                <a:latin typeface="Lato Black"/>
                <a:ea typeface="Lato Black"/>
                <a:cs typeface="Lato Black"/>
                <a:sym typeface="Lato Black"/>
              </a:rPr>
              <a:t>post</a:t>
            </a:r>
            <a:r>
              <a:rPr b="1" i="0" lang="en-GB" sz="4000" u="none" cap="none" strike="noStrike">
                <a:solidFill>
                  <a:srgbClr val="FFFFFF"/>
                </a:solidFill>
                <a:latin typeface="Lato Black"/>
                <a:ea typeface="Lato Black"/>
                <a:cs typeface="Lato Black"/>
                <a:sym typeface="Lato Black"/>
              </a:rPr>
              <a:t> giving your friend </a:t>
            </a:r>
            <a:br>
              <a:rPr b="1" i="0" lang="en-GB" sz="4000" u="none" cap="none" strike="noStrike">
                <a:solidFill>
                  <a:srgbClr val="FFFFFF"/>
                </a:solidFill>
                <a:latin typeface="Lato Black"/>
                <a:ea typeface="Lato Black"/>
                <a:cs typeface="Lato Black"/>
                <a:sym typeface="Lato Black"/>
              </a:rPr>
            </a:br>
            <a:r>
              <a:rPr b="1" i="0" lang="en-GB" sz="4000" u="none" cap="none" strike="noStrike">
                <a:solidFill>
                  <a:srgbClr val="FFFFFF"/>
                </a:solidFill>
                <a:latin typeface="Lato Black"/>
                <a:ea typeface="Lato Black"/>
                <a:cs typeface="Lato Black"/>
                <a:sym typeface="Lato Black"/>
              </a:rPr>
              <a:t>your top tips on </a:t>
            </a:r>
            <a:r>
              <a:rPr b="1" lang="en-GB" sz="4000">
                <a:solidFill>
                  <a:srgbClr val="FFFFFF"/>
                </a:solidFill>
                <a:latin typeface="Lato Black"/>
                <a:ea typeface="Lato Black"/>
                <a:cs typeface="Lato Black"/>
                <a:sym typeface="Lato Black"/>
              </a:rPr>
              <a:t>getting paid</a:t>
            </a:r>
            <a:endParaRPr b="1"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gfe0a294b05_2_26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gfe0a294b05_2_263"/>
          <p:cNvSpPr txBox="1"/>
          <p:nvPr>
            <p:ph idx="12" type="sldNum"/>
          </p:nvPr>
        </p:nvSpPr>
        <p:spPr>
          <a:xfrm>
            <a:off x="83812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63</a:t>
            </a:r>
            <a:endParaRPr>
              <a:latin typeface="Lato Black"/>
              <a:ea typeface="Lato Black"/>
              <a:cs typeface="Lato Black"/>
              <a:sym typeface="Lato Black"/>
            </a:endParaRPr>
          </a:p>
        </p:txBody>
      </p:sp>
      <p:sp>
        <p:nvSpPr>
          <p:cNvPr id="776" name="Google Shape;776;gfe0a294b05_2_263"/>
          <p:cNvSpPr txBox="1"/>
          <p:nvPr/>
        </p:nvSpPr>
        <p:spPr>
          <a:xfrm>
            <a:off x="34600" y="1570575"/>
            <a:ext cx="9144000" cy="2339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50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3">
                  <a:extLst>
                    <a:ext uri="{A12FA001-AC4F-418D-AE19-62706E023703}">
                      <ahyp:hlinkClr val="tx"/>
                    </a:ext>
                  </a:extLst>
                </a:hlinkClick>
              </a:rPr>
              <a:t>How does UK tax work?</a:t>
            </a:r>
            <a:r>
              <a:rPr i="0" lang="en-GB" sz="1400" u="none" cap="none" strike="noStrike">
                <a:solidFill>
                  <a:schemeClr val="lt1"/>
                </a:solidFill>
                <a:latin typeface="Lato"/>
                <a:ea typeface="Lato"/>
                <a:cs typeface="Lato"/>
                <a:sym typeface="Lato"/>
              </a:rPr>
              <a:t> </a:t>
            </a:r>
            <a:r>
              <a:rPr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a:t>
            </a:r>
            <a:r>
              <a:rPr lang="en-GB" u="sng">
                <a:solidFill>
                  <a:schemeClr val="lt1"/>
                </a:solidFill>
                <a:latin typeface="Lato"/>
                <a:ea typeface="Lato"/>
                <a:cs typeface="Lato"/>
                <a:sym typeface="Lato"/>
                <a:hlinkClick r:id="rId5">
                  <a:extLst>
                    <a:ext uri="{A12FA001-AC4F-418D-AE19-62706E023703}">
                      <ahyp:hlinkClr val="tx"/>
                    </a:ext>
                  </a:extLst>
                </a:hlinkClick>
              </a:rPr>
              <a:t>Youtube ‘Joe Georgekutty’</a:t>
            </a:r>
            <a:r>
              <a:rPr i="0" lang="en-GB" sz="1400" u="sng" cap="none" strike="noStrike">
                <a:solidFill>
                  <a:schemeClr val="lt1"/>
                </a:solidFill>
                <a:latin typeface="Lato"/>
                <a:ea typeface="Lato"/>
                <a:cs typeface="Lato"/>
                <a:sym typeface="Lato"/>
                <a:hlinkClick r:id="rId6">
                  <a:extLst>
                    <a:ext uri="{A12FA001-AC4F-418D-AE19-62706E023703}">
                      <ahyp:hlinkClr val="tx"/>
                    </a:ext>
                  </a:extLst>
                </a:hlinkClick>
              </a:rPr>
              <a:t>, </a:t>
            </a:r>
            <a:r>
              <a:rPr lang="en-GB" u="sng">
                <a:solidFill>
                  <a:schemeClr val="lt1"/>
                </a:solidFill>
                <a:latin typeface="Lato"/>
                <a:ea typeface="Lato"/>
                <a:cs typeface="Lato"/>
                <a:sym typeface="Lato"/>
                <a:hlinkClick r:id="rId7">
                  <a:extLst>
                    <a:ext uri="{A12FA001-AC4F-418D-AE19-62706E023703}">
                      <ahyp:hlinkClr val="tx"/>
                    </a:ext>
                  </a:extLst>
                </a:hlinkClick>
              </a:rPr>
              <a:t>Sept</a:t>
            </a:r>
            <a:r>
              <a:rPr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 202</a:t>
            </a:r>
            <a:r>
              <a:rPr lang="en-GB" u="sng">
                <a:solidFill>
                  <a:schemeClr val="lt1"/>
                </a:solidFill>
                <a:latin typeface="Lato"/>
                <a:ea typeface="Lato"/>
                <a:cs typeface="Lato"/>
                <a:sym typeface="Lato"/>
                <a:hlinkClick r:id="rId9">
                  <a:extLst>
                    <a:ext uri="{A12FA001-AC4F-418D-AE19-62706E023703}">
                      <ahyp:hlinkClr val="tx"/>
                    </a:ext>
                  </a:extLst>
                </a:hlinkClick>
              </a:rPr>
              <a:t>0</a:t>
            </a:r>
            <a:r>
              <a:rPr i="0" lang="en-GB" sz="1400" u="sng" cap="none" strike="noStrike">
                <a:solidFill>
                  <a:schemeClr val="lt1"/>
                </a:solidFill>
                <a:latin typeface="Lato"/>
                <a:ea typeface="Lato"/>
                <a:cs typeface="Lato"/>
                <a:sym typeface="Lato"/>
                <a:hlinkClick r:id="rId10">
                  <a:extLst>
                    <a:ext uri="{A12FA001-AC4F-418D-AE19-62706E023703}">
                      <ahyp:hlinkClr val="tx"/>
                    </a:ext>
                  </a:extLst>
                </a:hlinkClick>
              </a:rPr>
              <a:t>) </a:t>
            </a:r>
            <a:endParaRPr>
              <a:solidFill>
                <a:schemeClr val="lt1"/>
              </a:solidFill>
              <a:latin typeface="Lato"/>
              <a:ea typeface="Lato"/>
              <a:cs typeface="Lato"/>
              <a:sym typeface="Lato"/>
            </a:endParaRPr>
          </a:p>
          <a:p>
            <a:pPr indent="-317500" lvl="0" marL="457200" marR="0" rtl="0" algn="l">
              <a:lnSpc>
                <a:spcPct val="150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11">
                  <a:extLst>
                    <a:ext uri="{A12FA001-AC4F-418D-AE19-62706E023703}">
                      <ahyp:hlinkClr val="tx"/>
                    </a:ext>
                  </a:extLst>
                </a:hlinkClick>
              </a:rPr>
              <a:t>What are the tax implications of earning over £100,000?</a:t>
            </a:r>
            <a:r>
              <a:rPr lang="en-GB">
                <a:solidFill>
                  <a:schemeClr val="lt1"/>
                </a:solidFill>
                <a:latin typeface="Lato"/>
                <a:ea typeface="Lato"/>
                <a:cs typeface="Lato"/>
                <a:sym typeface="Lato"/>
              </a:rPr>
              <a:t> (TaxScouts, July 2022)</a:t>
            </a:r>
            <a:endParaRPr>
              <a:solidFill>
                <a:schemeClr val="lt1"/>
              </a:solidFill>
              <a:latin typeface="Lato"/>
              <a:ea typeface="Lato"/>
              <a:cs typeface="Lato"/>
              <a:sym typeface="Lato"/>
            </a:endParaRPr>
          </a:p>
          <a:p>
            <a:pPr indent="-317500" lvl="0" marL="457200" marR="0" rtl="0" algn="l">
              <a:lnSpc>
                <a:spcPct val="150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12">
                  <a:extLst>
                    <a:ext uri="{A12FA001-AC4F-418D-AE19-62706E023703}">
                      <ahyp:hlinkClr val="tx"/>
                    </a:ext>
                  </a:extLst>
                </a:hlinkClick>
              </a:rPr>
              <a:t>Difference between sole trade and limited company</a:t>
            </a:r>
            <a:r>
              <a:rPr lang="en-GB">
                <a:solidFill>
                  <a:schemeClr val="lt1"/>
                </a:solidFill>
                <a:latin typeface="Lato"/>
                <a:ea typeface="Lato"/>
                <a:cs typeface="Lato"/>
                <a:sym typeface="Lato"/>
              </a:rPr>
              <a:t> </a:t>
            </a:r>
            <a:r>
              <a:rPr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63"/>
                  </a:ext>
                </a:extLst>
              </a:rPr>
              <a:t> (Youtube </a:t>
            </a:r>
            <a:r>
              <a:rPr lang="en-GB">
                <a:solidFill>
                  <a:schemeClr val="lt1"/>
                </a:solidFill>
                <a:latin typeface="Lato"/>
                <a:ea typeface="Lato"/>
                <a:cs typeface="Lato"/>
                <a:sym typeface="Lato"/>
                <a:extLst>
                  <a:ext uri="http://customooxmlschemas.google.com/">
                    <go:slidesCustomData xmlns:go="http://customooxmlschemas.google.com/" textRoundtripDataId="64"/>
                  </a:ext>
                </a:extLst>
              </a:rPr>
              <a:t>‘</a:t>
            </a:r>
            <a:r>
              <a:rPr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65"/>
                  </a:ext>
                </a:extLst>
              </a:rPr>
              <a:t>Pennies to Poun</a:t>
            </a:r>
            <a:r>
              <a:rPr lang="en-GB">
                <a:solidFill>
                  <a:schemeClr val="lt1"/>
                </a:solidFill>
                <a:latin typeface="Lato"/>
                <a:ea typeface="Lato"/>
                <a:cs typeface="Lato"/>
                <a:sym typeface="Lato"/>
                <a:extLst>
                  <a:ext uri="http://customooxmlschemas.google.com/">
                    <go:slidesCustomData xmlns:go="http://customooxmlschemas.google.com/" textRoundtripDataId="66"/>
                  </a:ext>
                </a:extLst>
              </a:rPr>
              <a:t>ds’</a:t>
            </a:r>
            <a:r>
              <a:rPr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67"/>
                  </a:ext>
                </a:extLst>
              </a:rPr>
              <a:t>, </a:t>
            </a:r>
            <a:r>
              <a:rPr lang="en-GB">
                <a:solidFill>
                  <a:schemeClr val="lt1"/>
                </a:solidFill>
                <a:latin typeface="Lato"/>
                <a:ea typeface="Lato"/>
                <a:cs typeface="Lato"/>
                <a:sym typeface="Lato"/>
                <a:extLst>
                  <a:ext uri="http://customooxmlschemas.google.com/">
                    <go:slidesCustomData xmlns:go="http://customooxmlschemas.google.com/" textRoundtripDataId="68"/>
                  </a:ext>
                </a:extLst>
              </a:rPr>
              <a:t>Nov 2020</a:t>
            </a:r>
            <a:r>
              <a:rPr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69"/>
                  </a:ext>
                </a:extLst>
              </a:rPr>
              <a:t>)</a:t>
            </a:r>
            <a:endParaRPr i="0" sz="1400" u="none" cap="none" strike="noStrike">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13">
                  <a:extLst>
                    <a:ext uri="{A12FA001-AC4F-418D-AE19-62706E023703}">
                      <ahyp:hlinkClr val="tx"/>
                    </a:ext>
                  </a:extLst>
                </a:hlinkClick>
              </a:rPr>
              <a:t>A guide to the living wage</a:t>
            </a:r>
            <a:r>
              <a:rPr lang="en-GB">
                <a:solidFill>
                  <a:schemeClr val="lt1"/>
                </a:solidFill>
                <a:latin typeface="Lato"/>
                <a:ea typeface="Lato"/>
                <a:cs typeface="Lato"/>
                <a:sym typeface="Lato"/>
              </a:rPr>
              <a:t> (Living Wage Foundation)</a:t>
            </a:r>
            <a:endParaRPr>
              <a:solidFill>
                <a:schemeClr val="lt1"/>
              </a:solidFill>
              <a:latin typeface="Lato"/>
              <a:ea typeface="Lato"/>
              <a:cs typeface="Lato"/>
              <a:sym typeface="Lato"/>
            </a:endParaRPr>
          </a:p>
          <a:p>
            <a:pPr indent="-317500" lvl="0" marL="457200" marR="0" rtl="0" algn="l">
              <a:lnSpc>
                <a:spcPct val="150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14">
                  <a:extLst>
                    <a:ext uri="{A12FA001-AC4F-418D-AE19-62706E023703}">
                      <ahyp:hlinkClr val="tx"/>
                    </a:ext>
                  </a:extLst>
                </a:hlinkClick>
                <a:extLst>
                  <a:ext uri="http://customooxmlschemas.google.com/">
                    <go:slidesCustomData xmlns:go="http://customooxmlschemas.google.com/" textRoundtripDataId="70"/>
                  </a:ext>
                </a:extLst>
              </a:rPr>
              <a:t>Benefits checker/calculator and grants finding website which also has useful info about benefits</a:t>
            </a:r>
            <a:r>
              <a:rPr lang="en-GB" sz="1200" u="sng">
                <a:solidFill>
                  <a:schemeClr val="lt1"/>
                </a:solidFill>
                <a:latin typeface="Lato"/>
                <a:ea typeface="Lato"/>
                <a:cs typeface="Lato"/>
                <a:sym typeface="Lato"/>
                <a:hlinkClick r:id="rId15">
                  <a:extLst>
                    <a:ext uri="{A12FA001-AC4F-418D-AE19-62706E023703}">
                      <ahyp:hlinkClr val="tx"/>
                    </a:ext>
                  </a:extLst>
                </a:hlinkClick>
              </a:rPr>
              <a:t>.</a:t>
            </a:r>
            <a:r>
              <a:rPr lang="en-GB">
                <a:solidFill>
                  <a:schemeClr val="lt1"/>
                </a:solidFill>
                <a:latin typeface="Lato"/>
                <a:ea typeface="Lato"/>
                <a:cs typeface="Lato"/>
                <a:sym typeface="Lato"/>
              </a:rPr>
              <a:t> (Turn to Us, UK National Charity) </a:t>
            </a:r>
            <a:endParaRPr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777" name="Google Shape;777;gfe0a294b05_2_263"/>
          <p:cNvSpPr txBox="1"/>
          <p:nvPr/>
        </p:nvSpPr>
        <p:spPr>
          <a:xfrm>
            <a:off x="-121025" y="194475"/>
            <a:ext cx="8141100" cy="1376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3600" u="none" cap="none" strike="noStrike">
                <a:solidFill>
                  <a:schemeClr val="lt1"/>
                </a:solidFill>
                <a:latin typeface="Lato Black"/>
                <a:ea typeface="Lato Black"/>
                <a:cs typeface="Lato Black"/>
                <a:sym typeface="Lato Black"/>
              </a:rPr>
              <a:t>Links to learn more!</a:t>
            </a:r>
            <a:endParaRPr b="1" i="0" sz="3600" u="none" cap="none" strike="noStrike">
              <a:solidFill>
                <a:schemeClr val="lt1"/>
              </a:solidFill>
              <a:latin typeface="Lato Black"/>
              <a:ea typeface="Lato Black"/>
              <a:cs typeface="Lato Black"/>
              <a:sym typeface="Lato Black"/>
            </a:endParaRPr>
          </a:p>
          <a:p>
            <a:pPr indent="0" lvl="0" marL="0" marR="0" rtl="0" algn="ctr">
              <a:lnSpc>
                <a:spcPct val="115000"/>
              </a:lnSpc>
              <a:spcBef>
                <a:spcPts val="0"/>
              </a:spcBef>
              <a:spcAft>
                <a:spcPts val="0"/>
              </a:spcAft>
              <a:buClr>
                <a:srgbClr val="000000"/>
              </a:buClr>
              <a:buSzPts val="36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81" name="Shape 781"/>
        <p:cNvGrpSpPr/>
        <p:nvPr/>
      </p:nvGrpSpPr>
      <p:grpSpPr>
        <a:xfrm>
          <a:off x="0" y="0"/>
          <a:ext cx="0" cy="0"/>
          <a:chOff x="0" y="0"/>
          <a:chExt cx="0" cy="0"/>
        </a:xfrm>
      </p:grpSpPr>
      <p:sp>
        <p:nvSpPr>
          <p:cNvPr id="782" name="Google Shape;782;g1389cf05a13_0_0"/>
          <p:cNvSpPr txBox="1"/>
          <p:nvPr/>
        </p:nvSpPr>
        <p:spPr>
          <a:xfrm>
            <a:off x="615825" y="403100"/>
            <a:ext cx="7151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chemeClr val="lt1"/>
                </a:solidFill>
                <a:highlight>
                  <a:schemeClr val="accent1"/>
                </a:highlight>
                <a:latin typeface="Lato"/>
                <a:ea typeface="Lato"/>
                <a:cs typeface="Lato"/>
                <a:sym typeface="Lato"/>
              </a:rPr>
              <a:t>Who can I talk to if I’m worried about money?</a:t>
            </a:r>
            <a:endParaRPr b="0" i="0" sz="1400" u="none" cap="none" strike="noStrike">
              <a:solidFill>
                <a:schemeClr val="lt1"/>
              </a:solidFill>
              <a:highlight>
                <a:schemeClr val="accent1"/>
              </a:highlight>
              <a:latin typeface="Arial"/>
              <a:ea typeface="Arial"/>
              <a:cs typeface="Arial"/>
              <a:sym typeface="Arial"/>
            </a:endParaRPr>
          </a:p>
        </p:txBody>
      </p:sp>
      <p:sp>
        <p:nvSpPr>
          <p:cNvPr id="783" name="Google Shape;783;g1389cf05a13_0_0"/>
          <p:cNvSpPr txBox="1"/>
          <p:nvPr/>
        </p:nvSpPr>
        <p:spPr>
          <a:xfrm>
            <a:off x="1518450" y="1188700"/>
            <a:ext cx="2503500" cy="1535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this resource contains links to advice on a number of topics including financial difficulties, cost of living and communications with creditors</a:t>
            </a:r>
            <a:endParaRPr b="0" i="0" sz="1400" u="none" cap="none" strike="noStrike">
              <a:solidFill>
                <a:srgbClr val="000000"/>
              </a:solidFill>
              <a:latin typeface="Arial"/>
              <a:ea typeface="Arial"/>
              <a:cs typeface="Arial"/>
              <a:sym typeface="Arial"/>
            </a:endParaRPr>
          </a:p>
        </p:txBody>
      </p:sp>
      <p:sp>
        <p:nvSpPr>
          <p:cNvPr id="784" name="Google Shape;784;g1389cf05a13_0_0"/>
          <p:cNvSpPr txBox="1"/>
          <p:nvPr/>
        </p:nvSpPr>
        <p:spPr>
          <a:xfrm>
            <a:off x="5830900" y="1227550"/>
            <a:ext cx="2693400" cy="1305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300"/>
              <a:buFont typeface="Arial"/>
              <a:buNone/>
            </a:pPr>
            <a:r>
              <a:rPr b="1" i="0" lang="en-GB" sz="1300" u="sng" cap="none" strike="noStrike">
                <a:solidFill>
                  <a:schemeClr val="lt1"/>
                </a:solidFill>
                <a:latin typeface="Lato"/>
                <a:ea typeface="Lato"/>
                <a:cs typeface="Lato"/>
                <a:sym typeface="Lato"/>
                <a:hlinkClick r:id="rId4">
                  <a:extLst>
                    <a:ext uri="{A12FA001-AC4F-418D-AE19-62706E023703}">
                      <ahyp:hlinkClr val="tx"/>
                    </a:ext>
                  </a:extLst>
                </a:hlinkClick>
              </a:rPr>
              <a:t>MoneyHelper </a:t>
            </a:r>
            <a:r>
              <a:rPr b="0" i="0" lang="en-GB" sz="1300" u="sng" cap="none" strike="noStrike">
                <a:solidFill>
                  <a:schemeClr val="lt1"/>
                </a:solidFill>
                <a:latin typeface="Lato"/>
                <a:ea typeface="Lato"/>
                <a:cs typeface="Lato"/>
                <a:sym typeface="Lato"/>
                <a:hlinkClick r:id="rId5">
                  <a:extLst>
                    <a:ext uri="{A12FA001-AC4F-418D-AE19-62706E023703}">
                      <ahyp:hlinkClr val="tx"/>
                    </a:ext>
                  </a:extLst>
                </a:hlinkClick>
              </a:rPr>
              <a:t>– Help if you’re struggling with debt</a:t>
            </a:r>
            <a:r>
              <a:rPr b="0" i="0" lang="en-GB" sz="1300" u="none" cap="none" strike="noStrike">
                <a:solidFill>
                  <a:schemeClr val="lt1"/>
                </a:solidFill>
                <a:latin typeface="Lato"/>
                <a:ea typeface="Lato"/>
                <a:cs typeface="Lato"/>
                <a:sym typeface="Lato"/>
              </a:rPr>
              <a:t> – this resource provides a guide for individuals who are having issues keeping up with their debts.</a:t>
            </a:r>
            <a:endParaRPr b="0" i="0" sz="1400" u="none" cap="none" strike="noStrike">
              <a:solidFill>
                <a:srgbClr val="000000"/>
              </a:solidFill>
              <a:latin typeface="Arial"/>
              <a:ea typeface="Arial"/>
              <a:cs typeface="Arial"/>
              <a:sym typeface="Arial"/>
            </a:endParaRPr>
          </a:p>
        </p:txBody>
      </p:sp>
      <p:sp>
        <p:nvSpPr>
          <p:cNvPr id="785" name="Google Shape;785;g1389cf05a13_0_0"/>
          <p:cNvSpPr txBox="1"/>
          <p:nvPr/>
        </p:nvSpPr>
        <p:spPr>
          <a:xfrm>
            <a:off x="1526125" y="3099425"/>
            <a:ext cx="14022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i="0" lang="en-GB" sz="1300" u="none" cap="none" strike="noStrike">
                <a:solidFill>
                  <a:schemeClr val="lt1"/>
                </a:solidFill>
                <a:latin typeface="Lato"/>
                <a:ea typeface="Lato"/>
                <a:cs typeface="Lato"/>
                <a:sym typeface="Lato"/>
              </a:rPr>
              <a:t>CHILDLINE</a:t>
            </a:r>
            <a:br>
              <a:rPr b="1" i="0" lang="en-GB" sz="1300" u="none" cap="none" strike="noStrike">
                <a:solidFill>
                  <a:schemeClr val="lt1"/>
                </a:solidFill>
                <a:latin typeface="Lato"/>
                <a:ea typeface="Lato"/>
                <a:cs typeface="Lato"/>
                <a:sym typeface="Lato"/>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71"/>
                  </a:ext>
                </a:extLst>
              </a:rPr>
              <a:t>0800 1111</a:t>
            </a:r>
            <a:endParaRPr b="0" i="0" sz="1400" u="none" cap="none" strike="noStrike">
              <a:solidFill>
                <a:srgbClr val="000000"/>
              </a:solidFill>
              <a:latin typeface="Arial"/>
              <a:ea typeface="Arial"/>
              <a:cs typeface="Arial"/>
              <a:sym typeface="Arial"/>
            </a:endParaRPr>
          </a:p>
        </p:txBody>
      </p:sp>
      <p:sp>
        <p:nvSpPr>
          <p:cNvPr id="786" name="Google Shape;786;g1389cf05a13_0_0"/>
          <p:cNvSpPr txBox="1"/>
          <p:nvPr/>
        </p:nvSpPr>
        <p:spPr>
          <a:xfrm>
            <a:off x="5830900" y="3099425"/>
            <a:ext cx="30000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72"/>
                  </a:ext>
                </a:extLst>
              </a:rPr>
              <a:t>NSPCC 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73"/>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73"/>
                  </a:ext>
                </a:extLst>
              </a:rPr>
              <a:t>0808 800 5000 </a:t>
            </a:r>
            <a:endParaRPr b="0" i="0" sz="1400" u="none" cap="none" strike="noStrike">
              <a:solidFill>
                <a:srgbClr val="000000"/>
              </a:solidFill>
              <a:latin typeface="Arial"/>
              <a:ea typeface="Arial"/>
              <a:cs typeface="Arial"/>
              <a:sym typeface="Arial"/>
            </a:endParaRPr>
          </a:p>
        </p:txBody>
      </p:sp>
      <p:pic>
        <p:nvPicPr>
          <p:cNvPr id="787" name="Google Shape;787;g1389cf05a13_0_0"/>
          <p:cNvPicPr preferRelativeResize="0"/>
          <p:nvPr/>
        </p:nvPicPr>
        <p:blipFill rotWithShape="1">
          <a:blip r:embed="rId6">
            <a:alphaModFix/>
          </a:blip>
          <a:srcRect b="0" l="0" r="0" t="0"/>
          <a:stretch/>
        </p:blipFill>
        <p:spPr>
          <a:xfrm>
            <a:off x="597443" y="1217222"/>
            <a:ext cx="928675" cy="928675"/>
          </a:xfrm>
          <a:prstGeom prst="rect">
            <a:avLst/>
          </a:prstGeom>
          <a:noFill/>
          <a:ln>
            <a:noFill/>
          </a:ln>
        </p:spPr>
      </p:pic>
      <p:pic>
        <p:nvPicPr>
          <p:cNvPr id="788" name="Google Shape;788;g1389cf05a13_0_0"/>
          <p:cNvPicPr preferRelativeResize="0"/>
          <p:nvPr/>
        </p:nvPicPr>
        <p:blipFill rotWithShape="1">
          <a:blip r:embed="rId7">
            <a:alphaModFix/>
          </a:blip>
          <a:srcRect b="0" l="0" r="0" t="0"/>
          <a:stretch/>
        </p:blipFill>
        <p:spPr>
          <a:xfrm>
            <a:off x="4219533" y="1111843"/>
            <a:ext cx="1730714" cy="1126475"/>
          </a:xfrm>
          <a:prstGeom prst="rect">
            <a:avLst/>
          </a:prstGeom>
          <a:noFill/>
          <a:ln>
            <a:noFill/>
          </a:ln>
        </p:spPr>
      </p:pic>
      <p:pic>
        <p:nvPicPr>
          <p:cNvPr id="789" name="Google Shape;789;g1389cf05a13_0_0"/>
          <p:cNvPicPr preferRelativeResize="0"/>
          <p:nvPr/>
        </p:nvPicPr>
        <p:blipFill rotWithShape="1">
          <a:blip r:embed="rId8">
            <a:alphaModFix/>
          </a:blip>
          <a:srcRect b="0" l="0" r="0" t="0"/>
          <a:stretch/>
        </p:blipFill>
        <p:spPr>
          <a:xfrm>
            <a:off x="500200" y="3162627"/>
            <a:ext cx="928676" cy="181514"/>
          </a:xfrm>
          <a:prstGeom prst="rect">
            <a:avLst/>
          </a:prstGeom>
          <a:noFill/>
          <a:ln>
            <a:noFill/>
          </a:ln>
        </p:spPr>
      </p:pic>
      <p:pic>
        <p:nvPicPr>
          <p:cNvPr id="790" name="Google Shape;790;g1389cf05a13_0_0"/>
          <p:cNvPicPr preferRelativeResize="0"/>
          <p:nvPr/>
        </p:nvPicPr>
        <p:blipFill rotWithShape="1">
          <a:blip r:embed="rId9">
            <a:alphaModFix/>
          </a:blip>
          <a:srcRect b="0" l="0" r="0" t="0"/>
          <a:stretch/>
        </p:blipFill>
        <p:spPr>
          <a:xfrm>
            <a:off x="4468475" y="3217640"/>
            <a:ext cx="1244401" cy="299550"/>
          </a:xfrm>
          <a:prstGeom prst="rect">
            <a:avLst/>
          </a:prstGeom>
          <a:noFill/>
          <a:ln>
            <a:noFill/>
          </a:ln>
        </p:spPr>
      </p:pic>
      <p:sp>
        <p:nvSpPr>
          <p:cNvPr id="791" name="Google Shape;791;g1389cf05a13_0_0"/>
          <p:cNvSpPr txBox="1"/>
          <p:nvPr/>
        </p:nvSpPr>
        <p:spPr>
          <a:xfrm>
            <a:off x="7168975" y="35690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chemeClr val="dk1"/>
                </a:solidFill>
                <a:latin typeface="Lato Black"/>
                <a:ea typeface="Lato Black"/>
                <a:cs typeface="Lato Black"/>
                <a:sym typeface="Lato Black"/>
              </a:rPr>
              <a:t>63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7"/>
          <p:cNvSpPr txBox="1"/>
          <p:nvPr/>
        </p:nvSpPr>
        <p:spPr>
          <a:xfrm>
            <a:off x="272450" y="187300"/>
            <a:ext cx="6246600" cy="102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rgbClr val="FF8022"/>
                </a:solidFill>
                <a:latin typeface="Lato Black"/>
                <a:ea typeface="Lato Black"/>
                <a:cs typeface="Lato Black"/>
                <a:sym typeface="Lato Black"/>
              </a:rPr>
              <a:t>The world of work</a:t>
            </a:r>
            <a:endParaRPr b="1" i="0" sz="3600" u="none" cap="none" strike="noStrike">
              <a:solidFill>
                <a:srgbClr val="FF8022"/>
              </a:solidFill>
              <a:latin typeface="Lato Black"/>
              <a:ea typeface="Lato Black"/>
              <a:cs typeface="Lato Black"/>
              <a:sym typeface="Lato Black"/>
            </a:endParaRPr>
          </a:p>
        </p:txBody>
      </p:sp>
      <p:sp>
        <p:nvSpPr>
          <p:cNvPr id="123" name="Google Shape;123;p7"/>
          <p:cNvSpPr txBox="1"/>
          <p:nvPr>
            <p:ph idx="12" type="sldNum"/>
          </p:nvPr>
        </p:nvSpPr>
        <p:spPr>
          <a:xfrm>
            <a:off x="8381293" y="403673"/>
            <a:ext cx="459512" cy="22540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descr="@Noah Da Boa Xtra teaches us about different types of work and how you might be taxed" id="124" name="Google Shape;124;p7" title="I'm starting a new job - what about my tax?!">
            <a:hlinkClick r:id="rId3"/>
          </p:cNvPr>
          <p:cNvPicPr preferRelativeResize="0"/>
          <p:nvPr/>
        </p:nvPicPr>
        <p:blipFill>
          <a:blip r:embed="rId4">
            <a:alphaModFix/>
          </a:blip>
          <a:stretch>
            <a:fillRect/>
          </a:stretch>
        </p:blipFill>
        <p:spPr>
          <a:xfrm>
            <a:off x="272450" y="993475"/>
            <a:ext cx="4572000" cy="3429000"/>
          </a:xfrm>
          <a:prstGeom prst="rect">
            <a:avLst/>
          </a:prstGeom>
          <a:noFill/>
          <a:ln>
            <a:noFill/>
          </a:ln>
        </p:spPr>
      </p:pic>
      <p:sp>
        <p:nvSpPr>
          <p:cNvPr id="125" name="Google Shape;125;p7"/>
          <p:cNvSpPr txBox="1"/>
          <p:nvPr/>
        </p:nvSpPr>
        <p:spPr>
          <a:xfrm>
            <a:off x="272450" y="4563475"/>
            <a:ext cx="662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Lato"/>
                <a:ea typeface="Lato"/>
                <a:cs typeface="Lato"/>
                <a:sym typeface="Lato"/>
              </a:rPr>
              <a:t>Watch here: </a:t>
            </a:r>
            <a:r>
              <a:rPr lang="en-GB" sz="1200" u="sng">
                <a:solidFill>
                  <a:schemeClr val="lt1"/>
                </a:solidFill>
                <a:latin typeface="Lato"/>
                <a:ea typeface="Lato"/>
                <a:cs typeface="Lato"/>
                <a:sym typeface="Lato"/>
                <a:hlinkClick r:id="rId5">
                  <a:extLst>
                    <a:ext uri="{A12FA001-AC4F-418D-AE19-62706E023703}">
                      <ahyp:hlinkClr val="tx"/>
                    </a:ext>
                  </a:extLst>
                </a:hlinkClick>
              </a:rPr>
              <a:t>https://www.youtube.com/watch?v=P26wizs8I20</a:t>
            </a:r>
            <a:endParaRPr sz="1200">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5b75249f435897b9_2"/>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31" name="Google Shape;131;g5b75249f435897b9_2"/>
          <p:cNvSpPr txBox="1"/>
          <p:nvPr/>
        </p:nvSpPr>
        <p:spPr>
          <a:xfrm>
            <a:off x="447328" y="427738"/>
            <a:ext cx="607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500">
                <a:solidFill>
                  <a:srgbClr val="FF8022"/>
                </a:solidFill>
                <a:latin typeface="Lato Black"/>
                <a:ea typeface="Lato Black"/>
                <a:cs typeface="Lato Black"/>
                <a:sym typeface="Lato Black"/>
              </a:rPr>
              <a:t>Don’t forget you’ll need to set up a bank account to get paid!</a:t>
            </a:r>
            <a:endParaRPr b="1" i="0" sz="3500" u="none" cap="none" strike="noStrike">
              <a:solidFill>
                <a:srgbClr val="FF8022"/>
              </a:solidFill>
              <a:latin typeface="Lato Black"/>
              <a:ea typeface="Lato Black"/>
              <a:cs typeface="Lato Black"/>
              <a:sym typeface="Lato Black"/>
            </a:endParaRPr>
          </a:p>
        </p:txBody>
      </p:sp>
      <p:sp>
        <p:nvSpPr>
          <p:cNvPr id="132" name="Google Shape;132;g5b75249f435897b9_2"/>
          <p:cNvSpPr/>
          <p:nvPr/>
        </p:nvSpPr>
        <p:spPr>
          <a:xfrm>
            <a:off x="6422100" y="1864300"/>
            <a:ext cx="2360700" cy="2117100"/>
          </a:xfrm>
          <a:prstGeom prst="roundRect">
            <a:avLst>
              <a:gd fmla="val 16667" name="adj"/>
            </a:avLst>
          </a:prstGeom>
          <a:solidFill>
            <a:schemeClr val="accent3"/>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chemeClr val="accent1"/>
                </a:solidFill>
                <a:latin typeface="Lato"/>
                <a:ea typeface="Lato"/>
                <a:cs typeface="Lato"/>
                <a:sym typeface="Lato"/>
              </a:rPr>
              <a:t>You can set up a bank account </a:t>
            </a:r>
            <a:r>
              <a:rPr b="1" lang="en-GB" sz="1300">
                <a:solidFill>
                  <a:schemeClr val="accent1"/>
                </a:solidFill>
                <a:latin typeface="Lato"/>
                <a:ea typeface="Lato"/>
                <a:cs typeface="Lato"/>
                <a:sym typeface="Lato"/>
              </a:rPr>
              <a:t>through an application online, over the phone or, sometimes,  </a:t>
            </a:r>
            <a:r>
              <a:rPr b="1" lang="en-GB" sz="1300">
                <a:solidFill>
                  <a:schemeClr val="accent1"/>
                </a:solidFill>
                <a:latin typeface="Lato"/>
                <a:ea typeface="Lato"/>
                <a:cs typeface="Lato"/>
                <a:sym typeface="Lato"/>
                <a:extLst>
                  <a:ext uri="http://customooxmlschemas.google.com/">
                    <go:slidesCustomData xmlns:go="http://customooxmlschemas.google.com/" textRoundtripDataId="11"/>
                  </a:ext>
                </a:extLst>
              </a:rPr>
              <a:t>in a branch</a:t>
            </a:r>
            <a:r>
              <a:rPr b="1" lang="en-GB" sz="1300">
                <a:solidFill>
                  <a:schemeClr val="accent1"/>
                </a:solidFill>
                <a:latin typeface="Lato"/>
                <a:ea typeface="Lato"/>
                <a:cs typeface="Lato"/>
                <a:sym typeface="Lato"/>
              </a:rPr>
              <a:t>. You’ll want to be careful and do your research to work out which bank you want to use. You can learn more </a:t>
            </a:r>
            <a:r>
              <a:rPr b="1" lang="en-GB" sz="1300" u="sng">
                <a:solidFill>
                  <a:schemeClr val="accent1"/>
                </a:solidFill>
                <a:latin typeface="Lato"/>
                <a:ea typeface="Lato"/>
                <a:cs typeface="Lato"/>
                <a:sym typeface="Lato"/>
                <a:hlinkClick r:id="rId3">
                  <a:extLst>
                    <a:ext uri="{A12FA001-AC4F-418D-AE19-62706E023703}">
                      <ahyp:hlinkClr val="tx"/>
                    </a:ext>
                  </a:extLst>
                </a:hlinkClick>
              </a:rPr>
              <a:t>here</a:t>
            </a:r>
            <a:r>
              <a:rPr b="1" lang="en-GB" sz="1300">
                <a:solidFill>
                  <a:schemeClr val="accent1"/>
                </a:solidFill>
                <a:latin typeface="Lato"/>
                <a:ea typeface="Lato"/>
                <a:cs typeface="Lato"/>
                <a:sym typeface="Lato"/>
              </a:rPr>
              <a:t>!</a:t>
            </a:r>
            <a:endParaRPr b="1" sz="1300">
              <a:solidFill>
                <a:schemeClr val="accent1"/>
              </a:solidFill>
              <a:latin typeface="Lato"/>
              <a:ea typeface="Lato"/>
              <a:cs typeface="Lato"/>
              <a:sym typeface="Lato"/>
            </a:endParaRPr>
          </a:p>
        </p:txBody>
      </p:sp>
      <p:pic>
        <p:nvPicPr>
          <p:cNvPr id="133" name="Google Shape;133;g5b75249f435897b9_2"/>
          <p:cNvPicPr preferRelativeResize="0"/>
          <p:nvPr/>
        </p:nvPicPr>
        <p:blipFill>
          <a:blip r:embed="rId4">
            <a:alphaModFix/>
          </a:blip>
          <a:stretch>
            <a:fillRect/>
          </a:stretch>
        </p:blipFill>
        <p:spPr>
          <a:xfrm>
            <a:off x="477650" y="1864300"/>
            <a:ext cx="5812324" cy="27715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13fc50a3bec_0_10"/>
          <p:cNvSpPr/>
          <p:nvPr/>
        </p:nvSpPr>
        <p:spPr>
          <a:xfrm>
            <a:off x="458650" y="1488025"/>
            <a:ext cx="3780900" cy="22878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13fc50a3bec_0_10"/>
          <p:cNvSpPr txBox="1"/>
          <p:nvPr/>
        </p:nvSpPr>
        <p:spPr>
          <a:xfrm>
            <a:off x="1016125" y="1854475"/>
            <a:ext cx="3486900" cy="4002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t/>
            </a:r>
            <a:endParaRPr>
              <a:solidFill>
                <a:srgbClr val="F9F9F9"/>
              </a:solidFill>
              <a:latin typeface="Comic Sans MS"/>
              <a:ea typeface="Comic Sans MS"/>
              <a:cs typeface="Comic Sans MS"/>
              <a:sym typeface="Comic Sans MS"/>
            </a:endParaRPr>
          </a:p>
        </p:txBody>
      </p:sp>
      <p:sp>
        <p:nvSpPr>
          <p:cNvPr id="140" name="Google Shape;140;g13fc50a3bec_0_10"/>
          <p:cNvSpPr txBox="1"/>
          <p:nvPr>
            <p:ph idx="12" type="sldNum"/>
          </p:nvPr>
        </p:nvSpPr>
        <p:spPr>
          <a:xfrm>
            <a:off x="83718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41" name="Google Shape;141;g13fc50a3bec_0_10"/>
          <p:cNvSpPr txBox="1"/>
          <p:nvPr/>
        </p:nvSpPr>
        <p:spPr>
          <a:xfrm>
            <a:off x="214425" y="403100"/>
            <a:ext cx="81939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600">
                <a:solidFill>
                  <a:srgbClr val="FF8022"/>
                </a:solidFill>
                <a:latin typeface="Lato Black"/>
                <a:ea typeface="Lato Black"/>
                <a:cs typeface="Lato Black"/>
                <a:sym typeface="Lato Black"/>
              </a:rPr>
              <a:t>National minimum wage or Real living wage?</a:t>
            </a:r>
            <a:endParaRPr b="1" sz="2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sz="2600">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sz="1000">
              <a:solidFill>
                <a:srgbClr val="FF8022"/>
              </a:solidFill>
              <a:latin typeface="Lato Black"/>
              <a:ea typeface="Lato Black"/>
              <a:cs typeface="Lato Black"/>
              <a:sym typeface="Lato Black"/>
            </a:endParaRPr>
          </a:p>
        </p:txBody>
      </p:sp>
      <p:sp>
        <p:nvSpPr>
          <p:cNvPr id="142" name="Google Shape;142;g13fc50a3bec_0_10"/>
          <p:cNvSpPr/>
          <p:nvPr/>
        </p:nvSpPr>
        <p:spPr>
          <a:xfrm>
            <a:off x="4815750" y="1488025"/>
            <a:ext cx="3780900" cy="22878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13fc50a3bec_0_10"/>
          <p:cNvSpPr txBox="1"/>
          <p:nvPr/>
        </p:nvSpPr>
        <p:spPr>
          <a:xfrm>
            <a:off x="893975" y="1930575"/>
            <a:ext cx="33603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chemeClr val="dk1"/>
                </a:solidFill>
                <a:latin typeface="Lato"/>
                <a:ea typeface="Lato"/>
                <a:cs typeface="Lato"/>
                <a:sym typeface="Lato"/>
              </a:rPr>
              <a:t>A minimum hourly rate of pay all employers must pay - it is </a:t>
            </a:r>
            <a:r>
              <a:rPr b="1" lang="en-GB" sz="1100" u="sng">
                <a:solidFill>
                  <a:schemeClr val="dk1"/>
                </a:solidFill>
                <a:latin typeface="Lato"/>
                <a:ea typeface="Lato"/>
                <a:cs typeface="Lato"/>
                <a:sym typeface="Lato"/>
              </a:rPr>
              <a:t>legally-enforced</a:t>
            </a:r>
            <a:r>
              <a:rPr b="1" lang="en-GB" sz="1100">
                <a:solidFill>
                  <a:schemeClr val="dk1"/>
                </a:solidFill>
                <a:latin typeface="Lato"/>
                <a:ea typeface="Lato"/>
                <a:cs typeface="Lato"/>
                <a:sym typeface="Lato"/>
              </a:rPr>
              <a:t>. </a:t>
            </a:r>
            <a:endParaRPr b="1" sz="1100">
              <a:solidFill>
                <a:schemeClr val="dk1"/>
              </a:solidFill>
              <a:latin typeface="Lato"/>
              <a:ea typeface="Lato"/>
              <a:cs typeface="Lato"/>
              <a:sym typeface="Lato"/>
            </a:endParaRPr>
          </a:p>
          <a:p>
            <a:pPr indent="0" lvl="0" marL="0" rtl="0" algn="l">
              <a:spcBef>
                <a:spcPts val="0"/>
              </a:spcBef>
              <a:spcAft>
                <a:spcPts val="0"/>
              </a:spcAft>
              <a:buNone/>
            </a:pPr>
            <a:r>
              <a:t/>
            </a:r>
            <a:endParaRPr b="1" sz="1100">
              <a:solidFill>
                <a:schemeClr val="dk1"/>
              </a:solidFill>
              <a:latin typeface="Lato"/>
              <a:ea typeface="Lato"/>
              <a:cs typeface="Lato"/>
              <a:sym typeface="Lato"/>
            </a:endParaRPr>
          </a:p>
          <a:p>
            <a:pPr indent="0" lvl="0" marL="0" rtl="0" algn="l">
              <a:spcBef>
                <a:spcPts val="0"/>
              </a:spcBef>
              <a:spcAft>
                <a:spcPts val="0"/>
              </a:spcAft>
              <a:buNone/>
            </a:pPr>
            <a:r>
              <a:rPr b="1" lang="en-GB" sz="1100">
                <a:solidFill>
                  <a:schemeClr val="dk1"/>
                </a:solidFill>
                <a:latin typeface="Lato"/>
                <a:ea typeface="Lato"/>
                <a:cs typeface="Lato"/>
                <a:sym typeface="Lato"/>
              </a:rPr>
              <a:t>There is a different minimum set depending on your age, of up to £9.50 per hour.</a:t>
            </a:r>
            <a:endParaRPr b="1" sz="1100">
              <a:latin typeface="Lato"/>
              <a:ea typeface="Lato"/>
              <a:cs typeface="Lato"/>
              <a:sym typeface="Lato"/>
            </a:endParaRPr>
          </a:p>
        </p:txBody>
      </p:sp>
      <p:grpSp>
        <p:nvGrpSpPr>
          <p:cNvPr id="144" name="Google Shape;144;g13fc50a3bec_0_10"/>
          <p:cNvGrpSpPr/>
          <p:nvPr/>
        </p:nvGrpSpPr>
        <p:grpSpPr>
          <a:xfrm>
            <a:off x="1213050" y="3578225"/>
            <a:ext cx="3116400" cy="517050"/>
            <a:chOff x="5082475" y="3493100"/>
            <a:chExt cx="3116400" cy="517050"/>
          </a:xfrm>
        </p:grpSpPr>
        <p:sp>
          <p:nvSpPr>
            <p:cNvPr id="145" name="Google Shape;145;g13fc50a3bec_0_10"/>
            <p:cNvSpPr/>
            <p:nvPr/>
          </p:nvSpPr>
          <p:spPr>
            <a:xfrm>
              <a:off x="5082475" y="3559550"/>
              <a:ext cx="3116400" cy="4506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13fc50a3bec_0_10"/>
            <p:cNvSpPr txBox="1"/>
            <p:nvPr/>
          </p:nvSpPr>
          <p:spPr>
            <a:xfrm>
              <a:off x="5140675" y="34931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Lato Black"/>
                  <a:ea typeface="Lato Black"/>
                  <a:cs typeface="Lato Black"/>
                  <a:sym typeface="Lato Black"/>
                </a:rPr>
                <a:t>NATIONAL MINIMUM WAGE</a:t>
              </a:r>
              <a:endParaRPr>
                <a:solidFill>
                  <a:schemeClr val="lt1"/>
                </a:solidFill>
                <a:latin typeface="Lato Black"/>
                <a:ea typeface="Lato Black"/>
                <a:cs typeface="Lato Black"/>
                <a:sym typeface="Lato Black"/>
              </a:endParaRPr>
            </a:p>
          </p:txBody>
        </p:sp>
      </p:grpSp>
      <p:sp>
        <p:nvSpPr>
          <p:cNvPr id="147" name="Google Shape;147;g13fc50a3bec_0_10"/>
          <p:cNvSpPr txBox="1"/>
          <p:nvPr/>
        </p:nvSpPr>
        <p:spPr>
          <a:xfrm>
            <a:off x="214425" y="4244175"/>
            <a:ext cx="8298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chemeClr val="lt1"/>
                </a:solidFill>
                <a:latin typeface="Lato Black"/>
                <a:ea typeface="Lato Black"/>
                <a:cs typeface="Lato Black"/>
                <a:sym typeface="Lato Black"/>
              </a:rPr>
              <a:t>Why might employers decide to pay the real living wage, which is</a:t>
            </a:r>
            <a:r>
              <a:rPr lang="en-GB" sz="1800">
                <a:solidFill>
                  <a:schemeClr val="lt1"/>
                </a:solidFill>
                <a:latin typeface="Lato Black"/>
                <a:ea typeface="Lato Black"/>
                <a:cs typeface="Lato Black"/>
                <a:sym typeface="Lato Black"/>
              </a:rPr>
              <a:t> higher</a:t>
            </a:r>
            <a:r>
              <a:rPr lang="en-GB" sz="1800">
                <a:solidFill>
                  <a:schemeClr val="lt1"/>
                </a:solidFill>
                <a:latin typeface="Lato Black"/>
                <a:ea typeface="Lato Black"/>
                <a:cs typeface="Lato Black"/>
                <a:sym typeface="Lato Black"/>
              </a:rPr>
              <a:t>?</a:t>
            </a:r>
            <a:endParaRPr sz="1800">
              <a:solidFill>
                <a:schemeClr val="lt1"/>
              </a:solidFill>
              <a:latin typeface="Lato Black"/>
              <a:ea typeface="Lato Black"/>
              <a:cs typeface="Lato Black"/>
              <a:sym typeface="Lato Black"/>
            </a:endParaRPr>
          </a:p>
        </p:txBody>
      </p:sp>
      <p:sp>
        <p:nvSpPr>
          <p:cNvPr id="148" name="Google Shape;148;g13fc50a3bec_0_10"/>
          <p:cNvSpPr txBox="1"/>
          <p:nvPr/>
        </p:nvSpPr>
        <p:spPr>
          <a:xfrm>
            <a:off x="5048125" y="1886175"/>
            <a:ext cx="3360300" cy="17016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b="1" lang="en-GB" sz="1100">
                <a:solidFill>
                  <a:schemeClr val="dk1"/>
                </a:solidFill>
                <a:latin typeface="Lato"/>
                <a:ea typeface="Lato"/>
                <a:cs typeface="Lato"/>
                <a:sym typeface="Lato"/>
              </a:rPr>
              <a:t>A wage that employers can </a:t>
            </a:r>
            <a:r>
              <a:rPr b="1" lang="en-GB" sz="1100" u="sng">
                <a:solidFill>
                  <a:schemeClr val="dk1"/>
                </a:solidFill>
                <a:latin typeface="Lato"/>
                <a:ea typeface="Lato"/>
                <a:cs typeface="Lato"/>
                <a:sym typeface="Lato"/>
              </a:rPr>
              <a:t>choose</a:t>
            </a:r>
            <a:r>
              <a:rPr b="1" lang="en-GB" sz="1100">
                <a:solidFill>
                  <a:schemeClr val="dk1"/>
                </a:solidFill>
                <a:latin typeface="Lato"/>
                <a:ea typeface="Lato"/>
                <a:cs typeface="Lato"/>
                <a:sym typeface="Lato"/>
              </a:rPr>
              <a:t> to pay that is based on the standard cost of living. It is higher than the national minimum wage</a:t>
            </a:r>
            <a:endParaRPr b="1" sz="1100">
              <a:solidFill>
                <a:schemeClr val="dk1"/>
              </a:solidFill>
              <a:latin typeface="Lato"/>
              <a:ea typeface="Lato"/>
              <a:cs typeface="Lato"/>
              <a:sym typeface="Lato"/>
            </a:endParaRPr>
          </a:p>
          <a:p>
            <a:pPr indent="0" lvl="0" marL="0" rtl="0" algn="l">
              <a:lnSpc>
                <a:spcPct val="107916"/>
              </a:lnSpc>
              <a:spcBef>
                <a:spcPts val="800"/>
              </a:spcBef>
              <a:spcAft>
                <a:spcPts val="0"/>
              </a:spcAft>
              <a:buNone/>
            </a:pPr>
            <a:r>
              <a:rPr b="1" lang="en-GB" sz="1100">
                <a:solidFill>
                  <a:schemeClr val="dk1"/>
                </a:solidFill>
                <a:latin typeface="Lato"/>
                <a:ea typeface="Lato"/>
                <a:cs typeface="Lato"/>
                <a:sym typeface="Lato"/>
              </a:rPr>
              <a:t>This wage is different in London from other parts of the UK because the cost of living is higher in the capital. </a:t>
            </a:r>
            <a:endParaRPr b="1" sz="1100">
              <a:solidFill>
                <a:schemeClr val="dk1"/>
              </a:solidFill>
              <a:latin typeface="Lato"/>
              <a:ea typeface="Lato"/>
              <a:cs typeface="Lato"/>
              <a:sym typeface="Lato"/>
            </a:endParaRPr>
          </a:p>
          <a:p>
            <a:pPr indent="0" lvl="0" marL="0" rtl="0" algn="l">
              <a:lnSpc>
                <a:spcPct val="107916"/>
              </a:lnSpc>
              <a:spcBef>
                <a:spcPts val="800"/>
              </a:spcBef>
              <a:spcAft>
                <a:spcPts val="800"/>
              </a:spcAft>
              <a:buNone/>
            </a:pPr>
            <a:r>
              <a:t/>
            </a:r>
            <a:endParaRPr/>
          </a:p>
        </p:txBody>
      </p:sp>
      <p:grpSp>
        <p:nvGrpSpPr>
          <p:cNvPr id="149" name="Google Shape;149;g13fc50a3bec_0_10"/>
          <p:cNvGrpSpPr/>
          <p:nvPr/>
        </p:nvGrpSpPr>
        <p:grpSpPr>
          <a:xfrm>
            <a:off x="5542875" y="3644675"/>
            <a:ext cx="3116400" cy="450600"/>
            <a:chOff x="1123275" y="3644675"/>
            <a:chExt cx="3116400" cy="450600"/>
          </a:xfrm>
        </p:grpSpPr>
        <p:sp>
          <p:nvSpPr>
            <p:cNvPr id="150" name="Google Shape;150;g13fc50a3bec_0_10"/>
            <p:cNvSpPr/>
            <p:nvPr/>
          </p:nvSpPr>
          <p:spPr>
            <a:xfrm>
              <a:off x="1123275" y="3644675"/>
              <a:ext cx="3116400" cy="4506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13fc50a3bec_0_10"/>
            <p:cNvSpPr txBox="1"/>
            <p:nvPr/>
          </p:nvSpPr>
          <p:spPr>
            <a:xfrm>
              <a:off x="1181475" y="3654425"/>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chemeClr val="lt1"/>
                  </a:solidFill>
                  <a:latin typeface="Lato Black"/>
                  <a:ea typeface="Lato Black"/>
                  <a:cs typeface="Lato Black"/>
                  <a:sym typeface="Lato Black"/>
                </a:rPr>
                <a:t>REAL </a:t>
              </a:r>
              <a:r>
                <a:rPr lang="en-GB" sz="1600">
                  <a:solidFill>
                    <a:schemeClr val="lt1"/>
                  </a:solidFill>
                  <a:latin typeface="Lato Black"/>
                  <a:ea typeface="Lato Black"/>
                  <a:cs typeface="Lato Black"/>
                  <a:sym typeface="Lato Black"/>
                </a:rPr>
                <a:t>LIVING WAGE</a:t>
              </a:r>
              <a:endParaRPr sz="1600">
                <a:solidFill>
                  <a:schemeClr val="lt1"/>
                </a:solidFill>
                <a:latin typeface="Lato Black"/>
                <a:ea typeface="Lato Black"/>
                <a:cs typeface="Lato Black"/>
                <a:sym typeface="Lato Black"/>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